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27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0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D1EEE-7E7B-4631-8495-D53E2CAB5157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BDDFD-1861-4FBD-8D5D-973BB25A92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241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240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874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62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828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539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983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418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18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70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267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379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7.11.2013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6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Jazyk C pro programátory</a:t>
            </a:r>
            <a:br>
              <a:rPr lang="cs-CZ" dirty="0" smtClean="0"/>
            </a:br>
            <a:r>
              <a:rPr lang="cs-CZ" dirty="0" smtClean="0"/>
              <a:t>v jazyce Java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Doplňkový text předmětu</a:t>
            </a:r>
          </a:p>
          <a:p>
            <a:r>
              <a:rPr lang="cs-CZ" dirty="0" smtClean="0"/>
              <a:t>„Úvod do počítačových sítí“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4275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Definice uživatelských typů a proměnných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600" dirty="0"/>
              <a:t>Definice uživatelských typů</a:t>
            </a:r>
          </a:p>
          <a:p>
            <a:pPr marL="400050" lvl="1" indent="0">
              <a:buNone/>
            </a:pPr>
            <a:r>
              <a:rPr lang="cs-CZ" sz="1800" dirty="0" err="1"/>
              <a:t>typedef</a:t>
            </a:r>
            <a:r>
              <a:rPr lang="cs-CZ" sz="1800" dirty="0"/>
              <a:t> </a:t>
            </a:r>
            <a:r>
              <a:rPr lang="cs-CZ" sz="1800" dirty="0" err="1"/>
              <a:t>unsigned</a:t>
            </a:r>
            <a:r>
              <a:rPr lang="cs-CZ" sz="1800" dirty="0"/>
              <a:t> </a:t>
            </a:r>
            <a:r>
              <a:rPr lang="cs-CZ" sz="1800" dirty="0" err="1"/>
              <a:t>char</a:t>
            </a:r>
            <a:r>
              <a:rPr lang="cs-CZ" sz="1800" dirty="0"/>
              <a:t> BYTE</a:t>
            </a:r>
            <a:r>
              <a:rPr lang="en-US" sz="1800" dirty="0"/>
              <a:t>;</a:t>
            </a:r>
            <a:endParaRPr lang="cs-CZ" sz="1800" dirty="0"/>
          </a:p>
          <a:p>
            <a:pPr marL="400050" lvl="1" indent="0">
              <a:buNone/>
            </a:pPr>
            <a:r>
              <a:rPr lang="en-US" sz="1800" dirty="0" err="1"/>
              <a:t>typedef</a:t>
            </a:r>
            <a:r>
              <a:rPr lang="en-US" sz="1800" dirty="0"/>
              <a:t> </a:t>
            </a:r>
            <a:r>
              <a:rPr lang="en-US" sz="1800" dirty="0" err="1"/>
              <a:t>enum</a:t>
            </a:r>
            <a:r>
              <a:rPr lang="en-US" sz="1800" dirty="0"/>
              <a:t> { </a:t>
            </a:r>
            <a:r>
              <a:rPr lang="en-US" sz="1800" dirty="0" err="1"/>
              <a:t>pondeli</a:t>
            </a:r>
            <a:r>
              <a:rPr lang="en-US" sz="1800" dirty="0"/>
              <a:t>, </a:t>
            </a:r>
            <a:r>
              <a:rPr lang="en-US" sz="1800" dirty="0" err="1"/>
              <a:t>utery</a:t>
            </a:r>
            <a:r>
              <a:rPr lang="en-US" sz="1800" dirty="0"/>
              <a:t>, </a:t>
            </a:r>
            <a:r>
              <a:rPr lang="en-US" sz="1800" dirty="0" err="1"/>
              <a:t>streda</a:t>
            </a:r>
            <a:r>
              <a:rPr lang="en-US" sz="1800" dirty="0"/>
              <a:t>, </a:t>
            </a:r>
            <a:r>
              <a:rPr lang="en-US" sz="1800" dirty="0" err="1"/>
              <a:t>ctvrtek</a:t>
            </a:r>
            <a:r>
              <a:rPr lang="en-US" sz="1800" dirty="0"/>
              <a:t>, </a:t>
            </a:r>
            <a:r>
              <a:rPr lang="en-US" sz="1800" dirty="0" err="1"/>
              <a:t>patek</a:t>
            </a:r>
            <a:r>
              <a:rPr lang="en-US" sz="1800" dirty="0"/>
              <a:t> } </a:t>
            </a:r>
            <a:r>
              <a:rPr lang="en-US" sz="1800" dirty="0" err="1"/>
              <a:t>tyden</a:t>
            </a:r>
            <a:r>
              <a:rPr lang="en-US" sz="1800" dirty="0"/>
              <a:t>;</a:t>
            </a:r>
            <a:endParaRPr lang="cs-CZ" sz="1800" dirty="0"/>
          </a:p>
          <a:p>
            <a:pPr marL="400050" lvl="1" indent="0">
              <a:buNone/>
            </a:pPr>
            <a:r>
              <a:rPr lang="en-US" sz="1800" dirty="0" err="1"/>
              <a:t>nebo</a:t>
            </a:r>
            <a:endParaRPr lang="cs-CZ" sz="1800" dirty="0"/>
          </a:p>
          <a:p>
            <a:pPr marL="400050" lvl="1" indent="0">
              <a:buNone/>
            </a:pPr>
            <a:r>
              <a:rPr lang="en-US" sz="1800" dirty="0"/>
              <a:t>#define </a:t>
            </a:r>
            <a:r>
              <a:rPr lang="en-US" sz="1800" dirty="0" err="1"/>
              <a:t>pondeli</a:t>
            </a:r>
            <a:r>
              <a:rPr lang="en-US" sz="1800" dirty="0"/>
              <a:t> 0</a:t>
            </a:r>
            <a:endParaRPr lang="cs-CZ" sz="1800" dirty="0"/>
          </a:p>
          <a:p>
            <a:pPr marL="400050" lvl="1" indent="0">
              <a:buNone/>
            </a:pPr>
            <a:r>
              <a:rPr lang="en-US" sz="1800" dirty="0"/>
              <a:t>#define </a:t>
            </a:r>
            <a:r>
              <a:rPr lang="en-US" sz="1800" dirty="0" err="1"/>
              <a:t>utery</a:t>
            </a:r>
            <a:r>
              <a:rPr lang="en-US" sz="1800" dirty="0"/>
              <a:t> </a:t>
            </a:r>
            <a:r>
              <a:rPr lang="cs-CZ" sz="1800" dirty="0" smtClean="0"/>
              <a:t>	</a:t>
            </a:r>
            <a:r>
              <a:rPr lang="en-US" sz="1800" dirty="0" smtClean="0"/>
              <a:t>1</a:t>
            </a:r>
            <a:endParaRPr lang="cs-CZ" sz="1800" dirty="0"/>
          </a:p>
          <a:p>
            <a:pPr marL="400050" lvl="1" indent="0">
              <a:buNone/>
            </a:pPr>
            <a:r>
              <a:rPr lang="en-US" sz="1800" dirty="0"/>
              <a:t>#define </a:t>
            </a:r>
            <a:r>
              <a:rPr lang="en-US" sz="1800" dirty="0" err="1"/>
              <a:t>streda</a:t>
            </a:r>
            <a:r>
              <a:rPr lang="en-US" sz="1800" dirty="0"/>
              <a:t> </a:t>
            </a:r>
            <a:r>
              <a:rPr lang="cs-CZ" sz="1800" dirty="0" smtClean="0"/>
              <a:t>	</a:t>
            </a:r>
            <a:r>
              <a:rPr lang="en-US" sz="1800" dirty="0" smtClean="0"/>
              <a:t>2</a:t>
            </a:r>
            <a:endParaRPr lang="cs-CZ" sz="1800" dirty="0"/>
          </a:p>
          <a:p>
            <a:pPr marL="400050" lvl="1" indent="0">
              <a:buNone/>
            </a:pPr>
            <a:r>
              <a:rPr lang="en-US" sz="1800" dirty="0"/>
              <a:t>#define </a:t>
            </a:r>
            <a:r>
              <a:rPr lang="en-US" sz="1800" dirty="0" err="1"/>
              <a:t>ctvrtek</a:t>
            </a:r>
            <a:r>
              <a:rPr lang="en-US" sz="1800" dirty="0"/>
              <a:t> 3</a:t>
            </a:r>
            <a:endParaRPr lang="cs-CZ" sz="1800" dirty="0"/>
          </a:p>
          <a:p>
            <a:pPr marL="400050" lvl="1" indent="0">
              <a:buNone/>
            </a:pPr>
            <a:r>
              <a:rPr lang="en-US" sz="1800" dirty="0"/>
              <a:t>#define </a:t>
            </a:r>
            <a:r>
              <a:rPr lang="en-US" sz="1800" dirty="0" err="1"/>
              <a:t>patek</a:t>
            </a:r>
            <a:r>
              <a:rPr lang="en-US" sz="1800" dirty="0"/>
              <a:t> </a:t>
            </a:r>
            <a:r>
              <a:rPr lang="cs-CZ" sz="1800" dirty="0" smtClean="0"/>
              <a:t>	</a:t>
            </a:r>
            <a:r>
              <a:rPr lang="en-US" sz="1800" dirty="0" smtClean="0"/>
              <a:t>4</a:t>
            </a:r>
            <a:endParaRPr lang="cs-CZ" sz="1800" dirty="0"/>
          </a:p>
          <a:p>
            <a:pPr marL="0" indent="0">
              <a:buNone/>
            </a:pPr>
            <a:r>
              <a:rPr lang="en-US" sz="2600" dirty="0" err="1"/>
              <a:t>Definice</a:t>
            </a:r>
            <a:r>
              <a:rPr lang="en-US" sz="2600" dirty="0"/>
              <a:t> </a:t>
            </a:r>
            <a:r>
              <a:rPr lang="en-US" sz="2600" dirty="0" err="1"/>
              <a:t>proměnných</a:t>
            </a:r>
            <a:endParaRPr lang="cs-CZ" sz="2600" dirty="0"/>
          </a:p>
          <a:p>
            <a:pPr marL="400050" lvl="1" indent="0">
              <a:buNone/>
            </a:pPr>
            <a:r>
              <a:rPr lang="en-US" sz="1800" dirty="0"/>
              <a:t>short x, y;</a:t>
            </a:r>
            <a:endParaRPr lang="cs-CZ" sz="1800" dirty="0"/>
          </a:p>
          <a:p>
            <a:pPr marL="400050" lvl="1" indent="0">
              <a:buNone/>
            </a:pPr>
            <a:r>
              <a:rPr lang="en-US" sz="1800" dirty="0"/>
              <a:t>float pi = 3.1415;</a:t>
            </a:r>
            <a:endParaRPr lang="cs-CZ" sz="1800" dirty="0"/>
          </a:p>
          <a:p>
            <a:pPr marL="400050" lvl="1" indent="0">
              <a:buNone/>
            </a:pPr>
            <a:r>
              <a:rPr lang="en-US" sz="1800" dirty="0"/>
              <a:t>char </a:t>
            </a:r>
            <a:r>
              <a:rPr lang="en-US" sz="1800" dirty="0" err="1"/>
              <a:t>ch</a:t>
            </a:r>
            <a:r>
              <a:rPr lang="en-US" sz="1800" dirty="0"/>
              <a:t> = ‘a’;</a:t>
            </a:r>
            <a:endParaRPr lang="cs-CZ" sz="1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8598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 (pointery)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400" dirty="0" err="1"/>
              <a:t>Definice</a:t>
            </a:r>
            <a:endParaRPr lang="cs-CZ" sz="4400" dirty="0"/>
          </a:p>
          <a:p>
            <a:pPr marL="0" indent="0">
              <a:buNone/>
            </a:pPr>
            <a:r>
              <a:rPr lang="en-US" dirty="0" err="1"/>
              <a:t>typ</a:t>
            </a:r>
            <a:r>
              <a:rPr lang="en-US" dirty="0"/>
              <a:t>   </a:t>
            </a:r>
            <a:r>
              <a:rPr lang="en-US" dirty="0" err="1"/>
              <a:t>promenna</a:t>
            </a:r>
            <a:r>
              <a:rPr lang="en-US" dirty="0"/>
              <a:t>	</a:t>
            </a:r>
            <a:r>
              <a:rPr lang="en-US" dirty="0" err="1"/>
              <a:t>definuje</a:t>
            </a:r>
            <a:r>
              <a:rPr lang="en-US" dirty="0"/>
              <a:t> </a:t>
            </a:r>
            <a:r>
              <a:rPr lang="en-US" dirty="0" err="1"/>
              <a:t>jméno</a:t>
            </a:r>
            <a:r>
              <a:rPr lang="en-US" dirty="0"/>
              <a:t> </a:t>
            </a:r>
            <a:r>
              <a:rPr lang="en-US" dirty="0" err="1"/>
              <a:t>proměnné</a:t>
            </a:r>
            <a:r>
              <a:rPr lang="en-US" dirty="0"/>
              <a:t> a </a:t>
            </a:r>
            <a:r>
              <a:rPr lang="en-US" dirty="0" err="1"/>
              <a:t>její</a:t>
            </a:r>
            <a:r>
              <a:rPr lang="en-US" dirty="0"/>
              <a:t> </a:t>
            </a:r>
            <a:r>
              <a:rPr lang="en-US" dirty="0" err="1"/>
              <a:t>typ</a:t>
            </a:r>
            <a:r>
              <a:rPr lang="en-US" dirty="0"/>
              <a:t>, </a:t>
            </a:r>
            <a:r>
              <a:rPr lang="en-US" dirty="0" err="1"/>
              <a:t>rezervuje</a:t>
            </a:r>
            <a:r>
              <a:rPr lang="en-US" dirty="0"/>
              <a:t> </a:t>
            </a:r>
            <a:r>
              <a:rPr lang="en-US" dirty="0" err="1"/>
              <a:t>místo</a:t>
            </a:r>
            <a:r>
              <a:rPr lang="en-US" dirty="0"/>
              <a:t> pro </a:t>
            </a:r>
            <a:r>
              <a:rPr lang="en-US" dirty="0" err="1"/>
              <a:t>hodnotu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typ * </a:t>
            </a:r>
            <a:r>
              <a:rPr lang="cs-CZ" dirty="0" err="1"/>
              <a:t>promenna</a:t>
            </a:r>
            <a:r>
              <a:rPr lang="cs-CZ" dirty="0"/>
              <a:t>	definuje jméno proměnné a její typ je odkazem na proměnnou </a:t>
            </a:r>
            <a:r>
              <a:rPr lang="cs-CZ" dirty="0" smtClean="0"/>
              <a:t>		nějakého </a:t>
            </a:r>
            <a:r>
              <a:rPr lang="cs-CZ" dirty="0"/>
              <a:t>typu, rezervuje místo pro adresu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&amp; — operátor adresy</a:t>
            </a:r>
          </a:p>
          <a:p>
            <a:pPr marL="0" indent="0">
              <a:buNone/>
            </a:pPr>
            <a:r>
              <a:rPr lang="en-US" dirty="0"/>
              <a:t>* </a:t>
            </a:r>
            <a:r>
              <a:rPr lang="cs-CZ" dirty="0"/>
              <a:t>—</a:t>
            </a:r>
            <a:r>
              <a:rPr lang="en-US" dirty="0"/>
              <a:t>  </a:t>
            </a:r>
            <a:r>
              <a:rPr lang="en-US" dirty="0" err="1"/>
              <a:t>oper</a:t>
            </a:r>
            <a:r>
              <a:rPr lang="cs-CZ" dirty="0" err="1"/>
              <a:t>átor</a:t>
            </a:r>
            <a:r>
              <a:rPr lang="cs-CZ" dirty="0"/>
              <a:t> dereference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sz="4400" dirty="0"/>
              <a:t>Použití vpravo od rovnítka v přiřazovacím příkazu</a:t>
            </a:r>
          </a:p>
          <a:p>
            <a:pPr marL="0" indent="0">
              <a:buNone/>
            </a:pPr>
            <a:r>
              <a:rPr lang="en-US" dirty="0"/>
              <a:t>&amp;</a:t>
            </a:r>
            <a:r>
              <a:rPr lang="en-US" dirty="0" err="1"/>
              <a:t>promenna</a:t>
            </a:r>
            <a:r>
              <a:rPr lang="en-US" dirty="0"/>
              <a:t>	</a:t>
            </a:r>
            <a:r>
              <a:rPr lang="en-US" dirty="0" err="1" smtClean="0"/>
              <a:t>pracuje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adresou</a:t>
            </a:r>
            <a:r>
              <a:rPr lang="en-US" dirty="0"/>
              <a:t> </a:t>
            </a:r>
            <a:r>
              <a:rPr lang="en-US" dirty="0" err="1"/>
              <a:t>proměnné</a:t>
            </a:r>
            <a:r>
              <a:rPr lang="en-US" dirty="0"/>
              <a:t>	</a:t>
            </a:r>
            <a:endParaRPr lang="cs-CZ" dirty="0"/>
          </a:p>
          <a:p>
            <a:pPr marL="0" indent="0">
              <a:buNone/>
            </a:pPr>
            <a:r>
              <a:rPr lang="en-US" dirty="0" err="1"/>
              <a:t>promenna</a:t>
            </a:r>
            <a:r>
              <a:rPr lang="en-US" dirty="0"/>
              <a:t>	</a:t>
            </a:r>
            <a:r>
              <a:rPr lang="en-US" dirty="0" err="1" smtClean="0"/>
              <a:t>pracuje</a:t>
            </a:r>
            <a:r>
              <a:rPr lang="en-US" dirty="0" smtClean="0"/>
              <a:t> </a:t>
            </a:r>
            <a:r>
              <a:rPr lang="en-US" dirty="0"/>
              <a:t>se s </a:t>
            </a:r>
            <a:r>
              <a:rPr lang="en-US" dirty="0" err="1"/>
              <a:t>obsahem</a:t>
            </a:r>
            <a:r>
              <a:rPr lang="en-US" dirty="0"/>
              <a:t> (</a:t>
            </a:r>
            <a:r>
              <a:rPr lang="en-US" dirty="0" err="1"/>
              <a:t>hodnotou</a:t>
            </a:r>
            <a:r>
              <a:rPr lang="en-US" dirty="0"/>
              <a:t>) </a:t>
            </a:r>
            <a:r>
              <a:rPr lang="en-US" dirty="0" err="1"/>
              <a:t>proměnné</a:t>
            </a:r>
            <a:r>
              <a:rPr lang="en-US" dirty="0"/>
              <a:t>	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dirty="0" err="1"/>
              <a:t>promenna</a:t>
            </a:r>
            <a:r>
              <a:rPr lang="en-US" dirty="0"/>
              <a:t>	</a:t>
            </a:r>
            <a:r>
              <a:rPr lang="en-US" dirty="0" err="1" smtClean="0"/>
              <a:t>pracuje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obsahem</a:t>
            </a:r>
            <a:r>
              <a:rPr lang="en-US" dirty="0"/>
              <a:t> prom</a:t>
            </a:r>
            <a:r>
              <a:rPr lang="cs-CZ" dirty="0" err="1"/>
              <a:t>ěnné</a:t>
            </a:r>
            <a:r>
              <a:rPr lang="cs-CZ" dirty="0"/>
              <a:t> jako s adresou</a:t>
            </a:r>
            <a:r>
              <a:rPr lang="en-US" dirty="0"/>
              <a:t> </a:t>
            </a:r>
            <a:r>
              <a:rPr lang="en-US" dirty="0" err="1"/>
              <a:t>místa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 </a:t>
            </a:r>
            <a:r>
              <a:rPr lang="cs-CZ" dirty="0"/>
              <a:t> </a:t>
            </a:r>
            <a:r>
              <a:rPr lang="en-US" dirty="0" smtClean="0"/>
              <a:t>je </a:t>
            </a:r>
            <a:r>
              <a:rPr lang="en-US" dirty="0" err="1"/>
              <a:t>uložena</a:t>
            </a:r>
            <a:r>
              <a:rPr lang="en-US" dirty="0"/>
              <a:t> </a:t>
            </a:r>
            <a:r>
              <a:rPr lang="cs-CZ" dirty="0" smtClean="0"/>
              <a:t>		</a:t>
            </a:r>
            <a:r>
              <a:rPr lang="en-US" dirty="0" err="1" smtClean="0"/>
              <a:t>hodnota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**</a:t>
            </a:r>
            <a:r>
              <a:rPr lang="cs-CZ" dirty="0" err="1"/>
              <a:t>promenna</a:t>
            </a:r>
            <a:r>
              <a:rPr lang="cs-CZ" dirty="0"/>
              <a:t>	</a:t>
            </a:r>
            <a:r>
              <a:rPr lang="cs-CZ" dirty="0" smtClean="0"/>
              <a:t>obsah </a:t>
            </a:r>
            <a:r>
              <a:rPr lang="cs-CZ" dirty="0" err="1"/>
              <a:t>promenne</a:t>
            </a:r>
            <a:r>
              <a:rPr lang="cs-CZ" dirty="0"/>
              <a:t> se chápe jako adresa místa, ze kterého se vybere </a:t>
            </a:r>
            <a:r>
              <a:rPr lang="cs-CZ" dirty="0" smtClean="0"/>
              <a:t>		obsah</a:t>
            </a:r>
            <a:r>
              <a:rPr lang="cs-CZ" dirty="0"/>
              <a:t>, který je chápán jako adresa místa, kde je uložena hodnota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6213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 (pointery)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800" dirty="0"/>
              <a:t>Použití vlevo od rovnítka v přiřazovacím příkazu</a:t>
            </a:r>
          </a:p>
          <a:p>
            <a:pPr marL="0" indent="0">
              <a:buNone/>
            </a:pPr>
            <a:r>
              <a:rPr lang="en-US" dirty="0"/>
              <a:t>&amp;</a:t>
            </a:r>
            <a:r>
              <a:rPr lang="en-US" dirty="0" err="1"/>
              <a:t>promenna</a:t>
            </a:r>
            <a:r>
              <a:rPr lang="en-US" dirty="0"/>
              <a:t>	</a:t>
            </a:r>
            <a:r>
              <a:rPr lang="en-US" dirty="0" err="1" smtClean="0"/>
              <a:t>nemá</a:t>
            </a:r>
            <a:r>
              <a:rPr lang="en-US" dirty="0" smtClean="0"/>
              <a:t> </a:t>
            </a:r>
            <a:r>
              <a:rPr lang="en-US" dirty="0" err="1"/>
              <a:t>smysl</a:t>
            </a:r>
            <a:r>
              <a:rPr lang="en-US" dirty="0"/>
              <a:t>	</a:t>
            </a:r>
            <a:endParaRPr lang="cs-CZ" dirty="0"/>
          </a:p>
          <a:p>
            <a:pPr marL="0" indent="0">
              <a:buNone/>
            </a:pPr>
            <a:r>
              <a:rPr lang="en-US" dirty="0" err="1"/>
              <a:t>promenna</a:t>
            </a:r>
            <a:r>
              <a:rPr lang="en-US" dirty="0"/>
              <a:t>	</a:t>
            </a:r>
            <a:r>
              <a:rPr lang="en-US" dirty="0" err="1" smtClean="0"/>
              <a:t>promenna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adresou</a:t>
            </a:r>
            <a:r>
              <a:rPr lang="en-US" dirty="0"/>
              <a:t>, </a:t>
            </a:r>
            <a:r>
              <a:rPr lang="en-US" dirty="0" err="1"/>
              <a:t>kam</a:t>
            </a:r>
            <a:r>
              <a:rPr lang="en-US" dirty="0"/>
              <a:t> se </a:t>
            </a:r>
            <a:r>
              <a:rPr lang="en-US" dirty="0" err="1"/>
              <a:t>uloží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	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dirty="0" err="1"/>
              <a:t>promenna</a:t>
            </a:r>
            <a:r>
              <a:rPr lang="en-US" dirty="0"/>
              <a:t>	</a:t>
            </a:r>
            <a:r>
              <a:rPr lang="en-US" dirty="0" err="1" smtClean="0"/>
              <a:t>promenna</a:t>
            </a:r>
            <a:r>
              <a:rPr lang="en-US" dirty="0" smtClean="0"/>
              <a:t> </a:t>
            </a:r>
            <a:r>
              <a:rPr lang="en-US" dirty="0" err="1"/>
              <a:t>obsahuje</a:t>
            </a:r>
            <a:r>
              <a:rPr lang="en-US" dirty="0"/>
              <a:t> </a:t>
            </a:r>
            <a:r>
              <a:rPr lang="en-US" dirty="0" err="1"/>
              <a:t>adresu</a:t>
            </a:r>
            <a:r>
              <a:rPr lang="en-US" dirty="0"/>
              <a:t>, </a:t>
            </a:r>
            <a:r>
              <a:rPr lang="en-US" dirty="0" err="1"/>
              <a:t>kam</a:t>
            </a:r>
            <a:r>
              <a:rPr lang="en-US" dirty="0"/>
              <a:t> se </a:t>
            </a:r>
            <a:r>
              <a:rPr lang="en-US" dirty="0" err="1"/>
              <a:t>uloží</a:t>
            </a:r>
            <a:r>
              <a:rPr lang="en-US" dirty="0"/>
              <a:t> </a:t>
            </a:r>
            <a:r>
              <a:rPr lang="en-US" dirty="0" err="1"/>
              <a:t>hodnota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**</a:t>
            </a:r>
            <a:r>
              <a:rPr lang="cs-CZ" dirty="0" err="1"/>
              <a:t>promenna</a:t>
            </a:r>
            <a:r>
              <a:rPr lang="cs-CZ" dirty="0"/>
              <a:t>	</a:t>
            </a:r>
            <a:r>
              <a:rPr lang="cs-CZ" dirty="0" err="1" smtClean="0"/>
              <a:t>promenna</a:t>
            </a:r>
            <a:r>
              <a:rPr lang="cs-CZ" dirty="0" smtClean="0"/>
              <a:t> </a:t>
            </a:r>
            <a:r>
              <a:rPr lang="cs-CZ" dirty="0"/>
              <a:t>obsahuje adresu, která obsahuje adresu, kam se </a:t>
            </a:r>
            <a:r>
              <a:rPr lang="cs-CZ" dirty="0" smtClean="0"/>
              <a:t>		uloží </a:t>
            </a:r>
            <a:r>
              <a:rPr lang="cs-CZ" dirty="0"/>
              <a:t>hodnota</a:t>
            </a:r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sz="3800" dirty="0" smtClean="0"/>
              <a:t>Příklady</a:t>
            </a:r>
            <a:endParaRPr lang="cs-CZ" sz="3800" dirty="0"/>
          </a:p>
          <a:p>
            <a:pPr marL="0" indent="0">
              <a:buNone/>
            </a:pPr>
            <a:r>
              <a:rPr lang="cs-CZ" dirty="0" err="1"/>
              <a:t>int</a:t>
            </a:r>
            <a:r>
              <a:rPr lang="cs-CZ" dirty="0"/>
              <a:t> B </a:t>
            </a:r>
            <a:r>
              <a:rPr lang="en-US" dirty="0"/>
              <a:t>= 5;		</a:t>
            </a:r>
            <a:r>
              <a:rPr lang="en-US" dirty="0" err="1"/>
              <a:t>proměnná</a:t>
            </a:r>
            <a:r>
              <a:rPr lang="en-US" dirty="0"/>
              <a:t> B </a:t>
            </a:r>
            <a:r>
              <a:rPr lang="en-US" dirty="0" err="1"/>
              <a:t>typu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s </a:t>
            </a:r>
            <a:r>
              <a:rPr lang="en-US" dirty="0" err="1"/>
              <a:t>inicializovaná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hodnotu</a:t>
            </a:r>
            <a:r>
              <a:rPr lang="en-US" dirty="0"/>
              <a:t> 5</a:t>
            </a:r>
            <a:endParaRPr lang="cs-CZ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*A = NULL;	</a:t>
            </a:r>
            <a:r>
              <a:rPr lang="en-US" dirty="0" smtClean="0"/>
              <a:t>prom</a:t>
            </a:r>
            <a:r>
              <a:rPr lang="cs-CZ" dirty="0" err="1"/>
              <a:t>ěnná</a:t>
            </a:r>
            <a:r>
              <a:rPr lang="cs-CZ" dirty="0"/>
              <a:t> A může obsahovat adresy (odkaz) na nějakou </a:t>
            </a:r>
            <a:r>
              <a:rPr lang="cs-CZ" dirty="0" smtClean="0"/>
              <a:t>		proměnnou </a:t>
            </a:r>
            <a:r>
              <a:rPr lang="cs-CZ" dirty="0"/>
              <a:t>typu </a:t>
            </a:r>
            <a:r>
              <a:rPr lang="cs-CZ" dirty="0" err="1"/>
              <a:t>int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 </a:t>
            </a:r>
            <a:r>
              <a:rPr lang="en-US" dirty="0"/>
              <a:t>= &amp;B;		</a:t>
            </a:r>
            <a:r>
              <a:rPr lang="en-US" dirty="0" smtClean="0"/>
              <a:t>do </a:t>
            </a:r>
            <a:r>
              <a:rPr lang="en-US" dirty="0"/>
              <a:t>prom</a:t>
            </a:r>
            <a:r>
              <a:rPr lang="cs-CZ" dirty="0" err="1"/>
              <a:t>ěnné</a:t>
            </a:r>
            <a:r>
              <a:rPr lang="cs-CZ" dirty="0"/>
              <a:t> A se dosadí adresa proměnné B</a:t>
            </a:r>
          </a:p>
          <a:p>
            <a:pPr marL="0" indent="0">
              <a:buNone/>
            </a:pPr>
            <a:r>
              <a:rPr lang="en-US" dirty="0"/>
              <a:t>*A = 8;		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cs-CZ" dirty="0"/>
              <a:t>adresu uloženou v A (tedy do B) se uloží číslo 8</a:t>
            </a:r>
          </a:p>
          <a:p>
            <a:pPr marL="0" indent="0">
              <a:buNone/>
            </a:pPr>
            <a:r>
              <a:rPr lang="en-US" dirty="0"/>
              <a:t>*A++		</a:t>
            </a:r>
            <a:r>
              <a:rPr lang="en-US" dirty="0" err="1" smtClean="0"/>
              <a:t>hodnota</a:t>
            </a:r>
            <a:r>
              <a:rPr lang="en-US" dirty="0" smtClean="0"/>
              <a:t> </a:t>
            </a:r>
            <a:r>
              <a:rPr lang="en-US" dirty="0"/>
              <a:t>v B se </a:t>
            </a:r>
            <a:r>
              <a:rPr lang="en-US" dirty="0" err="1"/>
              <a:t>zv</a:t>
            </a:r>
            <a:r>
              <a:rPr lang="cs-CZ" dirty="0" err="1"/>
              <a:t>ýší</a:t>
            </a:r>
            <a:r>
              <a:rPr lang="cs-CZ" dirty="0"/>
              <a:t> o 1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998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 (pointery)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Příklady</a:t>
            </a:r>
          </a:p>
          <a:p>
            <a:pPr marL="400050" lvl="1" indent="0">
              <a:buNone/>
            </a:pPr>
            <a:r>
              <a:rPr lang="cs-CZ" dirty="0" err="1"/>
              <a:t>short</a:t>
            </a:r>
            <a:r>
              <a:rPr lang="cs-CZ" dirty="0"/>
              <a:t> *r, *s, </a:t>
            </a:r>
            <a:r>
              <a:rPr lang="cs-CZ" dirty="0" err="1"/>
              <a:t>tmp</a:t>
            </a:r>
            <a:r>
              <a:rPr lang="en-US" dirty="0"/>
              <a:t>;</a:t>
            </a:r>
            <a:endParaRPr lang="cs-CZ" dirty="0"/>
          </a:p>
          <a:p>
            <a:pPr marL="400050" lvl="1" indent="0">
              <a:buNone/>
            </a:pPr>
            <a:r>
              <a:rPr lang="en-US" dirty="0"/>
              <a:t>short a, b;</a:t>
            </a:r>
            <a:endParaRPr lang="cs-CZ" dirty="0"/>
          </a:p>
          <a:p>
            <a:pPr marL="400050" lvl="1" indent="0">
              <a:buNone/>
            </a:pPr>
            <a:r>
              <a:rPr lang="en-US" dirty="0"/>
              <a:t> </a:t>
            </a:r>
            <a:endParaRPr lang="cs-CZ" dirty="0"/>
          </a:p>
          <a:p>
            <a:pPr marL="400050" lvl="1" indent="0">
              <a:buNone/>
            </a:pPr>
            <a:r>
              <a:rPr lang="en-US" dirty="0"/>
              <a:t>r = &amp;a; s = &amp;b;</a:t>
            </a:r>
            <a:endParaRPr lang="cs-CZ" dirty="0"/>
          </a:p>
          <a:p>
            <a:pPr marL="400050" lvl="1" indent="0">
              <a:buNone/>
            </a:pPr>
            <a:r>
              <a:rPr lang="en-US" dirty="0" err="1"/>
              <a:t>tmp</a:t>
            </a:r>
            <a:r>
              <a:rPr lang="en-US" dirty="0"/>
              <a:t> = *r; *r = *s; *s = </a:t>
            </a:r>
            <a:r>
              <a:rPr lang="en-US" dirty="0" err="1"/>
              <a:t>tmp</a:t>
            </a:r>
            <a:r>
              <a:rPr lang="en-US" dirty="0"/>
              <a:t>;</a:t>
            </a:r>
            <a:endParaRPr lang="cs-CZ" dirty="0"/>
          </a:p>
          <a:p>
            <a:pPr marL="400050" lvl="1" indent="0">
              <a:buNone/>
            </a:pPr>
            <a:r>
              <a:rPr lang="en-US" dirty="0"/>
              <a:t> </a:t>
            </a:r>
            <a:endParaRPr lang="cs-CZ" dirty="0"/>
          </a:p>
          <a:p>
            <a:pPr marL="400050" lvl="1" indent="0">
              <a:buNone/>
            </a:pP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( 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argc</a:t>
            </a:r>
            <a:r>
              <a:rPr lang="cs-CZ" dirty="0"/>
              <a:t>, </a:t>
            </a:r>
            <a:r>
              <a:rPr lang="cs-CZ" dirty="0" err="1"/>
              <a:t>char</a:t>
            </a:r>
            <a:r>
              <a:rPr lang="cs-CZ" dirty="0"/>
              <a:t> **</a:t>
            </a:r>
            <a:r>
              <a:rPr lang="cs-CZ" dirty="0" err="1"/>
              <a:t>argv</a:t>
            </a:r>
            <a:r>
              <a:rPr lang="cs-CZ" dirty="0"/>
              <a:t> ) { . . . }</a:t>
            </a:r>
          </a:p>
          <a:p>
            <a:pPr marL="400050" lvl="1" indent="0">
              <a:buNone/>
            </a:pPr>
            <a:r>
              <a:rPr lang="cs-CZ" dirty="0"/>
              <a:t> </a:t>
            </a:r>
          </a:p>
          <a:p>
            <a:pPr marL="400050" lvl="1" indent="0">
              <a:buNone/>
            </a:pPr>
            <a:r>
              <a:rPr lang="cs-CZ" dirty="0"/>
              <a:t>Odkazy (pointer) typu </a:t>
            </a:r>
            <a:r>
              <a:rPr lang="cs-CZ" dirty="0" err="1"/>
              <a:t>void</a:t>
            </a:r>
            <a:r>
              <a:rPr lang="cs-CZ" dirty="0"/>
              <a:t> * mohou být přiřazeny libovolnému jinému typu pointer</a:t>
            </a:r>
          </a:p>
          <a:p>
            <a:pPr marL="400050" lvl="1" indent="0">
              <a:buNone/>
            </a:pPr>
            <a:r>
              <a:rPr lang="en-US" dirty="0"/>
              <a:t>void *v; </a:t>
            </a:r>
            <a:endParaRPr lang="cs-CZ" dirty="0"/>
          </a:p>
          <a:p>
            <a:pPr marL="400050" lvl="1" indent="0">
              <a:buNone/>
            </a:pPr>
            <a:r>
              <a:rPr lang="en-US" dirty="0"/>
              <a:t>char *s = v;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592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 na funkci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i</a:t>
            </a:r>
            <a:r>
              <a:rPr lang="en-US" sz="2000" dirty="0" err="1" smtClean="0"/>
              <a:t>nt</a:t>
            </a:r>
            <a:r>
              <a:rPr lang="en-US" sz="2000" dirty="0" smtClean="0"/>
              <a:t> </a:t>
            </a:r>
            <a:r>
              <a:rPr lang="en-US" sz="2000" dirty="0" err="1"/>
              <a:t>fce</a:t>
            </a:r>
            <a:r>
              <a:rPr lang="en-US" sz="2000" dirty="0"/>
              <a:t>();		</a:t>
            </a:r>
            <a:r>
              <a:rPr lang="en-US" sz="2000" dirty="0" err="1"/>
              <a:t>funkce</a:t>
            </a:r>
            <a:r>
              <a:rPr lang="en-US" sz="2000" dirty="0"/>
              <a:t> </a:t>
            </a:r>
            <a:r>
              <a:rPr lang="en-US" sz="2000" dirty="0" err="1"/>
              <a:t>vracející</a:t>
            </a:r>
            <a:r>
              <a:rPr lang="en-US" sz="2000" dirty="0"/>
              <a:t> integer</a:t>
            </a: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i</a:t>
            </a:r>
            <a:r>
              <a:rPr lang="en-US" sz="2000" dirty="0" err="1" smtClean="0"/>
              <a:t>nt</a:t>
            </a:r>
            <a:r>
              <a:rPr lang="en-US" sz="2000" dirty="0" smtClean="0"/>
              <a:t> </a:t>
            </a:r>
            <a:r>
              <a:rPr lang="en-US" sz="2000" dirty="0"/>
              <a:t>*</a:t>
            </a:r>
            <a:r>
              <a:rPr lang="en-US" sz="2000" dirty="0" err="1"/>
              <a:t>fce</a:t>
            </a:r>
            <a:r>
              <a:rPr lang="en-US" sz="2000" dirty="0"/>
              <a:t>();	</a:t>
            </a:r>
            <a:r>
              <a:rPr lang="en-US" sz="2000" dirty="0" err="1" smtClean="0"/>
              <a:t>funkce</a:t>
            </a:r>
            <a:r>
              <a:rPr lang="en-US" sz="2000" dirty="0" smtClean="0"/>
              <a:t> </a:t>
            </a:r>
            <a:r>
              <a:rPr lang="en-US" sz="2000" dirty="0" err="1"/>
              <a:t>vracející</a:t>
            </a:r>
            <a:r>
              <a:rPr lang="en-US" sz="2000" dirty="0"/>
              <a:t> </a:t>
            </a:r>
            <a:r>
              <a:rPr lang="en-US" sz="2000" dirty="0" err="1"/>
              <a:t>odkaz</a:t>
            </a:r>
            <a:r>
              <a:rPr lang="en-US" sz="2000" dirty="0"/>
              <a:t> (pointer) </a:t>
            </a:r>
            <a:r>
              <a:rPr lang="en-US" sz="2000" dirty="0" err="1"/>
              <a:t>na</a:t>
            </a:r>
            <a:r>
              <a:rPr lang="en-US" sz="2000" dirty="0"/>
              <a:t> integer</a:t>
            </a: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i</a:t>
            </a:r>
            <a:r>
              <a:rPr lang="en-US" sz="2000" dirty="0" err="1" smtClean="0"/>
              <a:t>nt</a:t>
            </a:r>
            <a:r>
              <a:rPr lang="en-US" sz="2000" dirty="0" smtClean="0"/>
              <a:t> </a:t>
            </a:r>
            <a:r>
              <a:rPr lang="en-US" sz="2000" dirty="0"/>
              <a:t>(*</a:t>
            </a:r>
            <a:r>
              <a:rPr lang="en-US" sz="2000" dirty="0" err="1"/>
              <a:t>fce</a:t>
            </a:r>
            <a:r>
              <a:rPr lang="en-US" sz="2000" dirty="0"/>
              <a:t>)();	</a:t>
            </a:r>
            <a:r>
              <a:rPr lang="en-US" sz="2000" dirty="0" smtClean="0"/>
              <a:t>pointer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funkci</a:t>
            </a:r>
            <a:r>
              <a:rPr lang="en-US" sz="2000" dirty="0"/>
              <a:t>, </a:t>
            </a:r>
            <a:r>
              <a:rPr lang="en-US" sz="2000" dirty="0" err="1"/>
              <a:t>vracející</a:t>
            </a:r>
            <a:r>
              <a:rPr lang="en-US" sz="2000" dirty="0"/>
              <a:t> integer</a:t>
            </a: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i</a:t>
            </a:r>
            <a:r>
              <a:rPr lang="en-US" sz="2000" dirty="0" err="1" smtClean="0"/>
              <a:t>nt</a:t>
            </a:r>
            <a:r>
              <a:rPr lang="en-US" sz="2000" dirty="0" smtClean="0"/>
              <a:t> </a:t>
            </a:r>
            <a:r>
              <a:rPr lang="en-US" sz="2000" dirty="0"/>
              <a:t>*(*</a:t>
            </a:r>
            <a:r>
              <a:rPr lang="en-US" sz="2000" dirty="0" err="1"/>
              <a:t>fce</a:t>
            </a:r>
            <a:r>
              <a:rPr lang="en-US" sz="2000" dirty="0"/>
              <a:t>)();	</a:t>
            </a:r>
            <a:r>
              <a:rPr lang="en-US" sz="2000" dirty="0" smtClean="0"/>
              <a:t>pointer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funkci</a:t>
            </a:r>
            <a:r>
              <a:rPr lang="en-US" sz="2000" dirty="0"/>
              <a:t>, </a:t>
            </a:r>
            <a:r>
              <a:rPr lang="en-US" sz="2000" dirty="0" err="1"/>
              <a:t>vracející</a:t>
            </a:r>
            <a:r>
              <a:rPr lang="en-US" sz="2000" dirty="0"/>
              <a:t> pointer </a:t>
            </a:r>
            <a:r>
              <a:rPr lang="en-US" sz="2000" dirty="0" err="1"/>
              <a:t>na</a:t>
            </a:r>
            <a:r>
              <a:rPr lang="en-US" sz="2000" dirty="0"/>
              <a:t> integer</a:t>
            </a:r>
            <a:endParaRPr lang="cs-CZ" sz="2000" dirty="0"/>
          </a:p>
          <a:p>
            <a:pPr marL="0" indent="0">
              <a:buNone/>
            </a:pPr>
            <a:r>
              <a:rPr lang="en-US" sz="2000" dirty="0"/>
              <a:t> </a:t>
            </a:r>
            <a:endParaRPr lang="cs-CZ" sz="2000" dirty="0"/>
          </a:p>
          <a:p>
            <a:pPr marL="0" indent="0">
              <a:buNone/>
            </a:pPr>
            <a:r>
              <a:rPr lang="en-US" sz="2000" dirty="0"/>
              <a:t>void </a:t>
            </a:r>
            <a:r>
              <a:rPr lang="en-US" sz="2000" dirty="0" err="1"/>
              <a:t>fce</a:t>
            </a:r>
            <a:r>
              <a:rPr lang="en-US" sz="2000" dirty="0"/>
              <a:t>( </a:t>
            </a:r>
            <a:r>
              <a:rPr lang="en-US" sz="2000" dirty="0" err="1"/>
              <a:t>int</a:t>
            </a:r>
            <a:r>
              <a:rPr lang="en-US" sz="2000" dirty="0"/>
              <a:t> x ) { . . . }</a:t>
            </a:r>
            <a:endParaRPr lang="cs-CZ" sz="2000" dirty="0"/>
          </a:p>
          <a:p>
            <a:pPr marL="0" indent="0">
              <a:buNone/>
            </a:pPr>
            <a:r>
              <a:rPr lang="en-US" sz="2000" dirty="0"/>
              <a:t>void </a:t>
            </a:r>
            <a:r>
              <a:rPr lang="en-US" sz="2000" dirty="0" err="1" smtClean="0"/>
              <a:t>uni</a:t>
            </a:r>
            <a:r>
              <a:rPr lang="cs-CZ" sz="2000" dirty="0" err="1" smtClean="0"/>
              <a:t>verzalni_funkce</a:t>
            </a:r>
            <a:r>
              <a:rPr lang="en-US" sz="2000" dirty="0" smtClean="0"/>
              <a:t>( </a:t>
            </a:r>
            <a:r>
              <a:rPr lang="en-US" sz="2000" dirty="0"/>
              <a:t>void (*f)(</a:t>
            </a:r>
            <a:r>
              <a:rPr lang="en-US" sz="2000" dirty="0" err="1"/>
              <a:t>int</a:t>
            </a:r>
            <a:r>
              <a:rPr lang="en-US" sz="2000" dirty="0"/>
              <a:t>), </a:t>
            </a:r>
            <a:r>
              <a:rPr lang="en-US" sz="2000" dirty="0" err="1"/>
              <a:t>int</a:t>
            </a:r>
            <a:r>
              <a:rPr lang="en-US" sz="2000" dirty="0"/>
              <a:t> p ) </a:t>
            </a:r>
            <a:endParaRPr lang="cs-CZ" sz="2000" dirty="0" smtClean="0"/>
          </a:p>
          <a:p>
            <a:pPr marL="400050" lvl="1" indent="0">
              <a:buNone/>
            </a:pPr>
            <a:r>
              <a:rPr lang="en-US" sz="1900" dirty="0" smtClean="0"/>
              <a:t>{ </a:t>
            </a:r>
            <a:r>
              <a:rPr lang="en-US" sz="1900" dirty="0"/>
              <a:t>. . .  </a:t>
            </a:r>
            <a:endParaRPr lang="cs-CZ" sz="1900" dirty="0" smtClean="0"/>
          </a:p>
          <a:p>
            <a:pPr marL="800100" lvl="2" indent="0">
              <a:buNone/>
            </a:pPr>
            <a:r>
              <a:rPr lang="en-US" sz="1900" dirty="0" smtClean="0"/>
              <a:t>(*</a:t>
            </a:r>
            <a:r>
              <a:rPr lang="en-US" sz="1900" dirty="0"/>
              <a:t>f)(p); </a:t>
            </a:r>
            <a:endParaRPr lang="cs-CZ" sz="1900" dirty="0" smtClean="0"/>
          </a:p>
          <a:p>
            <a:pPr marL="400050" lvl="1" indent="0">
              <a:buNone/>
            </a:pPr>
            <a:r>
              <a:rPr lang="en-US" sz="1900" dirty="0" smtClean="0"/>
              <a:t>. </a:t>
            </a:r>
            <a:r>
              <a:rPr lang="en-US" sz="1900" dirty="0"/>
              <a:t>. . </a:t>
            </a:r>
            <a:endParaRPr lang="cs-CZ" sz="1900" dirty="0" smtClean="0"/>
          </a:p>
          <a:p>
            <a:pPr marL="400050" lvl="1" indent="0">
              <a:buNone/>
            </a:pPr>
            <a:r>
              <a:rPr lang="en-US" sz="1900" dirty="0" smtClean="0"/>
              <a:t>}</a:t>
            </a:r>
            <a:endParaRPr lang="cs-CZ" sz="2000" dirty="0"/>
          </a:p>
          <a:p>
            <a:pPr marL="0" indent="0">
              <a:buNone/>
            </a:pPr>
            <a:r>
              <a:rPr lang="en-US" sz="2000" dirty="0"/>
              <a:t>void main( void ) { </a:t>
            </a:r>
            <a:r>
              <a:rPr lang="cs-CZ" sz="2000" dirty="0" smtClean="0"/>
              <a:t>  </a:t>
            </a:r>
            <a:r>
              <a:rPr lang="en-US" sz="2000" dirty="0" smtClean="0"/>
              <a:t>. </a:t>
            </a:r>
            <a:r>
              <a:rPr lang="en-US" sz="2000" dirty="0"/>
              <a:t>. . </a:t>
            </a:r>
            <a:r>
              <a:rPr lang="cs-CZ" sz="2000" dirty="0" smtClean="0"/>
              <a:t>        </a:t>
            </a:r>
            <a:r>
              <a:rPr lang="en-US" sz="2000" dirty="0" err="1" smtClean="0"/>
              <a:t>uni</a:t>
            </a:r>
            <a:r>
              <a:rPr lang="cs-CZ" sz="2000" dirty="0" err="1" smtClean="0"/>
              <a:t>verzalni_funkce</a:t>
            </a:r>
            <a:r>
              <a:rPr lang="en-US" sz="2000" dirty="0" smtClean="0"/>
              <a:t>( </a:t>
            </a:r>
            <a:r>
              <a:rPr lang="en-US" sz="2000" dirty="0" err="1"/>
              <a:t>fce</a:t>
            </a:r>
            <a:r>
              <a:rPr lang="en-US" sz="2000" dirty="0"/>
              <a:t>, 10 ); </a:t>
            </a:r>
            <a:r>
              <a:rPr lang="cs-CZ" sz="2000" dirty="0" smtClean="0"/>
              <a:t> </a:t>
            </a:r>
            <a:r>
              <a:rPr lang="en-US" sz="2000" dirty="0" err="1" smtClean="0"/>
              <a:t>fce</a:t>
            </a:r>
            <a:r>
              <a:rPr lang="en-US" sz="2000" dirty="0"/>
              <a:t>( 10 ); </a:t>
            </a:r>
            <a:r>
              <a:rPr lang="cs-CZ" sz="2000" dirty="0" smtClean="0"/>
              <a:t>           </a:t>
            </a:r>
            <a:r>
              <a:rPr lang="en-US" sz="2000" dirty="0" smtClean="0"/>
              <a:t>. </a:t>
            </a:r>
            <a:r>
              <a:rPr lang="en-US" sz="2000" dirty="0"/>
              <a:t>. </a:t>
            </a:r>
            <a:r>
              <a:rPr lang="en-US" sz="2000" dirty="0" smtClean="0"/>
              <a:t>.</a:t>
            </a:r>
            <a:r>
              <a:rPr lang="cs-CZ" sz="2000" dirty="0" smtClean="0"/>
              <a:t> </a:t>
            </a:r>
            <a:r>
              <a:rPr lang="en-US" sz="2000" dirty="0" smtClean="0"/>
              <a:t> </a:t>
            </a:r>
            <a:r>
              <a:rPr lang="en-US" sz="2000" dirty="0"/>
              <a:t>}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54508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Řídicí struktury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příkaz_1;  příkaz_2; . . . příkaz</a:t>
            </a:r>
            <a:r>
              <a:rPr lang="en-US" sz="1800" dirty="0"/>
              <a:t>_n</a:t>
            </a:r>
            <a:r>
              <a:rPr lang="en-US" sz="1800" dirty="0" smtClean="0"/>
              <a:t>;</a:t>
            </a: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en-US" sz="1800" dirty="0"/>
              <a:t>if( </a:t>
            </a:r>
            <a:r>
              <a:rPr lang="en-US" sz="1800" dirty="0" err="1"/>
              <a:t>podminka</a:t>
            </a:r>
            <a:r>
              <a:rPr lang="en-US" sz="1800" dirty="0"/>
              <a:t>) </a:t>
            </a:r>
            <a:r>
              <a:rPr lang="en-US" sz="1800" dirty="0" err="1"/>
              <a:t>prikazy</a:t>
            </a:r>
            <a:r>
              <a:rPr lang="en-US" sz="1800" dirty="0"/>
              <a:t>;</a:t>
            </a:r>
            <a:endParaRPr lang="cs-CZ" sz="1800" dirty="0"/>
          </a:p>
          <a:p>
            <a:pPr marL="400050" lvl="1" indent="0">
              <a:buNone/>
            </a:pPr>
            <a:r>
              <a:rPr lang="en-US" sz="1800" dirty="0"/>
              <a:t>else if (</a:t>
            </a:r>
            <a:r>
              <a:rPr lang="en-US" sz="1800" dirty="0" err="1"/>
              <a:t>podminka</a:t>
            </a:r>
            <a:r>
              <a:rPr lang="en-US" sz="1800" dirty="0"/>
              <a:t>) </a:t>
            </a:r>
            <a:r>
              <a:rPr lang="en-US" sz="1800" dirty="0" err="1"/>
              <a:t>prikazy</a:t>
            </a:r>
            <a:r>
              <a:rPr lang="en-US" sz="1800" dirty="0"/>
              <a:t>;</a:t>
            </a:r>
            <a:endParaRPr lang="cs-CZ" sz="1800" dirty="0"/>
          </a:p>
          <a:p>
            <a:pPr marL="0" indent="0">
              <a:buNone/>
            </a:pPr>
            <a:r>
              <a:rPr lang="en-US" sz="1800" dirty="0"/>
              <a:t>else </a:t>
            </a:r>
            <a:r>
              <a:rPr lang="en-US" sz="1800" dirty="0" err="1"/>
              <a:t>prikazy</a:t>
            </a:r>
            <a:r>
              <a:rPr lang="en-US" sz="1800" dirty="0" smtClean="0"/>
              <a:t>;</a:t>
            </a: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en-US" sz="1800" dirty="0"/>
              <a:t>switch( </a:t>
            </a:r>
            <a:r>
              <a:rPr lang="en-US" sz="1800" dirty="0" err="1"/>
              <a:t>vyraz</a:t>
            </a:r>
            <a:r>
              <a:rPr lang="en-US" sz="1800" dirty="0"/>
              <a:t> ) {</a:t>
            </a:r>
            <a:endParaRPr lang="cs-CZ" sz="1800" dirty="0"/>
          </a:p>
          <a:p>
            <a:pPr marL="400050" lvl="1" indent="0">
              <a:buNone/>
            </a:pPr>
            <a:r>
              <a:rPr lang="en-US" sz="1800" dirty="0"/>
              <a:t>case konstanta_1: </a:t>
            </a:r>
            <a:r>
              <a:rPr lang="en-US" sz="1800" dirty="0" err="1"/>
              <a:t>prikazy</a:t>
            </a:r>
            <a:r>
              <a:rPr lang="en-US" sz="1800" dirty="0"/>
              <a:t>; break;</a:t>
            </a:r>
            <a:endParaRPr lang="cs-CZ" sz="1800" dirty="0"/>
          </a:p>
          <a:p>
            <a:pPr marL="400050" lvl="1" indent="0">
              <a:buNone/>
            </a:pPr>
            <a:r>
              <a:rPr lang="en-US" sz="1800" dirty="0"/>
              <a:t>case konstanta_2: </a:t>
            </a:r>
            <a:r>
              <a:rPr lang="en-US" sz="1800" dirty="0" err="1"/>
              <a:t>prikazy</a:t>
            </a:r>
            <a:r>
              <a:rPr lang="en-US" sz="1800" dirty="0"/>
              <a:t>; break;</a:t>
            </a:r>
            <a:endParaRPr lang="cs-CZ" sz="1800" dirty="0"/>
          </a:p>
          <a:p>
            <a:pPr marL="0" indent="0">
              <a:buNone/>
            </a:pPr>
            <a:r>
              <a:rPr lang="en-US" sz="1800" dirty="0"/>
              <a:t>default: </a:t>
            </a:r>
            <a:r>
              <a:rPr lang="en-US" sz="1800" dirty="0" err="1"/>
              <a:t>prikazy</a:t>
            </a:r>
            <a:r>
              <a:rPr lang="en-US" sz="1800" dirty="0"/>
              <a:t>;</a:t>
            </a:r>
            <a:endParaRPr lang="cs-CZ" sz="1800" dirty="0"/>
          </a:p>
          <a:p>
            <a:pPr marL="0" indent="0">
              <a:buNone/>
            </a:pPr>
            <a:r>
              <a:rPr lang="en-US" sz="1800" dirty="0"/>
              <a:t>}</a:t>
            </a:r>
            <a:endParaRPr lang="cs-CZ" sz="1800" dirty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539552" y="2132856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539552" y="3429000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0358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Řídicí příkazy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while( </a:t>
            </a:r>
            <a:r>
              <a:rPr lang="en-US" sz="1800" dirty="0" err="1"/>
              <a:t>vyraz</a:t>
            </a:r>
            <a:r>
              <a:rPr lang="en-US" sz="1800" dirty="0"/>
              <a:t> ) </a:t>
            </a:r>
            <a:r>
              <a:rPr lang="en-US" sz="1800" dirty="0" err="1"/>
              <a:t>prikazy</a:t>
            </a:r>
            <a:r>
              <a:rPr lang="en-US" sz="1800" dirty="0"/>
              <a:t>;		</a:t>
            </a:r>
            <a:r>
              <a:rPr lang="en-US" sz="1800" dirty="0" err="1" smtClean="0"/>
              <a:t>opakuje</a:t>
            </a:r>
            <a:r>
              <a:rPr lang="en-US" sz="1800" dirty="0" smtClean="0"/>
              <a:t> </a:t>
            </a:r>
            <a:r>
              <a:rPr lang="en-US" sz="1800" dirty="0" err="1"/>
              <a:t>nula</a:t>
            </a:r>
            <a:r>
              <a:rPr lang="en-US" sz="1800" dirty="0"/>
              <a:t> </a:t>
            </a:r>
            <a:r>
              <a:rPr lang="en-US" sz="1800" dirty="0" err="1"/>
              <a:t>nebo</a:t>
            </a:r>
            <a:r>
              <a:rPr lang="en-US" sz="1800" dirty="0"/>
              <a:t> v</a:t>
            </a:r>
            <a:r>
              <a:rPr lang="cs-CZ" sz="1800" dirty="0" err="1" smtClean="0"/>
              <a:t>ícekrát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i = 0; </a:t>
            </a:r>
            <a:r>
              <a:rPr lang="cs-CZ" sz="1800" dirty="0" err="1"/>
              <a:t>while</a:t>
            </a:r>
            <a:r>
              <a:rPr lang="cs-CZ" sz="1800" dirty="0"/>
              <a:t>( i &lt; 100 ) a[i] = i++; 	</a:t>
            </a:r>
            <a:r>
              <a:rPr lang="cs-CZ" sz="1800" dirty="0" smtClean="0"/>
              <a:t>nejdříve </a:t>
            </a:r>
            <a:r>
              <a:rPr lang="cs-CZ" sz="1800" dirty="0"/>
              <a:t>testuje, pak </a:t>
            </a:r>
            <a:r>
              <a:rPr lang="cs-CZ" sz="1800" dirty="0" smtClean="0"/>
              <a:t>přiřazuje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en-US" sz="1800" dirty="0"/>
              <a:t>do { </a:t>
            </a:r>
            <a:r>
              <a:rPr lang="en-US" sz="1800" dirty="0" err="1"/>
              <a:t>prikazy</a:t>
            </a:r>
            <a:r>
              <a:rPr lang="en-US" sz="1800" dirty="0"/>
              <a:t> } while( </a:t>
            </a:r>
            <a:r>
              <a:rPr lang="en-US" sz="1800" dirty="0" err="1"/>
              <a:t>vyraz</a:t>
            </a:r>
            <a:r>
              <a:rPr lang="en-US" sz="1800" dirty="0"/>
              <a:t> ); 		</a:t>
            </a:r>
            <a:r>
              <a:rPr lang="en-US" sz="1800" dirty="0" err="1"/>
              <a:t>opakuje</a:t>
            </a:r>
            <a:r>
              <a:rPr lang="en-US" sz="1800" dirty="0"/>
              <a:t> </a:t>
            </a:r>
            <a:r>
              <a:rPr lang="en-US" sz="1800" dirty="0" err="1"/>
              <a:t>jednou</a:t>
            </a:r>
            <a:r>
              <a:rPr lang="en-US" sz="1800" dirty="0"/>
              <a:t> </a:t>
            </a:r>
            <a:r>
              <a:rPr lang="en-US" sz="1800" dirty="0" err="1"/>
              <a:t>nebo</a:t>
            </a:r>
            <a:r>
              <a:rPr lang="en-US" sz="1800" dirty="0"/>
              <a:t> </a:t>
            </a:r>
            <a:r>
              <a:rPr lang="cs-CZ" sz="1800" dirty="0"/>
              <a:t>vícekrát</a:t>
            </a:r>
          </a:p>
          <a:p>
            <a:pPr marL="0" indent="0">
              <a:buNone/>
            </a:pPr>
            <a:r>
              <a:rPr lang="cs-CZ" sz="1800" dirty="0"/>
              <a:t>i = 0; do { a[i] = i++; } </a:t>
            </a:r>
            <a:r>
              <a:rPr lang="cs-CZ" sz="1800" dirty="0" err="1"/>
              <a:t>while</a:t>
            </a:r>
            <a:r>
              <a:rPr lang="cs-CZ" sz="1800" dirty="0"/>
              <a:t>( i &lt;100 );	nejdříve přiřazuje, pak </a:t>
            </a:r>
            <a:r>
              <a:rPr lang="cs-CZ" sz="1800" dirty="0" smtClean="0"/>
              <a:t>testuje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 err="1"/>
              <a:t>for</a:t>
            </a:r>
            <a:r>
              <a:rPr lang="cs-CZ" sz="1800" dirty="0"/>
              <a:t>( od; </a:t>
            </a:r>
            <a:r>
              <a:rPr lang="cs-CZ" sz="1800" dirty="0" err="1"/>
              <a:t>podminka</a:t>
            </a:r>
            <a:r>
              <a:rPr lang="cs-CZ" sz="1800" dirty="0"/>
              <a:t>; vyraz ) </a:t>
            </a:r>
            <a:r>
              <a:rPr lang="cs-CZ" sz="1800" dirty="0" err="1"/>
              <a:t>prikazy</a:t>
            </a:r>
            <a:r>
              <a:rPr lang="cs-CZ" sz="1800" dirty="0"/>
              <a:t>;	opakuje od hodnoty pokud platí podmínka a </a:t>
            </a:r>
            <a:r>
              <a:rPr lang="cs-CZ" sz="1800" dirty="0" smtClean="0"/>
              <a:t>				vyhodnotí vyraz</a:t>
            </a:r>
          </a:p>
          <a:p>
            <a:pPr marL="0" indent="0">
              <a:buNone/>
            </a:pPr>
            <a:r>
              <a:rPr lang="cs-CZ" sz="1800" dirty="0" err="1" smtClean="0"/>
              <a:t>for</a:t>
            </a:r>
            <a:r>
              <a:rPr lang="cs-CZ" sz="1800" dirty="0" smtClean="0"/>
              <a:t>( i = 0</a:t>
            </a:r>
            <a:r>
              <a:rPr lang="en-US" sz="1800" dirty="0" smtClean="0"/>
              <a:t>, j = 0</a:t>
            </a:r>
            <a:r>
              <a:rPr lang="cs-CZ" sz="1800" dirty="0" smtClean="0"/>
              <a:t>; i </a:t>
            </a:r>
            <a:r>
              <a:rPr lang="en-US" sz="1800" dirty="0" smtClean="0"/>
              <a:t>&lt; 10; </a:t>
            </a:r>
            <a:r>
              <a:rPr lang="en-US" sz="1800" dirty="0" err="1" smtClean="0"/>
              <a:t>i</a:t>
            </a:r>
            <a:r>
              <a:rPr lang="en-US" sz="1800" dirty="0" smtClean="0"/>
              <a:t>++, j++) a[</a:t>
            </a:r>
            <a:r>
              <a:rPr lang="en-US" sz="1800" dirty="0" err="1" smtClean="0"/>
              <a:t>i,j</a:t>
            </a:r>
            <a:r>
              <a:rPr lang="en-US" sz="1800" dirty="0" smtClean="0"/>
              <a:t>] = </a:t>
            </a:r>
            <a:r>
              <a:rPr lang="en-US" sz="1800" dirty="0" err="1" smtClean="0"/>
              <a:t>i+j</a:t>
            </a:r>
            <a:r>
              <a:rPr lang="en-US" sz="1800" dirty="0" smtClean="0"/>
              <a:t>;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 err="1"/>
              <a:t>for</a:t>
            </a:r>
            <a:r>
              <a:rPr lang="cs-CZ" sz="1800" dirty="0"/>
              <a:t>( ;; ) </a:t>
            </a:r>
            <a:r>
              <a:rPr lang="cs-CZ" sz="1800" dirty="0" err="1"/>
              <a:t>prikazy</a:t>
            </a:r>
            <a:r>
              <a:rPr lang="cs-CZ" sz="1800" dirty="0"/>
              <a:t>;			</a:t>
            </a:r>
            <a:r>
              <a:rPr lang="cs-CZ" sz="1800" dirty="0" smtClean="0"/>
              <a:t>nekonečná </a:t>
            </a:r>
            <a:r>
              <a:rPr lang="cs-CZ" sz="1800" dirty="0"/>
              <a:t>smyčka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2492896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467544" y="342900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467544" y="4653136"/>
            <a:ext cx="813690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071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cs-CZ" dirty="0" smtClean="0"/>
              <a:t>ří</a:t>
            </a:r>
            <a:r>
              <a:rPr lang="en-US" dirty="0" err="1" smtClean="0"/>
              <a:t>kaz</a:t>
            </a:r>
            <a:r>
              <a:rPr lang="en-US" dirty="0" smtClean="0"/>
              <a:t> break</a:t>
            </a:r>
            <a:r>
              <a:rPr lang="cs-CZ" dirty="0" smtClean="0"/>
              <a:t>, </a:t>
            </a:r>
            <a:r>
              <a:rPr lang="cs-CZ" dirty="0" err="1" smtClean="0"/>
              <a:t>continue</a:t>
            </a:r>
            <a:r>
              <a:rPr lang="cs-CZ" dirty="0" smtClean="0"/>
              <a:t> return a exit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34722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Příkaz </a:t>
            </a:r>
            <a:r>
              <a:rPr lang="cs-CZ" sz="2400" dirty="0" err="1" smtClean="0"/>
              <a:t>break</a:t>
            </a:r>
            <a:endParaRPr lang="cs-CZ" sz="2400" dirty="0" smtClean="0"/>
          </a:p>
          <a:p>
            <a:pPr marL="0" indent="0">
              <a:buNone/>
            </a:pPr>
            <a:r>
              <a:rPr lang="cs-CZ" sz="1800" dirty="0" smtClean="0"/>
              <a:t>Předčasně </a:t>
            </a:r>
            <a:r>
              <a:rPr lang="cs-CZ" sz="1800" dirty="0"/>
              <a:t>ukončí jednu úroveň cyklu</a:t>
            </a:r>
          </a:p>
          <a:p>
            <a:pPr marL="0" indent="0">
              <a:buNone/>
            </a:pPr>
            <a:r>
              <a:rPr lang="cs-CZ" sz="1800" dirty="0" err="1"/>
              <a:t>for</a:t>
            </a:r>
            <a:r>
              <a:rPr lang="cs-CZ" sz="1800" dirty="0"/>
              <a:t>( j = 0; j &lt; 20; j++ ) {</a:t>
            </a:r>
          </a:p>
          <a:p>
            <a:pPr marL="400050" lvl="1" indent="0">
              <a:buNone/>
            </a:pPr>
            <a:r>
              <a:rPr lang="cs-CZ" sz="1800" dirty="0"/>
              <a:t>prikaz_1;</a:t>
            </a:r>
          </a:p>
          <a:p>
            <a:pPr marL="400050" lvl="1" indent="0">
              <a:buNone/>
            </a:pPr>
            <a:r>
              <a:rPr lang="en-US" sz="1800" dirty="0"/>
              <a:t>for( </a:t>
            </a:r>
            <a:r>
              <a:rPr lang="en-US" sz="1800" dirty="0" err="1"/>
              <a:t>i</a:t>
            </a:r>
            <a:r>
              <a:rPr lang="en-US" sz="1800" dirty="0"/>
              <a:t> = 0; </a:t>
            </a:r>
            <a:r>
              <a:rPr lang="en-US" sz="1800" dirty="0" err="1"/>
              <a:t>i</a:t>
            </a:r>
            <a:r>
              <a:rPr lang="en-US" sz="1800" dirty="0"/>
              <a:t> &lt; 10; </a:t>
            </a:r>
            <a:r>
              <a:rPr lang="en-US" sz="1800" dirty="0" err="1"/>
              <a:t>i</a:t>
            </a:r>
            <a:r>
              <a:rPr lang="en-US" sz="1800" dirty="0"/>
              <a:t>++ ) {</a:t>
            </a:r>
            <a:endParaRPr lang="cs-CZ" sz="1800" dirty="0"/>
          </a:p>
          <a:p>
            <a:pPr marL="0" indent="0">
              <a:buNone/>
            </a:pPr>
            <a:r>
              <a:rPr lang="en-US" sz="1800" dirty="0"/>
              <a:t>	prikaz_2;</a:t>
            </a:r>
            <a:endParaRPr lang="cs-CZ" sz="1800" dirty="0"/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if</a:t>
            </a:r>
            <a:r>
              <a:rPr lang="en-US" sz="1800" dirty="0"/>
              <a:t>( </a:t>
            </a:r>
            <a:r>
              <a:rPr lang="en-US" sz="1800" dirty="0" err="1"/>
              <a:t>i</a:t>
            </a:r>
            <a:r>
              <a:rPr lang="en-US" sz="1800" dirty="0"/>
              <a:t> &gt; 5 ) </a:t>
            </a:r>
            <a:r>
              <a:rPr lang="en-US" sz="1800" b="1" dirty="0"/>
              <a:t>break</a:t>
            </a:r>
            <a:r>
              <a:rPr lang="en-US" sz="1800" dirty="0"/>
              <a:t>;</a:t>
            </a:r>
            <a:endParaRPr lang="cs-CZ" sz="1800" dirty="0"/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prikaz_3;</a:t>
            </a:r>
            <a:endParaRPr lang="cs-CZ" sz="1800" dirty="0"/>
          </a:p>
          <a:p>
            <a:pPr marL="400050" lvl="1" indent="0">
              <a:buNone/>
            </a:pPr>
            <a:r>
              <a:rPr lang="en-US" sz="1800" dirty="0" smtClean="0"/>
              <a:t>}</a:t>
            </a:r>
            <a:endParaRPr lang="cs-CZ" sz="1800" dirty="0"/>
          </a:p>
          <a:p>
            <a:pPr marL="400050" lvl="1" indent="0">
              <a:buNone/>
            </a:pPr>
            <a:r>
              <a:rPr lang="en-US" sz="1800" dirty="0"/>
              <a:t>prikaz_4;</a:t>
            </a:r>
            <a:endParaRPr lang="cs-CZ" sz="1800" dirty="0"/>
          </a:p>
          <a:p>
            <a:pPr marL="0" indent="0">
              <a:buNone/>
            </a:pPr>
            <a:r>
              <a:rPr lang="en-US" sz="1800" dirty="0"/>
              <a:t>}</a:t>
            </a:r>
            <a:endParaRPr lang="cs-CZ" sz="18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83968" y="1512072"/>
            <a:ext cx="2361480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Příkaz </a:t>
            </a:r>
            <a:r>
              <a:rPr lang="cs-CZ" sz="2400" dirty="0" err="1" smtClean="0"/>
              <a:t>continue</a:t>
            </a:r>
            <a:r>
              <a:rPr lang="cs-CZ" sz="2400" dirty="0" smtClean="0"/>
              <a:t> </a:t>
            </a:r>
          </a:p>
          <a:p>
            <a:r>
              <a:rPr lang="cs-CZ" dirty="0" smtClean="0"/>
              <a:t>Přeskočí </a:t>
            </a:r>
            <a:r>
              <a:rPr lang="cs-CZ" dirty="0"/>
              <a:t>zbytek cyklu</a:t>
            </a:r>
            <a:r>
              <a:rPr lang="cs-CZ" sz="2400" dirty="0"/>
              <a:t>.</a:t>
            </a:r>
          </a:p>
          <a:p>
            <a:r>
              <a:rPr lang="cs-CZ" dirty="0" err="1"/>
              <a:t>for</a:t>
            </a:r>
            <a:r>
              <a:rPr lang="cs-CZ" dirty="0"/>
              <a:t>( i = 0; i &lt; 10; i++ ) {</a:t>
            </a:r>
          </a:p>
          <a:p>
            <a:pPr lvl="1"/>
            <a:r>
              <a:rPr lang="cs-CZ" dirty="0" smtClean="0"/>
              <a:t>prikaz_1</a:t>
            </a:r>
            <a:r>
              <a:rPr lang="cs-CZ" dirty="0"/>
              <a:t>;</a:t>
            </a:r>
          </a:p>
          <a:p>
            <a:pPr lvl="1"/>
            <a:r>
              <a:rPr lang="cs-CZ" dirty="0" err="1" smtClean="0"/>
              <a:t>if</a:t>
            </a:r>
            <a:r>
              <a:rPr lang="cs-CZ" dirty="0"/>
              <a:t>( i &gt; 5 ) </a:t>
            </a:r>
            <a:r>
              <a:rPr lang="cs-CZ" b="1" dirty="0" err="1"/>
              <a:t>continue</a:t>
            </a:r>
            <a:r>
              <a:rPr lang="cs-CZ" dirty="0"/>
              <a:t>;</a:t>
            </a:r>
          </a:p>
          <a:p>
            <a:pPr lvl="1"/>
            <a:r>
              <a:rPr lang="cs-CZ" dirty="0" smtClean="0"/>
              <a:t>prikaz_2</a:t>
            </a:r>
            <a:r>
              <a:rPr lang="cs-CZ" dirty="0"/>
              <a:t>;</a:t>
            </a:r>
          </a:p>
          <a:p>
            <a:r>
              <a:rPr lang="cs-CZ" dirty="0"/>
              <a:t>}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283968" y="4005062"/>
            <a:ext cx="475252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Příkaz return</a:t>
            </a:r>
          </a:p>
          <a:p>
            <a:r>
              <a:rPr lang="cs-CZ" dirty="0"/>
              <a:t>Návrat z podprogramu</a:t>
            </a:r>
          </a:p>
          <a:p>
            <a:pPr lvl="1"/>
            <a:r>
              <a:rPr lang="cs-CZ" b="1" dirty="0" smtClean="0"/>
              <a:t>return</a:t>
            </a:r>
            <a:r>
              <a:rPr lang="cs-CZ" dirty="0" smtClean="0"/>
              <a:t>;</a:t>
            </a:r>
            <a:r>
              <a:rPr lang="cs-CZ" dirty="0"/>
              <a:t>	</a:t>
            </a:r>
            <a:r>
              <a:rPr lang="cs-CZ" dirty="0" smtClean="0"/>
              <a:t>nevrací </a:t>
            </a:r>
            <a:r>
              <a:rPr lang="cs-CZ" dirty="0"/>
              <a:t>nic (typ návratové </a:t>
            </a:r>
            <a:r>
              <a:rPr lang="cs-CZ" dirty="0" smtClean="0"/>
              <a:t>		hodnoty </a:t>
            </a:r>
            <a:r>
              <a:rPr lang="cs-CZ" dirty="0" err="1"/>
              <a:t>void</a:t>
            </a:r>
            <a:r>
              <a:rPr lang="cs-CZ" dirty="0"/>
              <a:t>)</a:t>
            </a:r>
          </a:p>
          <a:p>
            <a:pPr lvl="1"/>
            <a:r>
              <a:rPr lang="cs-CZ" b="1" dirty="0" smtClean="0"/>
              <a:t>return</a:t>
            </a:r>
            <a:r>
              <a:rPr lang="cs-CZ" dirty="0" smtClean="0"/>
              <a:t> </a:t>
            </a:r>
            <a:r>
              <a:rPr lang="cs-CZ" dirty="0" err="1"/>
              <a:t>a+b</a:t>
            </a:r>
            <a:r>
              <a:rPr lang="cs-CZ" dirty="0"/>
              <a:t>;	vrací součet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5072409"/>
            <a:ext cx="36724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Příkaz exit</a:t>
            </a:r>
          </a:p>
          <a:p>
            <a:r>
              <a:rPr lang="cs-CZ" dirty="0" smtClean="0"/>
              <a:t>Konec programu</a:t>
            </a:r>
          </a:p>
          <a:p>
            <a:pPr lvl="1"/>
            <a:r>
              <a:rPr lang="cs-CZ" b="1" dirty="0" smtClean="0"/>
              <a:t>exit</a:t>
            </a:r>
            <a:r>
              <a:rPr lang="cs-CZ" dirty="0" smtClean="0"/>
              <a:t>;</a:t>
            </a:r>
          </a:p>
          <a:p>
            <a:pPr lvl="1"/>
            <a:r>
              <a:rPr lang="cs-CZ" b="1" dirty="0" smtClean="0"/>
              <a:t>exit</a:t>
            </a:r>
            <a:r>
              <a:rPr lang="cs-CZ" dirty="0" smtClean="0"/>
              <a:t>( návratová hodnota);</a:t>
            </a:r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>
            <a:off x="4211960" y="1512072"/>
            <a:ext cx="0" cy="4852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395536" y="5072409"/>
            <a:ext cx="38164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211960" y="3938571"/>
            <a:ext cx="4392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3518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Strukturovaná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99715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5100" dirty="0"/>
              <a:t>Homogenní datová struktura – pole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3800" dirty="0" err="1"/>
              <a:t>int</a:t>
            </a:r>
            <a:r>
              <a:rPr lang="cs-CZ" sz="3800" dirty="0"/>
              <a:t> x[100];	celočíselné pole o sto prvcích [0 .. 99] </a:t>
            </a:r>
          </a:p>
          <a:p>
            <a:pPr marL="0" indent="0">
              <a:buNone/>
            </a:pPr>
            <a:r>
              <a:rPr lang="cs-CZ" sz="5100" dirty="0"/>
              <a:t>Vícerozměrná pole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3800" dirty="0" err="1"/>
              <a:t>int</a:t>
            </a:r>
            <a:r>
              <a:rPr lang="cs-CZ" sz="3800" dirty="0"/>
              <a:t> x</a:t>
            </a:r>
            <a:r>
              <a:rPr lang="en-US" sz="3800" dirty="0"/>
              <a:t>[10] [20];	</a:t>
            </a:r>
            <a:r>
              <a:rPr lang="en-US" sz="3800" dirty="0" err="1"/>
              <a:t>matice</a:t>
            </a:r>
            <a:r>
              <a:rPr lang="en-US" sz="3800" dirty="0"/>
              <a:t> o 10 </a:t>
            </a:r>
            <a:r>
              <a:rPr lang="en-US" sz="3800" dirty="0" err="1"/>
              <a:t>řádcích</a:t>
            </a:r>
            <a:r>
              <a:rPr lang="en-US" sz="3800" dirty="0"/>
              <a:t> a 20 </a:t>
            </a:r>
            <a:r>
              <a:rPr lang="en-US" sz="3800" dirty="0" err="1"/>
              <a:t>sloupcích</a:t>
            </a:r>
            <a:endParaRPr lang="cs-CZ" sz="3800" dirty="0"/>
          </a:p>
          <a:p>
            <a:pPr marL="0" indent="0">
              <a:buNone/>
            </a:pPr>
            <a:r>
              <a:rPr lang="cs-CZ" sz="5100" dirty="0"/>
              <a:t>Nehomogenní datová struktura – </a:t>
            </a:r>
            <a:r>
              <a:rPr lang="cs-CZ" sz="5100" dirty="0" err="1"/>
              <a:t>record</a:t>
            </a:r>
            <a:endParaRPr lang="cs-CZ" sz="5100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3800" dirty="0" err="1"/>
              <a:t>struct</a:t>
            </a:r>
            <a:r>
              <a:rPr lang="cs-CZ" sz="3800" dirty="0"/>
              <a:t> {</a:t>
            </a:r>
          </a:p>
          <a:p>
            <a:pPr marL="0" indent="0">
              <a:buNone/>
            </a:pPr>
            <a:r>
              <a:rPr lang="cs-CZ" sz="3800" dirty="0"/>
              <a:t>		</a:t>
            </a:r>
            <a:r>
              <a:rPr lang="cs-CZ" sz="3800" dirty="0" err="1"/>
              <a:t>int</a:t>
            </a:r>
            <a:r>
              <a:rPr lang="cs-CZ" sz="3800" dirty="0"/>
              <a:t> a;</a:t>
            </a:r>
          </a:p>
          <a:p>
            <a:pPr marL="0" indent="0">
              <a:buNone/>
            </a:pPr>
            <a:r>
              <a:rPr lang="cs-CZ" sz="3800" dirty="0"/>
              <a:t>		</a:t>
            </a:r>
            <a:r>
              <a:rPr lang="cs-CZ" sz="3800" dirty="0" err="1"/>
              <a:t>char</a:t>
            </a:r>
            <a:r>
              <a:rPr lang="cs-CZ" sz="3800" dirty="0"/>
              <a:t> b;</a:t>
            </a:r>
          </a:p>
          <a:p>
            <a:pPr marL="0" indent="0">
              <a:buNone/>
            </a:pPr>
            <a:r>
              <a:rPr lang="cs-CZ" sz="3800" dirty="0"/>
              <a:t>		</a:t>
            </a:r>
            <a:r>
              <a:rPr lang="cs-CZ" sz="3800" dirty="0" err="1"/>
              <a:t>char</a:t>
            </a:r>
            <a:r>
              <a:rPr lang="cs-CZ" sz="3800" dirty="0"/>
              <a:t> c[10];</a:t>
            </a:r>
            <a:br>
              <a:rPr lang="cs-CZ" sz="3800" dirty="0"/>
            </a:br>
            <a:r>
              <a:rPr lang="cs-CZ" sz="3800" dirty="0"/>
              <a:t>	} </a:t>
            </a:r>
            <a:r>
              <a:rPr lang="cs-CZ" sz="3800" dirty="0" err="1"/>
              <a:t>xxx</a:t>
            </a:r>
            <a:r>
              <a:rPr lang="cs-CZ" sz="3800" dirty="0" smtClean="0"/>
              <a:t>;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5100" dirty="0"/>
              <a:t> </a:t>
            </a:r>
            <a:r>
              <a:rPr lang="cs-CZ" sz="5100" dirty="0" smtClean="0"/>
              <a:t>Příklady</a:t>
            </a:r>
            <a:endParaRPr lang="cs-CZ" sz="5100" dirty="0"/>
          </a:p>
          <a:p>
            <a:pPr marL="0" indent="0">
              <a:buNone/>
            </a:pPr>
            <a:r>
              <a:rPr lang="cs-CZ" sz="3800" dirty="0" err="1"/>
              <a:t>xxx</a:t>
            </a:r>
            <a:r>
              <a:rPr lang="cs-CZ" sz="3800" dirty="0"/>
              <a:t> pokus;</a:t>
            </a:r>
          </a:p>
          <a:p>
            <a:pPr marL="0" indent="0">
              <a:buNone/>
            </a:pPr>
            <a:r>
              <a:rPr lang="cs-CZ" sz="3800" dirty="0" err="1"/>
              <a:t>xxx</a:t>
            </a:r>
            <a:r>
              <a:rPr lang="cs-CZ" sz="3800" dirty="0"/>
              <a:t> *odkaz;</a:t>
            </a:r>
          </a:p>
          <a:p>
            <a:pPr marL="0" indent="0">
              <a:buNone/>
            </a:pPr>
            <a:r>
              <a:rPr lang="cs-CZ" sz="3800" dirty="0"/>
              <a:t>	</a:t>
            </a:r>
            <a:r>
              <a:rPr lang="cs-CZ" sz="3800" dirty="0" err="1"/>
              <a:t>pokus.a</a:t>
            </a:r>
            <a:r>
              <a:rPr lang="cs-CZ" sz="3800" dirty="0"/>
              <a:t> = 0; </a:t>
            </a:r>
            <a:r>
              <a:rPr lang="cs-CZ" sz="3800" dirty="0" err="1"/>
              <a:t>pokus.b</a:t>
            </a:r>
            <a:r>
              <a:rPr lang="cs-CZ" sz="3800" dirty="0"/>
              <a:t> = ‘a’; </a:t>
            </a:r>
            <a:r>
              <a:rPr lang="cs-CZ" sz="3800" dirty="0" err="1"/>
              <a:t>pokus.c</a:t>
            </a:r>
            <a:r>
              <a:rPr lang="cs-CZ" sz="3800" dirty="0"/>
              <a:t>[1] = ‘b’;</a:t>
            </a:r>
          </a:p>
          <a:p>
            <a:pPr marL="0" indent="0">
              <a:buNone/>
            </a:pPr>
            <a:r>
              <a:rPr lang="cs-CZ" sz="3800" dirty="0"/>
              <a:t> </a:t>
            </a:r>
          </a:p>
          <a:p>
            <a:pPr marL="0" indent="0">
              <a:buNone/>
            </a:pPr>
            <a:r>
              <a:rPr lang="cs-CZ" sz="3800" dirty="0"/>
              <a:t>	(*odkaz).a = 0; odkaz-&gt;a = 0;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86879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Strukturovaná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5100" dirty="0" smtClean="0"/>
              <a:t>Příklad</a:t>
            </a:r>
          </a:p>
          <a:p>
            <a:pPr marL="0" indent="0">
              <a:buNone/>
            </a:pPr>
            <a:r>
              <a:rPr lang="cs-CZ" sz="3800" dirty="0" smtClean="0"/>
              <a:t>#</a:t>
            </a:r>
            <a:r>
              <a:rPr lang="cs-CZ" sz="3800" dirty="0" err="1" smtClean="0"/>
              <a:t>define</a:t>
            </a:r>
            <a:r>
              <a:rPr lang="cs-CZ" sz="3800" dirty="0" smtClean="0"/>
              <a:t> </a:t>
            </a:r>
            <a:r>
              <a:rPr lang="cs-CZ" sz="3800" dirty="0"/>
              <a:t>PORT 2345</a:t>
            </a:r>
          </a:p>
          <a:p>
            <a:pPr marL="0" indent="0">
              <a:buNone/>
            </a:pPr>
            <a:r>
              <a:rPr lang="cs-CZ" sz="3800" dirty="0" err="1"/>
              <a:t>struct</a:t>
            </a:r>
            <a:r>
              <a:rPr lang="cs-CZ" sz="3800" dirty="0"/>
              <a:t> </a:t>
            </a:r>
            <a:r>
              <a:rPr lang="cs-CZ" sz="3800" dirty="0" err="1"/>
              <a:t>sockaddr_in</a:t>
            </a:r>
            <a:r>
              <a:rPr lang="cs-CZ" sz="3800" dirty="0"/>
              <a:t> sin;</a:t>
            </a:r>
          </a:p>
          <a:p>
            <a:pPr marL="0" indent="0">
              <a:buNone/>
            </a:pPr>
            <a:r>
              <a:rPr lang="cs-CZ" sz="3800" dirty="0"/>
              <a:t> </a:t>
            </a:r>
          </a:p>
          <a:p>
            <a:pPr marL="0" indent="0">
              <a:buNone/>
            </a:pPr>
            <a:r>
              <a:rPr lang="cs-CZ" sz="3800" dirty="0"/>
              <a:t>	</a:t>
            </a:r>
            <a:r>
              <a:rPr lang="cs-CZ" sz="3800" dirty="0" err="1"/>
              <a:t>sin.sin_family</a:t>
            </a:r>
            <a:r>
              <a:rPr lang="cs-CZ" sz="3800" dirty="0"/>
              <a:t> = AF_INET;</a:t>
            </a:r>
          </a:p>
          <a:p>
            <a:pPr marL="0" indent="0">
              <a:buNone/>
            </a:pPr>
            <a:r>
              <a:rPr lang="cs-CZ" sz="3800" dirty="0"/>
              <a:t>	</a:t>
            </a:r>
            <a:r>
              <a:rPr lang="cs-CZ" sz="3800" dirty="0" err="1"/>
              <a:t>sin.sin_port</a:t>
            </a:r>
            <a:r>
              <a:rPr lang="cs-CZ" sz="3800" dirty="0"/>
              <a:t> = </a:t>
            </a:r>
            <a:r>
              <a:rPr lang="cs-CZ" sz="3800" dirty="0" err="1"/>
              <a:t>htons</a:t>
            </a:r>
            <a:r>
              <a:rPr lang="cs-CZ" sz="3800" dirty="0"/>
              <a:t>( (</a:t>
            </a:r>
            <a:r>
              <a:rPr lang="cs-CZ" sz="3800" dirty="0" err="1"/>
              <a:t>unsigned</a:t>
            </a:r>
            <a:r>
              <a:rPr lang="cs-CZ" sz="3800" dirty="0"/>
              <a:t> </a:t>
            </a:r>
            <a:r>
              <a:rPr lang="cs-CZ" sz="3800" dirty="0" err="1"/>
              <a:t>short</a:t>
            </a:r>
            <a:r>
              <a:rPr lang="cs-CZ" sz="3800" dirty="0"/>
              <a:t>)PORT );</a:t>
            </a:r>
          </a:p>
          <a:p>
            <a:pPr marL="0" indent="0">
              <a:buNone/>
            </a:pPr>
            <a:r>
              <a:rPr lang="cs-CZ" sz="3800" dirty="0"/>
              <a:t>	</a:t>
            </a:r>
            <a:r>
              <a:rPr lang="cs-CZ" sz="3800" dirty="0" err="1"/>
              <a:t>sin.sin_addr.s_addr</a:t>
            </a:r>
            <a:r>
              <a:rPr lang="cs-CZ" sz="3800" dirty="0"/>
              <a:t> = INADDR_ANY;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sz="5100" dirty="0"/>
              <a:t>Struktury s bitovými poli</a:t>
            </a:r>
          </a:p>
          <a:p>
            <a:pPr marL="0" indent="0">
              <a:buNone/>
            </a:pPr>
            <a:r>
              <a:rPr lang="cs-CZ" sz="3800" dirty="0"/>
              <a:t>	</a:t>
            </a:r>
            <a:r>
              <a:rPr lang="cs-CZ" sz="3800" dirty="0" err="1"/>
              <a:t>struct</a:t>
            </a:r>
            <a:r>
              <a:rPr lang="en-US" sz="3800" dirty="0"/>
              <a:t>{</a:t>
            </a:r>
            <a:endParaRPr lang="cs-CZ" sz="3800" dirty="0"/>
          </a:p>
          <a:p>
            <a:pPr marL="0" indent="0">
              <a:buNone/>
            </a:pPr>
            <a:r>
              <a:rPr lang="en-US" sz="3800" dirty="0"/>
              <a:t>		unsigned </a:t>
            </a:r>
            <a:r>
              <a:rPr lang="en-US" sz="3800" dirty="0" err="1"/>
              <a:t>int</a:t>
            </a:r>
            <a:r>
              <a:rPr lang="en-US" sz="3800" dirty="0"/>
              <a:t> a:1;</a:t>
            </a:r>
            <a:endParaRPr lang="cs-CZ" sz="3800" dirty="0"/>
          </a:p>
          <a:p>
            <a:pPr marL="0" indent="0">
              <a:buNone/>
            </a:pPr>
            <a:r>
              <a:rPr lang="en-US" sz="3800" dirty="0"/>
              <a:t>		unsigned </a:t>
            </a:r>
            <a:r>
              <a:rPr lang="en-US" sz="3800" dirty="0" err="1"/>
              <a:t>int</a:t>
            </a:r>
            <a:r>
              <a:rPr lang="en-US" sz="3800" dirty="0"/>
              <a:t> b:2;</a:t>
            </a:r>
            <a:endParaRPr lang="cs-CZ" sz="3800" dirty="0"/>
          </a:p>
          <a:p>
            <a:pPr marL="0" indent="0">
              <a:buNone/>
            </a:pPr>
            <a:r>
              <a:rPr lang="en-US" sz="3800" dirty="0"/>
              <a:t>		unsigned </a:t>
            </a:r>
            <a:r>
              <a:rPr lang="en-US" sz="3800" dirty="0" err="1"/>
              <a:t>int</a:t>
            </a:r>
            <a:r>
              <a:rPr lang="en-US" sz="3800" dirty="0"/>
              <a:t> c:5;</a:t>
            </a:r>
            <a:endParaRPr lang="cs-CZ" sz="3800" dirty="0"/>
          </a:p>
          <a:p>
            <a:pPr marL="0" indent="0">
              <a:buNone/>
            </a:pPr>
            <a:r>
              <a:rPr lang="en-US" sz="3800" dirty="0"/>
              <a:t>	} </a:t>
            </a:r>
            <a:r>
              <a:rPr lang="en-US" sz="3800" dirty="0" err="1"/>
              <a:t>bit_mask</a:t>
            </a:r>
            <a:r>
              <a:rPr lang="en-US" sz="3800" dirty="0"/>
              <a:t>;</a:t>
            </a:r>
            <a:endParaRPr lang="cs-CZ" sz="3800" dirty="0"/>
          </a:p>
          <a:p>
            <a:pPr marL="0" indent="0">
              <a:buNone/>
            </a:pPr>
            <a:r>
              <a:rPr lang="en-US" sz="3800" dirty="0" err="1"/>
              <a:t>bit_mask</a:t>
            </a:r>
            <a:r>
              <a:rPr lang="en-US" sz="3800" dirty="0"/>
              <a:t> x;</a:t>
            </a:r>
            <a:endParaRPr lang="cs-CZ" sz="3800" dirty="0"/>
          </a:p>
          <a:p>
            <a:pPr marL="0" indent="0">
              <a:buNone/>
            </a:pPr>
            <a:r>
              <a:rPr lang="en-US" sz="3800" dirty="0"/>
              <a:t>	</a:t>
            </a:r>
            <a:r>
              <a:rPr lang="en-US" sz="3800" dirty="0" err="1"/>
              <a:t>x.a</a:t>
            </a:r>
            <a:r>
              <a:rPr lang="en-US" sz="3800" dirty="0"/>
              <a:t> = 1; </a:t>
            </a:r>
            <a:r>
              <a:rPr lang="en-US" sz="3800" dirty="0" err="1"/>
              <a:t>x.b</a:t>
            </a:r>
            <a:r>
              <a:rPr lang="en-US" sz="3800" dirty="0"/>
              <a:t> = 2; </a:t>
            </a:r>
            <a:r>
              <a:rPr lang="en-US" sz="3800" dirty="0" err="1"/>
              <a:t>x.c</a:t>
            </a:r>
            <a:r>
              <a:rPr lang="en-US" sz="3800" dirty="0"/>
              <a:t> = 20</a:t>
            </a:r>
            <a:r>
              <a:rPr lang="en-US" sz="3800" dirty="0" smtClean="0"/>
              <a:t>;</a:t>
            </a:r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2973396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Proč ještě C když znám Javu</a:t>
            </a:r>
          </a:p>
          <a:p>
            <a:pPr lvl="1"/>
            <a:r>
              <a:rPr lang="cs-CZ" dirty="0"/>
              <a:t>Jazyk použitelný na vyšší i nižší úrovni</a:t>
            </a:r>
          </a:p>
          <a:p>
            <a:pPr lvl="1"/>
            <a:r>
              <a:rPr lang="cs-CZ" dirty="0"/>
              <a:t>Lepší kontrola vnitřních mechanizmů</a:t>
            </a:r>
          </a:p>
          <a:p>
            <a:pPr lvl="1"/>
            <a:r>
              <a:rPr lang="cs-CZ" dirty="0"/>
              <a:t>Někdy i větší výkonnost než </a:t>
            </a:r>
            <a:r>
              <a:rPr lang="cs-CZ" dirty="0" smtClean="0"/>
              <a:t>Java</a:t>
            </a:r>
            <a:endParaRPr lang="cs-CZ" dirty="0"/>
          </a:p>
          <a:p>
            <a:r>
              <a:rPr lang="cs-CZ" dirty="0"/>
              <a:t>Java zakrývá řadu detailů</a:t>
            </a:r>
          </a:p>
          <a:p>
            <a:pPr lvl="1"/>
            <a:r>
              <a:rPr lang="cs-CZ" dirty="0"/>
              <a:t>Organizace a přidělování paměti</a:t>
            </a:r>
          </a:p>
          <a:p>
            <a:pPr lvl="1"/>
            <a:r>
              <a:rPr lang="cs-CZ" dirty="0"/>
              <a:t>Explicitní inicializace a detekce chyb</a:t>
            </a:r>
          </a:p>
          <a:p>
            <a:pPr lvl="1"/>
            <a:r>
              <a:rPr lang="cs-CZ" dirty="0"/>
              <a:t>Větší prostor pro chyby</a:t>
            </a:r>
          </a:p>
          <a:p>
            <a:pPr lvl="1"/>
            <a:r>
              <a:rPr lang="cs-CZ" dirty="0"/>
              <a:t>Delší zdrojový kód pro řešení srovnatelných problémů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3060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Uniony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podobné</a:t>
            </a:r>
            <a:r>
              <a:rPr lang="en-US" dirty="0"/>
              <a:t> </a:t>
            </a:r>
            <a:r>
              <a:rPr lang="en-US" dirty="0" err="1"/>
              <a:t>strukturám</a:t>
            </a:r>
            <a:r>
              <a:rPr lang="en-US" dirty="0"/>
              <a:t>, ale </a:t>
            </a:r>
            <a:r>
              <a:rPr lang="en-US" dirty="0" err="1"/>
              <a:t>vyhradí</a:t>
            </a:r>
            <a:r>
              <a:rPr lang="en-US" dirty="0"/>
              <a:t> </a:t>
            </a:r>
            <a:r>
              <a:rPr lang="en-US" dirty="0" err="1"/>
              <a:t>prostor</a:t>
            </a:r>
            <a:r>
              <a:rPr lang="en-US" dirty="0"/>
              <a:t> pro </a:t>
            </a:r>
            <a:r>
              <a:rPr lang="en-US" dirty="0" err="1"/>
              <a:t>nejdelší</a:t>
            </a:r>
            <a:r>
              <a:rPr lang="en-US" dirty="0"/>
              <a:t> </a:t>
            </a:r>
            <a:r>
              <a:rPr lang="en-US" dirty="0" err="1"/>
              <a:t>složku</a:t>
            </a:r>
            <a:r>
              <a:rPr lang="en-US" dirty="0"/>
              <a:t> – </a:t>
            </a:r>
            <a:r>
              <a:rPr lang="en-US" dirty="0" err="1"/>
              <a:t>složky</a:t>
            </a:r>
            <a:r>
              <a:rPr lang="en-US" dirty="0"/>
              <a:t> se </a:t>
            </a:r>
            <a:r>
              <a:rPr lang="en-US" dirty="0" err="1"/>
              <a:t>překrývají</a:t>
            </a:r>
            <a:r>
              <a:rPr lang="en-US" dirty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 	union{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 err="1"/>
              <a:t>short</a:t>
            </a:r>
            <a:r>
              <a:rPr lang="cs-CZ" dirty="0"/>
              <a:t> a;</a:t>
            </a:r>
          </a:p>
          <a:p>
            <a:pPr marL="0" indent="0">
              <a:buNone/>
            </a:pPr>
            <a:r>
              <a:rPr lang="cs-CZ" dirty="0" smtClean="0"/>
              <a:t>		</a:t>
            </a:r>
            <a:r>
              <a:rPr lang="cs-CZ" dirty="0" err="1" smtClean="0"/>
              <a:t>short</a:t>
            </a:r>
            <a:r>
              <a:rPr lang="cs-CZ" dirty="0" smtClean="0"/>
              <a:t> </a:t>
            </a:r>
            <a:r>
              <a:rPr lang="cs-CZ" dirty="0"/>
              <a:t>b;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 err="1"/>
              <a:t>char</a:t>
            </a:r>
            <a:r>
              <a:rPr lang="cs-CZ" dirty="0"/>
              <a:t> c;</a:t>
            </a:r>
          </a:p>
          <a:p>
            <a:pPr marL="0" indent="0">
              <a:buNone/>
            </a:pPr>
            <a:r>
              <a:rPr lang="cs-CZ" dirty="0" smtClean="0"/>
              <a:t>		</a:t>
            </a:r>
            <a:r>
              <a:rPr lang="cs-CZ" dirty="0" err="1" smtClean="0"/>
              <a:t>char</a:t>
            </a:r>
            <a:r>
              <a:rPr lang="cs-CZ" dirty="0" smtClean="0"/>
              <a:t> </a:t>
            </a:r>
            <a:r>
              <a:rPr lang="cs-CZ" dirty="0"/>
              <a:t>d;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 err="1"/>
              <a:t>char</a:t>
            </a:r>
            <a:r>
              <a:rPr lang="cs-CZ" dirty="0"/>
              <a:t> e[10];</a:t>
            </a:r>
            <a:br>
              <a:rPr lang="cs-CZ" dirty="0"/>
            </a:br>
            <a:r>
              <a:rPr lang="cs-CZ" dirty="0"/>
              <a:t>	} </a:t>
            </a:r>
            <a:r>
              <a:rPr lang="cs-CZ" dirty="0" err="1"/>
              <a:t>xxx</a:t>
            </a:r>
            <a:r>
              <a:rPr lang="cs-CZ" dirty="0"/>
              <a:t>;</a:t>
            </a:r>
          </a:p>
          <a:p>
            <a:pPr marL="0" indent="0">
              <a:buNone/>
            </a:pPr>
            <a:r>
              <a:rPr lang="en-US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xxx</a:t>
            </a:r>
            <a:r>
              <a:rPr lang="cs-CZ" dirty="0"/>
              <a:t> pokus</a:t>
            </a:r>
            <a:r>
              <a:rPr lang="en-US" dirty="0"/>
              <a:t>;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pokus.a</a:t>
            </a:r>
            <a:r>
              <a:rPr lang="en-US" dirty="0"/>
              <a:t> = 5; je tot</a:t>
            </a:r>
            <a:r>
              <a:rPr lang="cs-CZ" dirty="0" err="1"/>
              <a:t>éž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pokus.b</a:t>
            </a:r>
            <a:r>
              <a:rPr lang="en-US" dirty="0"/>
              <a:t> = 5;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pokus.a</a:t>
            </a:r>
            <a:r>
              <a:rPr lang="en-US" dirty="0"/>
              <a:t> == (</a:t>
            </a:r>
            <a:r>
              <a:rPr lang="en-US" dirty="0" err="1"/>
              <a:t>pokus.c</a:t>
            </a:r>
            <a:r>
              <a:rPr lang="en-US" dirty="0"/>
              <a:t> + 256*</a:t>
            </a:r>
            <a:r>
              <a:rPr lang="en-US" dirty="0" err="1"/>
              <a:t>pokus.d</a:t>
            </a:r>
            <a:r>
              <a:rPr lang="en-US" dirty="0"/>
              <a:t>);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7845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4114800" cy="262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char </a:t>
            </a:r>
            <a:r>
              <a:rPr lang="en-US" sz="1800" dirty="0"/>
              <a:t>x;</a:t>
            </a:r>
            <a:endParaRPr lang="cs-CZ" sz="1800" dirty="0"/>
          </a:p>
          <a:p>
            <a:pPr marL="0" indent="0">
              <a:buNone/>
            </a:pPr>
            <a:r>
              <a:rPr lang="en-US" sz="1800" dirty="0"/>
              <a:t>void </a:t>
            </a:r>
            <a:r>
              <a:rPr lang="en-US" sz="1800" dirty="0" err="1"/>
              <a:t>fce</a:t>
            </a:r>
            <a:r>
              <a:rPr lang="en-US" sz="1800" dirty="0"/>
              <a:t>( char a, char *b )</a:t>
            </a:r>
            <a:endParaRPr lang="cs-CZ" sz="1800" dirty="0"/>
          </a:p>
          <a:p>
            <a:pPr marL="400050" lvl="1" indent="0">
              <a:buNone/>
            </a:pPr>
            <a:r>
              <a:rPr lang="en-US" sz="1800" dirty="0" smtClean="0"/>
              <a:t>{</a:t>
            </a:r>
            <a:endParaRPr lang="cs-CZ" sz="1800" dirty="0"/>
          </a:p>
          <a:p>
            <a:pPr marL="800100" lvl="2" indent="0">
              <a:buNone/>
            </a:pPr>
            <a:r>
              <a:rPr lang="en-US" sz="1800" dirty="0" smtClean="0"/>
              <a:t>*</a:t>
            </a:r>
            <a:r>
              <a:rPr lang="en-US" sz="1800" dirty="0"/>
              <a:t>b = a; return</a:t>
            </a:r>
            <a:r>
              <a:rPr lang="en-US" sz="1800" dirty="0" smtClean="0"/>
              <a:t>;</a:t>
            </a:r>
            <a:endParaRPr lang="cs-CZ" sz="1800" dirty="0"/>
          </a:p>
          <a:p>
            <a:pPr marL="400050" lvl="1" indent="0">
              <a:buNone/>
            </a:pPr>
            <a:r>
              <a:rPr lang="en-US" sz="1800" dirty="0" smtClean="0"/>
              <a:t>}</a:t>
            </a:r>
            <a:endParaRPr lang="cs-CZ" sz="1800" dirty="0"/>
          </a:p>
          <a:p>
            <a:pPr marL="0" indent="0">
              <a:buNone/>
            </a:pPr>
            <a:r>
              <a:rPr lang="en-US" sz="1800" dirty="0" err="1" smtClean="0"/>
              <a:t>fce</a:t>
            </a:r>
            <a:r>
              <a:rPr lang="en-US" sz="1800" dirty="0"/>
              <a:t>( ‘a’, x);	</a:t>
            </a:r>
            <a:r>
              <a:rPr lang="cs-CZ" sz="1800" dirty="0" smtClean="0"/>
              <a:t>// </a:t>
            </a:r>
            <a:r>
              <a:rPr lang="en-US" sz="1800" dirty="0" smtClean="0"/>
              <a:t>x </a:t>
            </a:r>
            <a:r>
              <a:rPr lang="en-US" sz="1800" dirty="0"/>
              <a:t>= ‘a’;</a:t>
            </a:r>
            <a:r>
              <a:rPr lang="en-US" sz="4300" dirty="0"/>
              <a:t>	</a:t>
            </a:r>
            <a:endParaRPr lang="cs-CZ" sz="4300" dirty="0"/>
          </a:p>
          <a:p>
            <a:pPr marL="0" indent="0">
              <a:buNone/>
            </a:pPr>
            <a:endParaRPr lang="cs-CZ" sz="43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707904" y="1556791"/>
            <a:ext cx="4968552" cy="268451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sz="2300" dirty="0" err="1" smtClean="0"/>
              <a:t>char</a:t>
            </a:r>
            <a:r>
              <a:rPr lang="cs-CZ" sz="2300" dirty="0" smtClean="0"/>
              <a:t> x;</a:t>
            </a:r>
          </a:p>
          <a:p>
            <a:pPr marL="0" indent="0">
              <a:buFont typeface="Arial" pitchFamily="34" charset="0"/>
              <a:buNone/>
            </a:pPr>
            <a:r>
              <a:rPr lang="en-US" sz="2300" dirty="0" smtClean="0"/>
              <a:t>char </a:t>
            </a:r>
            <a:r>
              <a:rPr lang="en-US" sz="2300" dirty="0" err="1" smtClean="0"/>
              <a:t>fce</a:t>
            </a:r>
            <a:r>
              <a:rPr lang="en-US" sz="2300" dirty="0" smtClean="0"/>
              <a:t>( char a )</a:t>
            </a:r>
            <a:endParaRPr lang="cs-CZ" sz="2300" dirty="0" smtClean="0"/>
          </a:p>
          <a:p>
            <a:pPr marL="0" indent="0">
              <a:buFont typeface="Arial" pitchFamily="34" charset="0"/>
              <a:buNone/>
            </a:pPr>
            <a:r>
              <a:rPr lang="en-US" sz="2300" dirty="0" smtClean="0"/>
              <a:t>{</a:t>
            </a:r>
            <a:endParaRPr lang="cs-CZ" sz="2300" dirty="0" smtClean="0"/>
          </a:p>
          <a:p>
            <a:pPr marL="400050" lvl="1" indent="0">
              <a:buFont typeface="Arial" pitchFamily="34" charset="0"/>
              <a:buNone/>
            </a:pPr>
            <a:r>
              <a:rPr lang="en-US" sz="2300" dirty="0" smtClean="0"/>
              <a:t>char b;</a:t>
            </a:r>
            <a:r>
              <a:rPr lang="cs-CZ" sz="2300" dirty="0" smtClean="0"/>
              <a:t>	// </a:t>
            </a:r>
            <a:r>
              <a:rPr lang="en-US" sz="2300" dirty="0" err="1" smtClean="0"/>
              <a:t>ulo</a:t>
            </a:r>
            <a:r>
              <a:rPr lang="cs-CZ" sz="2300" dirty="0" err="1" smtClean="0"/>
              <a:t>ží</a:t>
            </a:r>
            <a:r>
              <a:rPr lang="cs-CZ" sz="2300" dirty="0" smtClean="0"/>
              <a:t> se do zásobníku,  			// po ukončení volání zmizí</a:t>
            </a:r>
          </a:p>
          <a:p>
            <a:pPr marL="400050" lvl="1" indent="0">
              <a:buFont typeface="Arial" pitchFamily="34" charset="0"/>
              <a:buNone/>
            </a:pPr>
            <a:r>
              <a:rPr lang="en-US" sz="2300" dirty="0" smtClean="0"/>
              <a:t>return a;</a:t>
            </a:r>
            <a:endParaRPr lang="cs-CZ" sz="2300" dirty="0" smtClean="0"/>
          </a:p>
          <a:p>
            <a:pPr marL="0" indent="0">
              <a:buFont typeface="Arial" pitchFamily="34" charset="0"/>
              <a:buNone/>
            </a:pPr>
            <a:r>
              <a:rPr lang="en-US" sz="2300" dirty="0" smtClean="0"/>
              <a:t>} </a:t>
            </a:r>
            <a:endParaRPr lang="cs-CZ" sz="2300" dirty="0" smtClean="0"/>
          </a:p>
          <a:p>
            <a:pPr marL="0" indent="0">
              <a:buFont typeface="Arial" pitchFamily="34" charset="0"/>
              <a:buNone/>
            </a:pPr>
            <a:r>
              <a:rPr lang="en-US" sz="2300" dirty="0" smtClean="0"/>
              <a:t> </a:t>
            </a:r>
            <a:endParaRPr lang="cs-CZ" sz="2300" dirty="0" smtClean="0"/>
          </a:p>
          <a:p>
            <a:pPr marL="0" indent="0">
              <a:buFont typeface="Arial" pitchFamily="34" charset="0"/>
              <a:buNone/>
            </a:pPr>
            <a:r>
              <a:rPr lang="en-US" sz="2300" dirty="0" smtClean="0"/>
              <a:t>x = </a:t>
            </a:r>
            <a:r>
              <a:rPr lang="en-US" sz="2300" dirty="0" err="1" smtClean="0"/>
              <a:t>fce</a:t>
            </a:r>
            <a:r>
              <a:rPr lang="en-US" sz="2300" dirty="0" smtClean="0"/>
              <a:t>(‘a’);	</a:t>
            </a:r>
            <a:r>
              <a:rPr lang="cs-CZ" sz="2300" dirty="0" smtClean="0"/>
              <a:t>// </a:t>
            </a:r>
            <a:r>
              <a:rPr lang="en-US" sz="2300" dirty="0" smtClean="0"/>
              <a:t>x = ‘a’;</a:t>
            </a:r>
            <a:endParaRPr lang="cs-CZ" sz="2300" dirty="0" smtClean="0"/>
          </a:p>
          <a:p>
            <a:pPr marL="0" indent="0">
              <a:buFont typeface="Arial" pitchFamily="34" charset="0"/>
              <a:buNone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4252780"/>
            <a:ext cx="654172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char</a:t>
            </a:r>
            <a:r>
              <a:rPr lang="cs-CZ" dirty="0" smtClean="0"/>
              <a:t> </a:t>
            </a:r>
            <a:r>
              <a:rPr lang="cs-CZ" dirty="0" err="1"/>
              <a:t>fce</a:t>
            </a:r>
            <a:r>
              <a:rPr lang="cs-CZ" dirty="0"/>
              <a:t>( </a:t>
            </a:r>
            <a:r>
              <a:rPr lang="cs-CZ" dirty="0" err="1"/>
              <a:t>char</a:t>
            </a:r>
            <a:r>
              <a:rPr lang="cs-CZ" dirty="0"/>
              <a:t> a )</a:t>
            </a:r>
          </a:p>
          <a:p>
            <a:r>
              <a:rPr lang="cs-CZ" dirty="0"/>
              <a:t>{</a:t>
            </a:r>
          </a:p>
          <a:p>
            <a:pPr lvl="1"/>
            <a:r>
              <a:rPr lang="cs-CZ" dirty="0" smtClean="0"/>
              <a:t>static </a:t>
            </a:r>
            <a:r>
              <a:rPr lang="cs-CZ" dirty="0" err="1"/>
              <a:t>char</a:t>
            </a:r>
            <a:r>
              <a:rPr lang="cs-CZ" dirty="0"/>
              <a:t> b </a:t>
            </a:r>
            <a:r>
              <a:rPr lang="en-US" dirty="0"/>
              <a:t>= 0</a:t>
            </a:r>
            <a:r>
              <a:rPr lang="cs-CZ" dirty="0"/>
              <a:t>;	</a:t>
            </a:r>
            <a:r>
              <a:rPr lang="cs-CZ" dirty="0" smtClean="0"/>
              <a:t>// uloží </a:t>
            </a:r>
            <a:r>
              <a:rPr lang="cs-CZ" dirty="0"/>
              <a:t>se do statické paměti, </a:t>
            </a:r>
          </a:p>
          <a:p>
            <a:pPr lvl="1"/>
            <a:r>
              <a:rPr lang="cs-CZ" dirty="0" smtClean="0"/>
              <a:t>b++;			// </a:t>
            </a:r>
            <a:r>
              <a:rPr lang="cs-CZ" dirty="0"/>
              <a:t>po ukončení volání </a:t>
            </a:r>
            <a:r>
              <a:rPr lang="cs-CZ" dirty="0" smtClean="0"/>
              <a:t>zůstane v </a:t>
            </a:r>
            <a:r>
              <a:rPr lang="cs-CZ" dirty="0" err="1" smtClean="0"/>
              <a:t>pameti</a:t>
            </a:r>
            <a:endParaRPr lang="cs-CZ" dirty="0"/>
          </a:p>
          <a:p>
            <a:r>
              <a:rPr lang="cs-CZ" dirty="0" smtClean="0"/>
              <a:t>} </a:t>
            </a:r>
            <a:endParaRPr lang="cs-CZ" dirty="0"/>
          </a:p>
          <a:p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251520" y="4241304"/>
            <a:ext cx="8568952" cy="11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563888" y="1556791"/>
            <a:ext cx="0" cy="2684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6769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External</a:t>
            </a:r>
            <a:r>
              <a:rPr lang="cs-CZ" dirty="0" smtClean="0"/>
              <a:t> a řetězce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 err="1"/>
              <a:t>External</a:t>
            </a:r>
            <a:endParaRPr lang="cs-CZ" sz="2600" dirty="0"/>
          </a:p>
          <a:p>
            <a:pPr marL="400050" lvl="1" indent="0">
              <a:buNone/>
            </a:pPr>
            <a:r>
              <a:rPr lang="cs-CZ" sz="1800" dirty="0" err="1" smtClean="0"/>
              <a:t>extern</a:t>
            </a:r>
            <a:r>
              <a:rPr lang="cs-CZ" sz="1800" dirty="0" smtClean="0"/>
              <a:t> </a:t>
            </a:r>
            <a:r>
              <a:rPr lang="cs-CZ" sz="1800" dirty="0" err="1"/>
              <a:t>char</a:t>
            </a:r>
            <a:r>
              <a:rPr lang="cs-CZ" sz="1800" dirty="0"/>
              <a:t> </a:t>
            </a:r>
            <a:r>
              <a:rPr lang="cs-CZ" sz="1800" dirty="0" err="1"/>
              <a:t>fce</a:t>
            </a:r>
            <a:r>
              <a:rPr lang="en-US" sz="1800" dirty="0"/>
              <a:t>( char a );</a:t>
            </a:r>
            <a:endParaRPr lang="cs-CZ" sz="1800" dirty="0"/>
          </a:p>
          <a:p>
            <a:pPr marL="400050" lvl="1" indent="0">
              <a:buNone/>
            </a:pPr>
            <a:r>
              <a:rPr lang="en-US" sz="1800" dirty="0" smtClean="0"/>
              <a:t>extern </a:t>
            </a:r>
            <a:r>
              <a:rPr lang="en-US" sz="1800" dirty="0"/>
              <a:t>char pole[];</a:t>
            </a:r>
            <a:endParaRPr lang="cs-CZ" sz="1800" dirty="0"/>
          </a:p>
          <a:p>
            <a:pPr marL="0" indent="0">
              <a:buNone/>
            </a:pPr>
            <a:r>
              <a:rPr lang="cs-CZ" sz="2400" dirty="0" smtClean="0"/>
              <a:t>Řetězce</a:t>
            </a:r>
            <a:endParaRPr lang="cs-CZ" sz="2400" dirty="0"/>
          </a:p>
          <a:p>
            <a:pPr marL="400050" lvl="1" indent="0">
              <a:buNone/>
            </a:pPr>
            <a:r>
              <a:rPr lang="cs-CZ" sz="1800" dirty="0" err="1" smtClean="0"/>
              <a:t>char</a:t>
            </a:r>
            <a:r>
              <a:rPr lang="cs-CZ" sz="1800" dirty="0" smtClean="0"/>
              <a:t> pole_1</a:t>
            </a:r>
            <a:r>
              <a:rPr lang="en-US" sz="1800" dirty="0" smtClean="0"/>
              <a:t>[10</a:t>
            </a:r>
            <a:r>
              <a:rPr lang="en-US" sz="1800" dirty="0"/>
              <a:t>];	</a:t>
            </a:r>
            <a:r>
              <a:rPr lang="cs-CZ" sz="1800" dirty="0" smtClean="0"/>
              <a:t> </a:t>
            </a:r>
            <a:r>
              <a:rPr lang="en-US" sz="1800" dirty="0" smtClean="0"/>
              <a:t>    </a:t>
            </a:r>
            <a:r>
              <a:rPr lang="cs-CZ" sz="1800" dirty="0" smtClean="0"/>
              <a:t>// pole </a:t>
            </a:r>
            <a:r>
              <a:rPr lang="cs-CZ" sz="1800" dirty="0"/>
              <a:t>délky 10, </a:t>
            </a:r>
            <a:r>
              <a:rPr lang="cs-CZ" sz="1800" b="1" dirty="0"/>
              <a:t>lze uložit</a:t>
            </a:r>
            <a:r>
              <a:rPr lang="cs-CZ" sz="1800" dirty="0"/>
              <a:t> až 9 znaků, poslední 0</a:t>
            </a:r>
          </a:p>
          <a:p>
            <a:pPr marL="400050" lvl="1" indent="0">
              <a:buNone/>
            </a:pPr>
            <a:r>
              <a:rPr lang="cs-CZ" sz="1800" dirty="0" err="1" smtClean="0"/>
              <a:t>char</a:t>
            </a:r>
            <a:r>
              <a:rPr lang="cs-CZ" sz="1800" dirty="0" smtClean="0"/>
              <a:t> </a:t>
            </a:r>
            <a:r>
              <a:rPr lang="en-US" sz="1800" dirty="0"/>
              <a:t>*</a:t>
            </a:r>
            <a:r>
              <a:rPr lang="cs-CZ" sz="1800" dirty="0" smtClean="0"/>
              <a:t>pole_2 </a:t>
            </a:r>
            <a:r>
              <a:rPr lang="cs-CZ" sz="1800" dirty="0"/>
              <a:t>= “</a:t>
            </a:r>
            <a:r>
              <a:rPr lang="cs-CZ" sz="1800" dirty="0" err="1"/>
              <a:t>abcdef</a:t>
            </a:r>
            <a:r>
              <a:rPr lang="cs-CZ" sz="1800" dirty="0"/>
              <a:t>“;	</a:t>
            </a:r>
            <a:r>
              <a:rPr lang="cs-CZ" sz="1800" dirty="0" smtClean="0"/>
              <a:t> </a:t>
            </a:r>
            <a:r>
              <a:rPr lang="en-US" sz="1800" dirty="0" smtClean="0"/>
              <a:t>    </a:t>
            </a:r>
            <a:r>
              <a:rPr lang="cs-CZ" sz="1800" dirty="0" smtClean="0"/>
              <a:t>// inicializované </a:t>
            </a:r>
            <a:r>
              <a:rPr lang="cs-CZ" sz="1800" dirty="0"/>
              <a:t>pole pro 6 znaků a na konci </a:t>
            </a:r>
            <a:r>
              <a:rPr lang="cs-CZ" sz="1800" dirty="0" smtClean="0"/>
              <a:t>0</a:t>
            </a:r>
          </a:p>
          <a:p>
            <a:pPr marL="400050" lvl="1" indent="0">
              <a:buNone/>
            </a:pPr>
            <a:r>
              <a:rPr lang="cs-CZ" sz="1800" dirty="0" err="1" smtClean="0"/>
              <a:t>char</a:t>
            </a:r>
            <a:r>
              <a:rPr lang="cs-CZ" sz="1800" dirty="0" smtClean="0"/>
              <a:t> pole_3</a:t>
            </a:r>
            <a:r>
              <a:rPr lang="en-US" sz="1800" dirty="0" smtClean="0"/>
              <a:t>[7] = “</a:t>
            </a:r>
            <a:r>
              <a:rPr lang="en-US" sz="1800" dirty="0" err="1" smtClean="0"/>
              <a:t>abcdef</a:t>
            </a:r>
            <a:r>
              <a:rPr lang="en-US" sz="1800" dirty="0" smtClean="0"/>
              <a:t>”;</a:t>
            </a:r>
            <a:endParaRPr lang="cs-CZ" sz="1800" dirty="0"/>
          </a:p>
          <a:p>
            <a:pPr marL="0" indent="0">
              <a:buNone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4600208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cs-CZ" dirty="0" smtClean="0"/>
              <a:t>ý</a:t>
            </a:r>
            <a:r>
              <a:rPr lang="en-US" dirty="0" err="1" smtClean="0"/>
              <a:t>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6294"/>
            <a:ext cx="7272808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/>
              <a:t>	</a:t>
            </a:r>
            <a:r>
              <a:rPr lang="cs-CZ" sz="1800" dirty="0" err="1"/>
              <a:t>printf</a:t>
            </a:r>
            <a:r>
              <a:rPr lang="en-US" sz="1800" dirty="0"/>
              <a:t>( form</a:t>
            </a:r>
            <a:r>
              <a:rPr lang="cs-CZ" sz="1800" dirty="0" err="1"/>
              <a:t>át</a:t>
            </a:r>
            <a:r>
              <a:rPr lang="cs-CZ" sz="1800" dirty="0"/>
              <a:t>, seznam argumentů)</a:t>
            </a:r>
            <a:r>
              <a:rPr lang="en-US" sz="1800" dirty="0"/>
              <a:t>;</a:t>
            </a:r>
            <a:endParaRPr lang="cs-CZ" sz="1800" dirty="0"/>
          </a:p>
          <a:p>
            <a:pPr marL="0" indent="0">
              <a:buNone/>
            </a:pPr>
            <a:r>
              <a:rPr lang="cs-CZ" sz="2000" dirty="0" smtClean="0"/>
              <a:t>f</a:t>
            </a:r>
            <a:r>
              <a:rPr lang="en-US" sz="2000" dirty="0" err="1" smtClean="0"/>
              <a:t>orm</a:t>
            </a:r>
            <a:r>
              <a:rPr lang="cs-CZ" sz="2000" dirty="0" err="1" smtClean="0"/>
              <a:t>át</a:t>
            </a:r>
            <a:r>
              <a:rPr lang="cs-CZ" sz="1800" dirty="0"/>
              <a:t>	</a:t>
            </a:r>
            <a:r>
              <a:rPr lang="en-US" sz="1800" dirty="0"/>
              <a:t>%c	</a:t>
            </a:r>
            <a:r>
              <a:rPr lang="en-US" sz="1800" dirty="0" err="1"/>
              <a:t>jeden</a:t>
            </a:r>
            <a:r>
              <a:rPr lang="en-US" sz="1800" dirty="0"/>
              <a:t> </a:t>
            </a:r>
            <a:r>
              <a:rPr lang="en-US" sz="1800" dirty="0" err="1"/>
              <a:t>znak</a:t>
            </a:r>
            <a:r>
              <a:rPr lang="en-US" sz="1800" dirty="0"/>
              <a:t> (char)</a:t>
            </a:r>
            <a:endParaRPr lang="cs-CZ" sz="1800" dirty="0"/>
          </a:p>
          <a:p>
            <a:pPr marL="0" indent="0">
              <a:buNone/>
            </a:pPr>
            <a:r>
              <a:rPr lang="en-US" sz="1800" dirty="0"/>
              <a:t>	%d	</a:t>
            </a:r>
            <a:r>
              <a:rPr lang="en-US" sz="1800" dirty="0" err="1"/>
              <a:t>cel</a:t>
            </a:r>
            <a:r>
              <a:rPr lang="cs-CZ" sz="1800" dirty="0"/>
              <a:t>é číslo dekadicky (</a:t>
            </a:r>
            <a:r>
              <a:rPr lang="cs-CZ" sz="1800" dirty="0" err="1"/>
              <a:t>short</a:t>
            </a:r>
            <a:r>
              <a:rPr lang="cs-CZ" sz="1800" dirty="0"/>
              <a:t>, </a:t>
            </a:r>
            <a:r>
              <a:rPr lang="cs-CZ" sz="1800" dirty="0" err="1"/>
              <a:t>int</a:t>
            </a:r>
            <a:r>
              <a:rPr lang="cs-CZ" sz="1800" dirty="0"/>
              <a:t>)</a:t>
            </a:r>
          </a:p>
          <a:p>
            <a:pPr marL="0" indent="0">
              <a:buNone/>
            </a:pPr>
            <a:r>
              <a:rPr lang="cs-CZ" sz="1800" dirty="0" smtClean="0"/>
              <a:t>	</a:t>
            </a:r>
            <a:r>
              <a:rPr lang="en-US" sz="1800" dirty="0" smtClean="0"/>
              <a:t>%</a:t>
            </a:r>
            <a:r>
              <a:rPr lang="en-US" sz="1800" dirty="0" err="1"/>
              <a:t>nd</a:t>
            </a:r>
            <a:r>
              <a:rPr lang="en-US" sz="1800" dirty="0"/>
              <a:t>	</a:t>
            </a:r>
            <a:r>
              <a:rPr lang="en-US" sz="1800" dirty="0" err="1"/>
              <a:t>celé</a:t>
            </a:r>
            <a:r>
              <a:rPr lang="en-US" sz="1800" dirty="0"/>
              <a:t> </a:t>
            </a:r>
            <a:r>
              <a:rPr lang="en-US" sz="1800" dirty="0" err="1"/>
              <a:t>číslo</a:t>
            </a:r>
            <a:r>
              <a:rPr lang="en-US" sz="1800" dirty="0"/>
              <a:t> </a:t>
            </a:r>
            <a:r>
              <a:rPr lang="en-US" sz="1800" dirty="0" err="1"/>
              <a:t>dekadicky</a:t>
            </a:r>
            <a:r>
              <a:rPr lang="en-US" sz="1800" dirty="0"/>
              <a:t>, n </a:t>
            </a:r>
            <a:r>
              <a:rPr lang="en-US" sz="1800" dirty="0" err="1"/>
              <a:t>míst</a:t>
            </a:r>
            <a:endParaRPr lang="cs-CZ" sz="1800" dirty="0"/>
          </a:p>
          <a:p>
            <a:pPr marL="0" indent="0">
              <a:buNone/>
            </a:pPr>
            <a:r>
              <a:rPr lang="en-US" sz="1800" dirty="0"/>
              <a:t>	%x	</a:t>
            </a:r>
            <a:r>
              <a:rPr lang="en-US" sz="1800" dirty="0" err="1"/>
              <a:t>celé</a:t>
            </a:r>
            <a:r>
              <a:rPr lang="en-US" sz="1800" dirty="0"/>
              <a:t> </a:t>
            </a:r>
            <a:r>
              <a:rPr lang="en-US" sz="1800" dirty="0" err="1"/>
              <a:t>číslo</a:t>
            </a:r>
            <a:r>
              <a:rPr lang="en-US" sz="1800" dirty="0"/>
              <a:t> </a:t>
            </a:r>
            <a:r>
              <a:rPr lang="en-US" sz="1800" dirty="0" err="1"/>
              <a:t>hexadecimálně</a:t>
            </a: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	</a:t>
            </a:r>
            <a:r>
              <a:rPr lang="en-US" sz="1800" dirty="0" smtClean="0"/>
              <a:t>%</a:t>
            </a:r>
            <a:r>
              <a:rPr lang="en-US" sz="1800" dirty="0" err="1"/>
              <a:t>nx</a:t>
            </a:r>
            <a:r>
              <a:rPr lang="en-US" sz="1800" dirty="0"/>
              <a:t>	</a:t>
            </a:r>
            <a:r>
              <a:rPr lang="en-US" sz="1800" dirty="0" err="1"/>
              <a:t>celé</a:t>
            </a:r>
            <a:r>
              <a:rPr lang="en-US" sz="1800" dirty="0"/>
              <a:t> </a:t>
            </a:r>
            <a:r>
              <a:rPr lang="en-US" sz="1800" dirty="0" err="1"/>
              <a:t>číslo</a:t>
            </a:r>
            <a:r>
              <a:rPr lang="en-US" sz="1800" dirty="0"/>
              <a:t> </a:t>
            </a:r>
            <a:r>
              <a:rPr lang="en-US" sz="1800" dirty="0" err="1"/>
              <a:t>hexadecimálně</a:t>
            </a:r>
            <a:r>
              <a:rPr lang="en-US" sz="1800" dirty="0"/>
              <a:t>, n </a:t>
            </a:r>
            <a:r>
              <a:rPr lang="en-US" sz="1800" dirty="0" err="1"/>
              <a:t>míst</a:t>
            </a:r>
            <a:endParaRPr lang="cs-CZ" sz="1800" dirty="0"/>
          </a:p>
          <a:p>
            <a:pPr marL="0" indent="0">
              <a:buNone/>
            </a:pPr>
            <a:r>
              <a:rPr lang="en-US" sz="1800" dirty="0"/>
              <a:t>	%</a:t>
            </a:r>
            <a:r>
              <a:rPr lang="en-US" sz="1800" dirty="0" err="1"/>
              <a:t>nX</a:t>
            </a:r>
            <a:r>
              <a:rPr lang="en-US" sz="1800" dirty="0"/>
              <a:t>	</a:t>
            </a:r>
            <a:r>
              <a:rPr lang="en-US" sz="1800" dirty="0" err="1"/>
              <a:t>celé</a:t>
            </a:r>
            <a:r>
              <a:rPr lang="en-US" sz="1800" dirty="0"/>
              <a:t> </a:t>
            </a:r>
            <a:r>
              <a:rPr lang="en-US" sz="1800" dirty="0" err="1"/>
              <a:t>číslo</a:t>
            </a:r>
            <a:r>
              <a:rPr lang="en-US" sz="1800" dirty="0"/>
              <a:t> </a:t>
            </a:r>
            <a:r>
              <a:rPr lang="en-US" sz="1800" dirty="0" err="1"/>
              <a:t>hexadecimálně</a:t>
            </a:r>
            <a:r>
              <a:rPr lang="en-US" sz="1800" dirty="0"/>
              <a:t> s </a:t>
            </a:r>
            <a:r>
              <a:rPr lang="en-US" sz="1800" dirty="0" err="1"/>
              <a:t>nevýznamými</a:t>
            </a:r>
            <a:r>
              <a:rPr lang="en-US" sz="1800" dirty="0"/>
              <a:t> </a:t>
            </a:r>
            <a:r>
              <a:rPr lang="en-US" sz="1800" dirty="0" err="1"/>
              <a:t>nulami</a:t>
            </a:r>
            <a:r>
              <a:rPr lang="en-US" sz="1800" dirty="0"/>
              <a:t>, n </a:t>
            </a:r>
            <a:r>
              <a:rPr lang="en-US" sz="1800" dirty="0" err="1"/>
              <a:t>míst</a:t>
            </a:r>
            <a:endParaRPr lang="cs-CZ" sz="1800" dirty="0"/>
          </a:p>
          <a:p>
            <a:pPr marL="0" indent="0">
              <a:buNone/>
            </a:pPr>
            <a:r>
              <a:rPr lang="en-US" sz="1800" dirty="0"/>
              <a:t>	%</a:t>
            </a:r>
            <a:r>
              <a:rPr lang="en-US" sz="1800" dirty="0" err="1"/>
              <a:t>n.mf</a:t>
            </a:r>
            <a:r>
              <a:rPr lang="en-US" sz="1800" dirty="0"/>
              <a:t>	</a:t>
            </a:r>
            <a:r>
              <a:rPr lang="en-US" sz="1800" dirty="0" err="1"/>
              <a:t>reálné</a:t>
            </a:r>
            <a:r>
              <a:rPr lang="en-US" sz="1800" dirty="0"/>
              <a:t> </a:t>
            </a:r>
            <a:r>
              <a:rPr lang="en-US" sz="1800" dirty="0" err="1"/>
              <a:t>číslo</a:t>
            </a:r>
            <a:r>
              <a:rPr lang="en-US" sz="1800" dirty="0"/>
              <a:t>, n </a:t>
            </a:r>
            <a:r>
              <a:rPr lang="en-US" sz="1800" dirty="0" err="1"/>
              <a:t>míst</a:t>
            </a:r>
            <a:r>
              <a:rPr lang="en-US" sz="1800" dirty="0"/>
              <a:t> a m </a:t>
            </a:r>
            <a:r>
              <a:rPr lang="en-US" sz="1800" dirty="0" err="1"/>
              <a:t>m</a:t>
            </a:r>
            <a:r>
              <a:rPr lang="cs-CZ" sz="1800" dirty="0" err="1"/>
              <a:t>íst</a:t>
            </a:r>
            <a:r>
              <a:rPr lang="cs-CZ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desetinnou</a:t>
            </a:r>
            <a:r>
              <a:rPr lang="en-US" sz="1800" dirty="0"/>
              <a:t> </a:t>
            </a:r>
            <a:r>
              <a:rPr lang="en-US" sz="1800" dirty="0" err="1"/>
              <a:t>tečkou</a:t>
            </a:r>
            <a:endParaRPr lang="cs-CZ" sz="1800" dirty="0"/>
          </a:p>
          <a:p>
            <a:pPr marL="0" indent="0">
              <a:buNone/>
            </a:pPr>
            <a:r>
              <a:rPr lang="en-US" sz="1800" dirty="0"/>
              <a:t>	%l	</a:t>
            </a:r>
            <a:r>
              <a:rPr lang="en-US" sz="1800" dirty="0" err="1"/>
              <a:t>celé</a:t>
            </a:r>
            <a:r>
              <a:rPr lang="en-US" sz="1800" dirty="0"/>
              <a:t> </a:t>
            </a:r>
            <a:r>
              <a:rPr lang="en-US" sz="1800" dirty="0" err="1"/>
              <a:t>číslo</a:t>
            </a:r>
            <a:r>
              <a:rPr lang="en-US" sz="1800" dirty="0"/>
              <a:t> (long)</a:t>
            </a:r>
            <a:endParaRPr lang="cs-CZ" sz="1800" dirty="0"/>
          </a:p>
          <a:p>
            <a:pPr marL="0" indent="0">
              <a:buNone/>
            </a:pPr>
            <a:r>
              <a:rPr lang="en-US" sz="1800" dirty="0"/>
              <a:t>	%g	</a:t>
            </a:r>
            <a:r>
              <a:rPr lang="en-US" sz="1800" dirty="0" err="1"/>
              <a:t>reálné</a:t>
            </a:r>
            <a:r>
              <a:rPr lang="en-US" sz="1800" dirty="0"/>
              <a:t> </a:t>
            </a:r>
            <a:r>
              <a:rPr lang="en-US" sz="1800" dirty="0" err="1"/>
              <a:t>číslo</a:t>
            </a:r>
            <a:r>
              <a:rPr lang="en-US" sz="1800" dirty="0"/>
              <a:t> (float)</a:t>
            </a:r>
            <a:endParaRPr lang="cs-CZ" sz="1800" dirty="0"/>
          </a:p>
          <a:p>
            <a:pPr marL="0" indent="0">
              <a:buNone/>
            </a:pPr>
            <a:r>
              <a:rPr lang="en-US" sz="1800" dirty="0"/>
              <a:t>	%f	re</a:t>
            </a:r>
            <a:r>
              <a:rPr lang="cs-CZ" sz="1800" dirty="0" err="1"/>
              <a:t>álné</a:t>
            </a:r>
            <a:r>
              <a:rPr lang="cs-CZ" sz="1800" dirty="0"/>
              <a:t> číslo (</a:t>
            </a:r>
            <a:r>
              <a:rPr lang="cs-CZ" sz="1800" dirty="0" err="1"/>
              <a:t>float</a:t>
            </a:r>
            <a:r>
              <a:rPr lang="cs-CZ" sz="1800" dirty="0"/>
              <a:t>)</a:t>
            </a:r>
          </a:p>
          <a:p>
            <a:pPr marL="0" indent="0">
              <a:buNone/>
            </a:pPr>
            <a:r>
              <a:rPr lang="cs-CZ" sz="1800" dirty="0"/>
              <a:t>	</a:t>
            </a:r>
            <a:r>
              <a:rPr lang="en-US" sz="1800" dirty="0"/>
              <a:t>%lf	re</a:t>
            </a:r>
            <a:r>
              <a:rPr lang="cs-CZ" sz="1800" dirty="0" err="1"/>
              <a:t>álné</a:t>
            </a:r>
            <a:r>
              <a:rPr lang="cs-CZ" sz="1800" dirty="0"/>
              <a:t> číslo (double)</a:t>
            </a:r>
          </a:p>
          <a:p>
            <a:pPr marL="0" indent="0">
              <a:buNone/>
            </a:pPr>
            <a:r>
              <a:rPr lang="en-US" sz="1800" dirty="0"/>
              <a:t>	%s </a:t>
            </a:r>
            <a:r>
              <a:rPr lang="cs-CZ" sz="1800" dirty="0"/>
              <a:t>	řetězec</a:t>
            </a:r>
          </a:p>
          <a:p>
            <a:pPr marL="0" indent="0">
              <a:buNone/>
            </a:pPr>
            <a:r>
              <a:rPr lang="cs-CZ" sz="1800" dirty="0"/>
              <a:t>	</a:t>
            </a:r>
            <a:r>
              <a:rPr lang="cs-CZ" sz="1800" dirty="0" err="1"/>
              <a:t>p</a:t>
            </a:r>
            <a:r>
              <a:rPr lang="cs-CZ" sz="1800" dirty="0" err="1" smtClean="0"/>
              <a:t>rintf</a:t>
            </a:r>
            <a:r>
              <a:rPr lang="en-US" sz="1800" dirty="0"/>
              <a:t>(“</a:t>
            </a:r>
            <a:r>
              <a:rPr lang="en-US" sz="1800" dirty="0" err="1"/>
              <a:t>Pocet</a:t>
            </a:r>
            <a:r>
              <a:rPr lang="en-US" sz="1800" dirty="0"/>
              <a:t> </a:t>
            </a:r>
            <a:r>
              <a:rPr lang="en-US" sz="1800" dirty="0" err="1"/>
              <a:t>novych</a:t>
            </a:r>
            <a:r>
              <a:rPr lang="en-US" sz="1800" dirty="0"/>
              <a:t> </a:t>
            </a:r>
            <a:r>
              <a:rPr lang="en-US" sz="1800" dirty="0" err="1"/>
              <a:t>studentu</a:t>
            </a:r>
            <a:r>
              <a:rPr lang="en-US" sz="1800" dirty="0"/>
              <a:t> %5d”, n);</a:t>
            </a: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64088" y="4431013"/>
            <a:ext cx="3144259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Řídicí znaky</a:t>
            </a:r>
          </a:p>
          <a:p>
            <a:r>
              <a:rPr lang="en-US" dirty="0" smtClean="0"/>
              <a:t>\</a:t>
            </a:r>
            <a:r>
              <a:rPr lang="en-US" dirty="0"/>
              <a:t>n	</a:t>
            </a:r>
            <a:r>
              <a:rPr lang="en-US" dirty="0" err="1"/>
              <a:t>nová</a:t>
            </a:r>
            <a:r>
              <a:rPr lang="en-US" dirty="0"/>
              <a:t> </a:t>
            </a:r>
            <a:r>
              <a:rPr lang="en-US" dirty="0" err="1"/>
              <a:t>řádka</a:t>
            </a:r>
            <a:endParaRPr lang="cs-CZ" dirty="0"/>
          </a:p>
          <a:p>
            <a:r>
              <a:rPr lang="en-US" dirty="0" smtClean="0"/>
              <a:t>\</a:t>
            </a:r>
            <a:r>
              <a:rPr lang="en-US" dirty="0"/>
              <a:t>r	</a:t>
            </a:r>
            <a:r>
              <a:rPr lang="en-US" dirty="0" err="1"/>
              <a:t>posun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další</a:t>
            </a:r>
            <a:r>
              <a:rPr lang="en-US" dirty="0"/>
              <a:t> </a:t>
            </a:r>
            <a:r>
              <a:rPr lang="en-US" dirty="0" err="1"/>
              <a:t>řádek</a:t>
            </a:r>
            <a:endParaRPr lang="cs-CZ" dirty="0"/>
          </a:p>
          <a:p>
            <a:r>
              <a:rPr lang="en-US" dirty="0" smtClean="0"/>
              <a:t>\</a:t>
            </a:r>
            <a:r>
              <a:rPr lang="en-US" dirty="0"/>
              <a:t>t	</a:t>
            </a:r>
            <a:r>
              <a:rPr lang="en-US" dirty="0" err="1"/>
              <a:t>horizontální</a:t>
            </a:r>
            <a:r>
              <a:rPr lang="en-US" dirty="0"/>
              <a:t> </a:t>
            </a:r>
            <a:r>
              <a:rPr lang="en-US" dirty="0" err="1"/>
              <a:t>tabulátor</a:t>
            </a:r>
            <a:endParaRPr lang="cs-CZ" dirty="0"/>
          </a:p>
          <a:p>
            <a:r>
              <a:rPr lang="en-US" dirty="0" smtClean="0"/>
              <a:t>\</a:t>
            </a:r>
            <a:r>
              <a:rPr lang="en-US" dirty="0"/>
              <a:t>0	</a:t>
            </a:r>
            <a:r>
              <a:rPr lang="en-US" dirty="0" err="1"/>
              <a:t>znak</a:t>
            </a:r>
            <a:r>
              <a:rPr lang="en-US" dirty="0"/>
              <a:t> s k</a:t>
            </a:r>
            <a:r>
              <a:rPr lang="cs-CZ" dirty="0"/>
              <a:t>ódem nula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98390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Makefile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29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OBJ = </a:t>
            </a:r>
            <a:r>
              <a:rPr lang="cs-CZ" sz="1600" dirty="0" err="1"/>
              <a:t>client.o</a:t>
            </a:r>
            <a:r>
              <a:rPr lang="cs-CZ" sz="1600" dirty="0"/>
              <a:t> </a:t>
            </a:r>
            <a:r>
              <a:rPr lang="cs-CZ" sz="1600" dirty="0" err="1"/>
              <a:t>common.o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BIN = </a:t>
            </a:r>
            <a:r>
              <a:rPr lang="cs-CZ" sz="1600" dirty="0" err="1" smtClean="0"/>
              <a:t>Lode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CC = </a:t>
            </a:r>
            <a:r>
              <a:rPr lang="cs-CZ" sz="1600" dirty="0" err="1"/>
              <a:t>gcc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LINK = </a:t>
            </a:r>
            <a:r>
              <a:rPr lang="cs-CZ" sz="1600" dirty="0" err="1"/>
              <a:t>gcc</a:t>
            </a: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$(BIN): $(OBJ)</a:t>
            </a:r>
          </a:p>
          <a:p>
            <a:pPr marL="0" indent="0">
              <a:buNone/>
            </a:pPr>
            <a:r>
              <a:rPr lang="cs-CZ" sz="1600" dirty="0"/>
              <a:t>	$(LINK) -</a:t>
            </a:r>
            <a:r>
              <a:rPr lang="cs-CZ" sz="1600" dirty="0" err="1"/>
              <a:t>lpthread</a:t>
            </a:r>
            <a:r>
              <a:rPr lang="cs-CZ" sz="1600" dirty="0"/>
              <a:t> $(OBJ) -o </a:t>
            </a:r>
            <a:r>
              <a:rPr lang="cs-CZ" sz="1600" dirty="0" err="1"/>
              <a:t>client</a:t>
            </a: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 err="1"/>
              <a:t>client.o</a:t>
            </a:r>
            <a:r>
              <a:rPr lang="cs-CZ" sz="1600" dirty="0"/>
              <a:t>: </a:t>
            </a:r>
            <a:r>
              <a:rPr lang="cs-CZ" sz="1600" dirty="0" err="1"/>
              <a:t>client.c</a:t>
            </a:r>
            <a:r>
              <a:rPr lang="cs-CZ" sz="1600" dirty="0"/>
              <a:t> </a:t>
            </a:r>
            <a:r>
              <a:rPr lang="cs-CZ" sz="1600" dirty="0" err="1"/>
              <a:t>client.h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	$(CC) -c </a:t>
            </a:r>
            <a:r>
              <a:rPr lang="cs-CZ" sz="1600" dirty="0" err="1"/>
              <a:t>client.c</a:t>
            </a: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 err="1"/>
              <a:t>common.o</a:t>
            </a:r>
            <a:r>
              <a:rPr lang="cs-CZ" sz="1600" dirty="0"/>
              <a:t>: </a:t>
            </a:r>
            <a:r>
              <a:rPr lang="cs-CZ" sz="1600" dirty="0" err="1"/>
              <a:t>common.c</a:t>
            </a:r>
            <a:r>
              <a:rPr lang="cs-CZ" sz="1600" dirty="0"/>
              <a:t> </a:t>
            </a:r>
            <a:r>
              <a:rPr lang="cs-CZ" sz="1600" dirty="0" err="1"/>
              <a:t>common.h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	$(CC) -c </a:t>
            </a:r>
            <a:r>
              <a:rPr lang="cs-CZ" sz="1600" dirty="0" err="1"/>
              <a:t>common.c</a:t>
            </a: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 err="1"/>
              <a:t>clean</a:t>
            </a:r>
            <a:r>
              <a:rPr lang="cs-CZ" sz="1600" dirty="0"/>
              <a:t>:</a:t>
            </a:r>
          </a:p>
          <a:p>
            <a:pPr marL="0" indent="0">
              <a:buNone/>
            </a:pPr>
            <a:r>
              <a:rPr lang="cs-CZ" sz="1600" dirty="0"/>
              <a:t>    </a:t>
            </a:r>
            <a:r>
              <a:rPr lang="cs-CZ" sz="1600" dirty="0" err="1"/>
              <a:t>rm</a:t>
            </a:r>
            <a:r>
              <a:rPr lang="cs-CZ" sz="1600" dirty="0"/>
              <a:t> -f *.o </a:t>
            </a:r>
            <a:r>
              <a:rPr lang="cs-CZ" sz="1600" dirty="0" err="1"/>
              <a:t>client</a:t>
            </a:r>
            <a:r>
              <a:rPr lang="cs-CZ" sz="1600" dirty="0"/>
              <a:t> *~ *.</a:t>
            </a:r>
            <a:r>
              <a:rPr lang="cs-CZ" sz="1600" dirty="0" err="1"/>
              <a:t>bak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488766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Makefile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.</a:t>
            </a:r>
            <a:r>
              <a:rPr lang="cs-CZ" dirty="0" err="1"/>
              <a:t>c.o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gcc</a:t>
            </a:r>
            <a:r>
              <a:rPr lang="cs-CZ" dirty="0"/>
              <a:t> -Wall -c $&lt;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LIBS=-</a:t>
            </a:r>
            <a:r>
              <a:rPr lang="cs-CZ" dirty="0" err="1"/>
              <a:t>lsocket</a:t>
            </a:r>
            <a:r>
              <a:rPr lang="cs-CZ" dirty="0"/>
              <a:t> -</a:t>
            </a:r>
            <a:r>
              <a:rPr lang="cs-CZ" dirty="0" err="1"/>
              <a:t>lnsl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all</a:t>
            </a:r>
            <a:r>
              <a:rPr lang="cs-CZ" dirty="0"/>
              <a:t>: </a:t>
            </a:r>
            <a:r>
              <a:rPr lang="en-US" dirty="0" smtClean="0"/>
              <a:t>	</a:t>
            </a:r>
            <a:r>
              <a:rPr lang="cs-CZ" dirty="0" err="1" smtClean="0"/>
              <a:t>client</a:t>
            </a:r>
            <a:r>
              <a:rPr lang="cs-CZ" dirty="0" smtClean="0"/>
              <a:t> </a:t>
            </a:r>
            <a:r>
              <a:rPr lang="cs-CZ" dirty="0"/>
              <a:t>server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client</a:t>
            </a:r>
            <a:r>
              <a:rPr lang="cs-CZ" dirty="0"/>
              <a:t>: </a:t>
            </a:r>
            <a:r>
              <a:rPr lang="en-US" dirty="0" smtClean="0"/>
              <a:t>	</a:t>
            </a:r>
            <a:r>
              <a:rPr lang="cs-CZ" dirty="0" err="1" smtClean="0"/>
              <a:t>client.o</a:t>
            </a:r>
            <a:r>
              <a:rPr lang="cs-CZ" dirty="0" smtClean="0"/>
              <a:t> </a:t>
            </a:r>
            <a:r>
              <a:rPr lang="cs-CZ" dirty="0" err="1"/>
              <a:t>common.o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gcc</a:t>
            </a:r>
            <a:r>
              <a:rPr lang="cs-CZ" dirty="0"/>
              <a:t> -o </a:t>
            </a:r>
            <a:r>
              <a:rPr lang="cs-CZ" dirty="0" err="1"/>
              <a:t>client</a:t>
            </a:r>
            <a:r>
              <a:rPr lang="cs-CZ" dirty="0"/>
              <a:t> </a:t>
            </a:r>
            <a:r>
              <a:rPr lang="cs-CZ" dirty="0" err="1"/>
              <a:t>client.o</a:t>
            </a:r>
            <a:r>
              <a:rPr lang="cs-CZ" dirty="0"/>
              <a:t> </a:t>
            </a:r>
            <a:r>
              <a:rPr lang="cs-CZ" dirty="0" err="1"/>
              <a:t>common.o</a:t>
            </a:r>
            <a:r>
              <a:rPr lang="cs-CZ" dirty="0"/>
              <a:t> ${LIBS}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server: </a:t>
            </a:r>
            <a:r>
              <a:rPr lang="en-US" dirty="0" smtClean="0"/>
              <a:t>	</a:t>
            </a:r>
            <a:r>
              <a:rPr lang="cs-CZ" dirty="0" err="1" smtClean="0"/>
              <a:t>server.o</a:t>
            </a:r>
            <a:r>
              <a:rPr lang="cs-CZ" dirty="0" smtClean="0"/>
              <a:t> </a:t>
            </a:r>
            <a:r>
              <a:rPr lang="cs-CZ" dirty="0" err="1"/>
              <a:t>common.o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gcc</a:t>
            </a:r>
            <a:r>
              <a:rPr lang="cs-CZ" dirty="0"/>
              <a:t> -o server </a:t>
            </a:r>
            <a:r>
              <a:rPr lang="cs-CZ" dirty="0" err="1"/>
              <a:t>server.o</a:t>
            </a:r>
            <a:r>
              <a:rPr lang="cs-CZ" dirty="0"/>
              <a:t> </a:t>
            </a:r>
            <a:r>
              <a:rPr lang="cs-CZ" dirty="0" err="1"/>
              <a:t>common.o</a:t>
            </a:r>
            <a:r>
              <a:rPr lang="cs-CZ" dirty="0"/>
              <a:t> ${LIBS</a:t>
            </a:r>
            <a:r>
              <a:rPr lang="cs-CZ" dirty="0" smtClean="0"/>
              <a:t>}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clean: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rm</a:t>
            </a:r>
            <a:r>
              <a:rPr lang="en-US" dirty="0" smtClean="0"/>
              <a:t> –f *~ *.o server client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6938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Historie a vlastnosti</a:t>
            </a:r>
          </a:p>
          <a:p>
            <a:pPr lvl="1"/>
            <a:r>
              <a:rPr lang="cs-CZ" dirty="0" smtClean="0"/>
              <a:t>Pochází </a:t>
            </a:r>
            <a:r>
              <a:rPr lang="cs-CZ" dirty="0"/>
              <a:t>z konce 60 let a začátku 70 let </a:t>
            </a:r>
          </a:p>
          <a:p>
            <a:pPr lvl="1"/>
            <a:r>
              <a:rPr lang="cs-CZ" dirty="0"/>
              <a:t>Procedurální jazyk pro systémové programování</a:t>
            </a:r>
          </a:p>
          <a:p>
            <a:pPr lvl="1"/>
            <a:r>
              <a:rPr lang="cs-CZ" dirty="0" smtClean="0"/>
              <a:t>Přímý </a:t>
            </a:r>
            <a:r>
              <a:rPr lang="cs-CZ" dirty="0"/>
              <a:t>přístup k systémovým voláním</a:t>
            </a:r>
          </a:p>
          <a:p>
            <a:pPr lvl="1"/>
            <a:r>
              <a:rPr lang="cs-CZ" dirty="0" smtClean="0"/>
              <a:t>Přenositelnost </a:t>
            </a:r>
            <a:r>
              <a:rPr lang="cs-CZ" dirty="0"/>
              <a:t>programů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5439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Odlišnosti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072245"/>
            <a:ext cx="4320480" cy="49490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/>
              <a:t>		C		</a:t>
            </a:r>
          </a:p>
          <a:p>
            <a:r>
              <a:rPr lang="cs-CZ" sz="2200" dirty="0" smtClean="0"/>
              <a:t>Funkčně orientovaný</a:t>
            </a:r>
          </a:p>
          <a:p>
            <a:r>
              <a:rPr lang="cs-CZ" sz="2200" dirty="0" smtClean="0"/>
              <a:t>Přetěžované </a:t>
            </a:r>
            <a:r>
              <a:rPr lang="cs-CZ" sz="2200" dirty="0"/>
              <a:t>typování 	</a:t>
            </a:r>
          </a:p>
          <a:p>
            <a:r>
              <a:rPr lang="cs-CZ" sz="2200" dirty="0" smtClean="0"/>
              <a:t>Omezené </a:t>
            </a:r>
            <a:r>
              <a:rPr lang="cs-CZ" sz="2200" dirty="0"/>
              <a:t>přetypování </a:t>
            </a:r>
          </a:p>
          <a:p>
            <a:r>
              <a:rPr lang="cs-CZ" sz="2200" dirty="0" smtClean="0"/>
              <a:t>Jednoduchý </a:t>
            </a:r>
            <a:r>
              <a:rPr lang="cs-CZ" sz="2200" dirty="0"/>
              <a:t>jmenný </a:t>
            </a:r>
            <a:r>
              <a:rPr lang="cs-CZ" sz="2200" dirty="0" smtClean="0"/>
              <a:t>prostor</a:t>
            </a:r>
            <a:endParaRPr lang="cs-CZ" sz="2200" dirty="0"/>
          </a:p>
          <a:p>
            <a:r>
              <a:rPr lang="cs-CZ" sz="2200" dirty="0" smtClean="0"/>
              <a:t>Společná makra</a:t>
            </a:r>
            <a:endParaRPr lang="cs-CZ" sz="2200" dirty="0"/>
          </a:p>
          <a:p>
            <a:r>
              <a:rPr lang="cs-CZ" sz="2200" dirty="0" smtClean="0"/>
              <a:t>Víceúrovňový </a:t>
            </a:r>
            <a:r>
              <a:rPr lang="cs-CZ" sz="2200" dirty="0"/>
              <a:t>I/O </a:t>
            </a:r>
            <a:r>
              <a:rPr lang="cs-CZ" sz="2200" dirty="0" smtClean="0"/>
              <a:t>model</a:t>
            </a:r>
            <a:endParaRPr lang="cs-CZ" sz="2200" dirty="0"/>
          </a:p>
          <a:p>
            <a:r>
              <a:rPr lang="cs-CZ" sz="2200" dirty="0" smtClean="0"/>
              <a:t>Funkce </a:t>
            </a:r>
            <a:r>
              <a:rPr lang="cs-CZ" sz="2200" dirty="0"/>
              <a:t>pro manipulaci s </a:t>
            </a:r>
            <a:r>
              <a:rPr lang="cs-CZ" sz="2200" dirty="0" smtClean="0"/>
              <a:t>pamětí</a:t>
            </a:r>
          </a:p>
          <a:p>
            <a:endParaRPr lang="cs-CZ" sz="2200" dirty="0"/>
          </a:p>
          <a:p>
            <a:r>
              <a:rPr lang="cs-CZ" sz="2200" dirty="0" smtClean="0"/>
              <a:t>Pointery </a:t>
            </a:r>
            <a:endParaRPr lang="cs-CZ" sz="2200" dirty="0"/>
          </a:p>
          <a:p>
            <a:r>
              <a:rPr lang="cs-CZ" sz="2200" dirty="0" smtClean="0"/>
              <a:t>Parametry </a:t>
            </a:r>
            <a:r>
              <a:rPr lang="cs-CZ" sz="2200" dirty="0"/>
              <a:t>přenášené </a:t>
            </a:r>
            <a:r>
              <a:rPr lang="cs-CZ" sz="2200" dirty="0" smtClean="0"/>
              <a:t>hodnotou</a:t>
            </a:r>
          </a:p>
          <a:p>
            <a:r>
              <a:rPr lang="cs-CZ" sz="2200" dirty="0" smtClean="0"/>
              <a:t>Nastavení </a:t>
            </a:r>
            <a:r>
              <a:rPr lang="cs-CZ" sz="2200" dirty="0"/>
              <a:t>kódu chyby, signály		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789310" y="1052736"/>
            <a:ext cx="4114800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200" dirty="0" smtClean="0"/>
              <a:t>		Java</a:t>
            </a:r>
          </a:p>
          <a:p>
            <a:r>
              <a:rPr lang="cs-CZ" sz="2200" dirty="0" smtClean="0"/>
              <a:t>Objektově orientovaný</a:t>
            </a:r>
            <a:endParaRPr lang="cs-CZ" sz="2200" dirty="0"/>
          </a:p>
          <a:p>
            <a:r>
              <a:rPr lang="cs-CZ" sz="2200" dirty="0" smtClean="0"/>
              <a:t>Přísné typování</a:t>
            </a:r>
            <a:endParaRPr lang="cs-CZ" sz="2200" dirty="0"/>
          </a:p>
          <a:p>
            <a:r>
              <a:rPr lang="cs-CZ" sz="2200" dirty="0" smtClean="0"/>
              <a:t>Polymorfismus</a:t>
            </a:r>
          </a:p>
          <a:p>
            <a:r>
              <a:rPr lang="cs-CZ" sz="2200" dirty="0" smtClean="0"/>
              <a:t>Třídy pro jmenný prostor</a:t>
            </a:r>
          </a:p>
          <a:p>
            <a:r>
              <a:rPr lang="cs-CZ" sz="2200" dirty="0" smtClean="0"/>
              <a:t>Externí, málo používaná	</a:t>
            </a:r>
          </a:p>
          <a:p>
            <a:r>
              <a:rPr lang="cs-CZ" sz="2200" dirty="0" smtClean="0"/>
              <a:t>I/O </a:t>
            </a:r>
            <a:r>
              <a:rPr lang="cs-CZ" sz="2200" dirty="0" err="1" smtClean="0"/>
              <a:t>bytově</a:t>
            </a:r>
            <a:r>
              <a:rPr lang="cs-CZ" sz="2200" dirty="0" smtClean="0"/>
              <a:t> orientovaný</a:t>
            </a:r>
          </a:p>
          <a:p>
            <a:r>
              <a:rPr lang="cs-CZ" sz="2200" dirty="0" smtClean="0"/>
              <a:t>Automatická manipulace s pamětí</a:t>
            </a:r>
          </a:p>
          <a:p>
            <a:r>
              <a:rPr lang="cs-CZ" sz="2200" dirty="0" smtClean="0"/>
              <a:t>Bez pointerů</a:t>
            </a:r>
          </a:p>
          <a:p>
            <a:r>
              <a:rPr lang="cs-CZ" sz="2200" dirty="0" smtClean="0"/>
              <a:t>Hodnotou nebo odkazem</a:t>
            </a:r>
          </a:p>
          <a:p>
            <a:r>
              <a:rPr lang="cs-CZ" sz="2200" dirty="0" smtClean="0"/>
              <a:t>Výjimky, zpracování výjimek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345024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Jednoduchý 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>
            <a:normAutofit fontScale="55000" lnSpcReduction="20000"/>
          </a:bodyPr>
          <a:lstStyle/>
          <a:p>
            <a:r>
              <a:rPr lang="cs-CZ" sz="3800" dirty="0" smtClean="0"/>
              <a:t>Soubor </a:t>
            </a:r>
            <a:r>
              <a:rPr lang="cs-CZ" sz="3800" dirty="0"/>
              <a:t>funkcí, startovací funkce </a:t>
            </a:r>
            <a:r>
              <a:rPr lang="cs-CZ" sz="3800" dirty="0" err="1"/>
              <a:t>main</a:t>
            </a:r>
            <a:r>
              <a:rPr lang="cs-CZ" sz="3800" dirty="0"/>
              <a:t>()</a:t>
            </a:r>
          </a:p>
          <a:p>
            <a:r>
              <a:rPr lang="cs-CZ" sz="3800" dirty="0" smtClean="0"/>
              <a:t>V</a:t>
            </a:r>
            <a:r>
              <a:rPr lang="cs-CZ" sz="3800" dirty="0"/>
              <a:t> programu je celá uživatelský kód slinkovaný s knihovnami, které mohou být i dynamické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 smtClean="0"/>
              <a:t>Jednoduchý </a:t>
            </a:r>
            <a:r>
              <a:rPr lang="cs-CZ" b="1" dirty="0"/>
              <a:t>program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#</a:t>
            </a:r>
            <a:r>
              <a:rPr lang="cs-CZ" dirty="0" err="1"/>
              <a:t>include</a:t>
            </a:r>
            <a:r>
              <a:rPr lang="cs-CZ" dirty="0"/>
              <a:t> &lt;</a:t>
            </a:r>
            <a:r>
              <a:rPr lang="cs-CZ" dirty="0" err="1"/>
              <a:t>stdio.h</a:t>
            </a:r>
            <a:r>
              <a:rPr lang="cs-CZ" dirty="0"/>
              <a:t>&gt;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/>
              <a:t>main</a:t>
            </a:r>
            <a:r>
              <a:rPr lang="cs-CZ" dirty="0"/>
              <a:t>( </a:t>
            </a:r>
            <a:r>
              <a:rPr lang="cs-CZ" dirty="0" err="1"/>
              <a:t>void</a:t>
            </a:r>
            <a:r>
              <a:rPr lang="cs-CZ" dirty="0"/>
              <a:t> )</a:t>
            </a:r>
          </a:p>
          <a:p>
            <a:pPr marL="0" indent="0">
              <a:buNone/>
            </a:pPr>
            <a:r>
              <a:rPr lang="cs-CZ" dirty="0" smtClean="0"/>
              <a:t>	{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 err="1" smtClean="0"/>
              <a:t>puts</a:t>
            </a:r>
            <a:r>
              <a:rPr lang="cs-CZ" dirty="0"/>
              <a:t>(„Hello </a:t>
            </a:r>
            <a:r>
              <a:rPr lang="cs-CZ" dirty="0" err="1"/>
              <a:t>world</a:t>
            </a:r>
            <a:r>
              <a:rPr lang="cs-CZ" dirty="0"/>
              <a:t>\n“);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 err="1" smtClean="0"/>
              <a:t>printf</a:t>
            </a:r>
            <a:r>
              <a:rPr lang="cs-CZ" dirty="0"/>
              <a:t>(„Hello </a:t>
            </a:r>
            <a:r>
              <a:rPr lang="cs-CZ" dirty="0" err="1"/>
              <a:t>World</a:t>
            </a:r>
            <a:r>
              <a:rPr lang="cs-CZ" dirty="0"/>
              <a:t>. </a:t>
            </a:r>
            <a:r>
              <a:rPr lang="en-US" dirty="0"/>
              <a:t>\n \t Hello\n </a:t>
            </a:r>
            <a:r>
              <a:rPr lang="cs-CZ" dirty="0"/>
              <a:t>“);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cs-CZ" dirty="0" smtClean="0"/>
              <a:t>exit</a:t>
            </a:r>
            <a:r>
              <a:rPr lang="cs-CZ" dirty="0"/>
              <a:t>( 0 );</a:t>
            </a:r>
          </a:p>
          <a:p>
            <a:pPr marL="0" indent="0">
              <a:buNone/>
            </a:pPr>
            <a:r>
              <a:rPr lang="cs-CZ" dirty="0" smtClean="0"/>
              <a:t>	}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Kompilace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 smtClean="0"/>
              <a:t>gcc</a:t>
            </a:r>
            <a:r>
              <a:rPr lang="cs-CZ" dirty="0" smtClean="0"/>
              <a:t> </a:t>
            </a:r>
            <a:r>
              <a:rPr lang="cs-CZ" dirty="0"/>
              <a:t>–o </a:t>
            </a:r>
            <a:r>
              <a:rPr lang="cs-CZ" dirty="0" err="1"/>
              <a:t>hello</a:t>
            </a:r>
            <a:r>
              <a:rPr lang="cs-CZ" dirty="0"/>
              <a:t> </a:t>
            </a:r>
            <a:r>
              <a:rPr lang="cs-CZ" dirty="0" err="1"/>
              <a:t>hello.c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Spuštění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 smtClean="0"/>
              <a:t>hello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829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Některé parametry volání </a:t>
            </a:r>
            <a:r>
              <a:rPr lang="cs-CZ" dirty="0" err="1" smtClean="0"/>
              <a:t>gcc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 err="1"/>
              <a:t>Parametry</a:t>
            </a:r>
            <a:r>
              <a:rPr lang="en-US" sz="2600" dirty="0"/>
              <a:t> </a:t>
            </a:r>
            <a:r>
              <a:rPr lang="en-US" sz="2600" dirty="0" err="1"/>
              <a:t>vol</a:t>
            </a:r>
            <a:r>
              <a:rPr lang="cs-CZ" sz="2600" dirty="0" err="1"/>
              <a:t>ání</a:t>
            </a:r>
            <a:r>
              <a:rPr lang="cs-CZ" sz="2600" dirty="0"/>
              <a:t> </a:t>
            </a:r>
            <a:r>
              <a:rPr lang="cs-CZ" sz="2600" dirty="0" err="1"/>
              <a:t>gcc</a:t>
            </a:r>
            <a:endParaRPr lang="cs-CZ" sz="2600" dirty="0"/>
          </a:p>
          <a:p>
            <a:pPr marL="400050" lvl="1" indent="0">
              <a:buNone/>
            </a:pPr>
            <a:r>
              <a:rPr lang="cs-CZ" sz="2000" dirty="0"/>
              <a:t>-o soubor	výstupní soubor</a:t>
            </a:r>
          </a:p>
          <a:p>
            <a:pPr marL="400050" lvl="1" indent="0">
              <a:buNone/>
            </a:pPr>
            <a:r>
              <a:rPr lang="cs-CZ" sz="2000" dirty="0"/>
              <a:t>-Wall	</a:t>
            </a:r>
            <a:r>
              <a:rPr lang="cs-CZ" sz="2000" dirty="0" smtClean="0"/>
              <a:t>	detailní </a:t>
            </a:r>
            <a:r>
              <a:rPr lang="cs-CZ" sz="2000" dirty="0"/>
              <a:t>varování</a:t>
            </a:r>
          </a:p>
          <a:p>
            <a:pPr marL="400050" lvl="1" indent="0">
              <a:buNone/>
            </a:pPr>
            <a:r>
              <a:rPr lang="cs-CZ" sz="2000" dirty="0"/>
              <a:t>-c		kompilace jednoho modulu</a:t>
            </a:r>
          </a:p>
          <a:p>
            <a:pPr marL="400050" lvl="1" indent="0">
              <a:buNone/>
            </a:pPr>
            <a:r>
              <a:rPr lang="cs-CZ" sz="2000" dirty="0"/>
              <a:t>-g		vložení kódu pro </a:t>
            </a:r>
            <a:r>
              <a:rPr lang="cs-CZ" sz="2000" dirty="0" err="1"/>
              <a:t>debuger</a:t>
            </a:r>
            <a:endParaRPr lang="cs-CZ" sz="2000" dirty="0"/>
          </a:p>
          <a:p>
            <a:pPr marL="400050" lvl="1" indent="0">
              <a:buNone/>
            </a:pPr>
            <a:r>
              <a:rPr lang="cs-CZ" sz="2000" dirty="0"/>
              <a:t>-p 		vložení kódu pro profilování</a:t>
            </a:r>
          </a:p>
          <a:p>
            <a:pPr marL="400050" lvl="1" indent="0">
              <a:buNone/>
            </a:pPr>
            <a:r>
              <a:rPr lang="cs-CZ" sz="2000" dirty="0"/>
              <a:t>-E		výstup preprocesoru</a:t>
            </a:r>
          </a:p>
          <a:p>
            <a:pPr marL="400050" lvl="1" indent="0">
              <a:buNone/>
            </a:pPr>
            <a:r>
              <a:rPr lang="cs-CZ" sz="2000" dirty="0"/>
              <a:t>-l knihovna	knihovna</a:t>
            </a:r>
          </a:p>
          <a:p>
            <a:pPr marL="400050" lvl="1" indent="0">
              <a:buNone/>
            </a:pPr>
            <a:r>
              <a:rPr lang="cs-CZ" sz="2000" dirty="0"/>
              <a:t>-L cesta	cesta do adresáře s </a:t>
            </a:r>
            <a:r>
              <a:rPr lang="cs-CZ" sz="2000" dirty="0" smtClean="0"/>
              <a:t>knihovnami</a:t>
            </a:r>
          </a:p>
          <a:p>
            <a:pPr marL="0" indent="0">
              <a:buNone/>
            </a:pPr>
            <a:r>
              <a:rPr lang="cs-CZ" sz="2600" dirty="0"/>
              <a:t>Překlad a sestavení s více moduly</a:t>
            </a:r>
          </a:p>
          <a:p>
            <a:pPr marL="400050" lvl="1" indent="0">
              <a:buNone/>
            </a:pPr>
            <a:r>
              <a:rPr lang="cs-CZ" sz="2000" dirty="0" err="1" smtClean="0"/>
              <a:t>gcc</a:t>
            </a:r>
            <a:r>
              <a:rPr lang="cs-CZ" sz="2000" dirty="0" smtClean="0"/>
              <a:t> </a:t>
            </a:r>
            <a:r>
              <a:rPr lang="cs-CZ" sz="2000" dirty="0"/>
              <a:t>–c </a:t>
            </a:r>
            <a:r>
              <a:rPr lang="cs-CZ" sz="2000" dirty="0" err="1"/>
              <a:t>prvni.c</a:t>
            </a:r>
            <a:endParaRPr lang="cs-CZ" sz="2000" dirty="0"/>
          </a:p>
          <a:p>
            <a:pPr marL="400050" lvl="1" indent="0">
              <a:buNone/>
            </a:pPr>
            <a:r>
              <a:rPr lang="cs-CZ" sz="2000" dirty="0" err="1" smtClean="0"/>
              <a:t>gcc</a:t>
            </a:r>
            <a:r>
              <a:rPr lang="cs-CZ" sz="2000" dirty="0" smtClean="0"/>
              <a:t> </a:t>
            </a:r>
            <a:r>
              <a:rPr lang="cs-CZ" sz="2000" dirty="0"/>
              <a:t>–c </a:t>
            </a:r>
            <a:r>
              <a:rPr lang="cs-CZ" sz="2000" dirty="0" err="1"/>
              <a:t>druhy.c</a:t>
            </a:r>
            <a:endParaRPr lang="cs-CZ" sz="2000" dirty="0"/>
          </a:p>
          <a:p>
            <a:pPr marL="400050" lvl="1" indent="0">
              <a:buNone/>
            </a:pPr>
            <a:r>
              <a:rPr lang="cs-CZ" sz="2000" dirty="0" err="1" smtClean="0"/>
              <a:t>gcc</a:t>
            </a:r>
            <a:r>
              <a:rPr lang="cs-CZ" sz="2000" dirty="0" smtClean="0"/>
              <a:t> </a:t>
            </a:r>
            <a:r>
              <a:rPr lang="cs-CZ" sz="2000" dirty="0"/>
              <a:t>–o vystup </a:t>
            </a:r>
            <a:r>
              <a:rPr lang="cs-CZ" sz="2000" dirty="0" err="1"/>
              <a:t>prvni.o</a:t>
            </a:r>
            <a:r>
              <a:rPr lang="cs-CZ" sz="2000" dirty="0"/>
              <a:t> </a:t>
            </a:r>
            <a:r>
              <a:rPr lang="cs-CZ" sz="2000" dirty="0" err="1"/>
              <a:t>druhy.o</a:t>
            </a:r>
            <a:endParaRPr lang="cs-CZ" sz="2000" dirty="0"/>
          </a:p>
          <a:p>
            <a:pPr marL="0" indent="0">
              <a:buNone/>
            </a:pPr>
            <a:endParaRPr lang="cs-CZ" sz="2400" dirty="0"/>
          </a:p>
          <a:p>
            <a:pPr marL="40005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360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 preprocesor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5100" dirty="0"/>
              <a:t>C preprocesor - makra</a:t>
            </a:r>
          </a:p>
          <a:p>
            <a:pPr marL="400050" lvl="1" indent="0">
              <a:buNone/>
            </a:pPr>
            <a:r>
              <a:rPr lang="en-US" sz="3800" dirty="0"/>
              <a:t>#define LIMIT 100</a:t>
            </a:r>
            <a:endParaRPr lang="cs-CZ" sz="3800" dirty="0"/>
          </a:p>
          <a:p>
            <a:pPr marL="400050" lvl="1" indent="0">
              <a:buNone/>
            </a:pPr>
            <a:r>
              <a:rPr lang="cs-CZ" sz="3800" dirty="0"/>
              <a:t>#</a:t>
            </a:r>
            <a:r>
              <a:rPr lang="cs-CZ" sz="3800" dirty="0" err="1"/>
              <a:t>undef</a:t>
            </a:r>
            <a:r>
              <a:rPr lang="cs-CZ" sz="3800" dirty="0"/>
              <a:t> LIMIT</a:t>
            </a:r>
          </a:p>
          <a:p>
            <a:pPr marL="400050" lvl="1" indent="0">
              <a:buNone/>
            </a:pPr>
            <a:r>
              <a:rPr lang="en-US" sz="3800" dirty="0"/>
              <a:t>#define maximum(</a:t>
            </a:r>
            <a:r>
              <a:rPr lang="en-US" sz="3800" dirty="0" err="1"/>
              <a:t>a,b</a:t>
            </a:r>
            <a:r>
              <a:rPr lang="en-US" sz="3800" dirty="0"/>
              <a:t>) </a:t>
            </a:r>
            <a:r>
              <a:rPr lang="cs-CZ" sz="3800" dirty="0"/>
              <a:t>((</a:t>
            </a:r>
            <a:r>
              <a:rPr lang="cs-CZ" sz="3800" i="1" dirty="0"/>
              <a:t>a) &gt; (b</a:t>
            </a:r>
            <a:r>
              <a:rPr lang="cs-CZ" sz="3800" dirty="0"/>
              <a:t>) ? (</a:t>
            </a:r>
            <a:r>
              <a:rPr lang="cs-CZ" sz="3800" i="1" dirty="0"/>
              <a:t>a) : (b</a:t>
            </a:r>
            <a:r>
              <a:rPr lang="cs-CZ" sz="3800" dirty="0" smtClean="0"/>
              <a:t>))</a:t>
            </a:r>
          </a:p>
          <a:p>
            <a:pPr marL="400050" lvl="1" indent="0">
              <a:buNone/>
            </a:pPr>
            <a:endParaRPr lang="cs-CZ" sz="3800" dirty="0"/>
          </a:p>
          <a:p>
            <a:pPr marL="0" indent="0">
              <a:buNone/>
            </a:pPr>
            <a:r>
              <a:rPr lang="cs-CZ" sz="5100" dirty="0"/>
              <a:t>C preprocesor – podmíněný překlad</a:t>
            </a:r>
          </a:p>
          <a:p>
            <a:pPr marL="400050" lvl="1" indent="0">
              <a:buNone/>
            </a:pPr>
            <a:r>
              <a:rPr lang="en-US" sz="3800" dirty="0"/>
              <a:t>#if </a:t>
            </a:r>
            <a:r>
              <a:rPr lang="en-US" sz="3800" dirty="0" err="1"/>
              <a:t>logick</a:t>
            </a:r>
            <a:r>
              <a:rPr lang="cs-CZ" sz="3800" dirty="0"/>
              <a:t>ý </a:t>
            </a:r>
            <a:r>
              <a:rPr lang="en-US" sz="3800" dirty="0"/>
              <a:t>v</a:t>
            </a:r>
            <a:r>
              <a:rPr lang="cs-CZ" sz="3800" dirty="0" err="1"/>
              <a:t>ýraz</a:t>
            </a:r>
            <a:r>
              <a:rPr lang="cs-CZ" sz="3800" dirty="0"/>
              <a:t>		#</a:t>
            </a:r>
            <a:r>
              <a:rPr lang="cs-CZ" sz="3800" dirty="0" err="1"/>
              <a:t>if</a:t>
            </a:r>
            <a:r>
              <a:rPr lang="cs-CZ" sz="3800" dirty="0"/>
              <a:t> (a==b) || (c==d)</a:t>
            </a:r>
          </a:p>
          <a:p>
            <a:pPr marL="800100" lvl="2" indent="0">
              <a:buNone/>
            </a:pPr>
            <a:r>
              <a:rPr lang="cs-CZ" sz="3800" dirty="0"/>
              <a:t>segment 1</a:t>
            </a:r>
          </a:p>
          <a:p>
            <a:pPr marL="400050" lvl="1" indent="0">
              <a:buNone/>
            </a:pPr>
            <a:r>
              <a:rPr lang="en-US" sz="3800" dirty="0"/>
              <a:t>#else</a:t>
            </a:r>
            <a:endParaRPr lang="cs-CZ" sz="3800" dirty="0"/>
          </a:p>
          <a:p>
            <a:pPr marL="800100" lvl="2" indent="0">
              <a:buNone/>
            </a:pPr>
            <a:r>
              <a:rPr lang="cs-CZ" sz="3800" dirty="0" smtClean="0"/>
              <a:t>s</a:t>
            </a:r>
            <a:r>
              <a:rPr lang="en-US" sz="3800" dirty="0" err="1" smtClean="0"/>
              <a:t>egment</a:t>
            </a:r>
            <a:r>
              <a:rPr lang="en-US" sz="3800" dirty="0" smtClean="0"/>
              <a:t> </a:t>
            </a:r>
            <a:r>
              <a:rPr lang="en-US" sz="3800" dirty="0"/>
              <a:t>2</a:t>
            </a:r>
            <a:endParaRPr lang="cs-CZ" sz="3800" dirty="0"/>
          </a:p>
          <a:p>
            <a:pPr marL="400050" lvl="1" indent="0">
              <a:buNone/>
            </a:pPr>
            <a:r>
              <a:rPr lang="en-US" sz="3800" dirty="0"/>
              <a:t>#</a:t>
            </a:r>
            <a:r>
              <a:rPr lang="en-US" sz="3800" dirty="0" err="1"/>
              <a:t>endif</a:t>
            </a:r>
            <a:endParaRPr lang="cs-CZ" sz="3800" dirty="0"/>
          </a:p>
          <a:p>
            <a:pPr marL="0" indent="0">
              <a:buNone/>
            </a:pPr>
            <a:r>
              <a:rPr lang="en-US" sz="3800" dirty="0"/>
              <a:t> </a:t>
            </a:r>
            <a:endParaRPr lang="cs-CZ" sz="3800" dirty="0"/>
          </a:p>
          <a:p>
            <a:pPr marL="400050" lvl="1" indent="0">
              <a:buNone/>
            </a:pPr>
            <a:r>
              <a:rPr lang="en-US" sz="3800" dirty="0" smtClean="0"/>
              <a:t>#</a:t>
            </a:r>
            <a:r>
              <a:rPr lang="en-US" sz="3800" dirty="0" err="1"/>
              <a:t>ifdef</a:t>
            </a:r>
            <a:r>
              <a:rPr lang="en-US" sz="3800" dirty="0"/>
              <a:t> LIMIT </a:t>
            </a:r>
            <a:r>
              <a:rPr lang="en-US" sz="3800" dirty="0" err="1"/>
              <a:t>nebo</a:t>
            </a:r>
            <a:r>
              <a:rPr lang="en-US" sz="3800" dirty="0"/>
              <a:t> #if defined( LIMIT )</a:t>
            </a:r>
            <a:endParaRPr lang="cs-CZ" sz="3800" dirty="0"/>
          </a:p>
          <a:p>
            <a:pPr marL="800100" lvl="2" indent="0">
              <a:buNone/>
            </a:pPr>
            <a:r>
              <a:rPr lang="en-US" sz="3800" dirty="0" smtClean="0"/>
              <a:t>segment </a:t>
            </a:r>
            <a:r>
              <a:rPr lang="en-US" sz="3800" dirty="0"/>
              <a:t>1</a:t>
            </a:r>
            <a:endParaRPr lang="cs-CZ" sz="3800" dirty="0"/>
          </a:p>
          <a:p>
            <a:pPr marL="400050" lvl="1" indent="0">
              <a:buNone/>
            </a:pPr>
            <a:r>
              <a:rPr lang="en-US" sz="3800" dirty="0"/>
              <a:t>#else</a:t>
            </a:r>
            <a:endParaRPr lang="cs-CZ" sz="3800" dirty="0"/>
          </a:p>
          <a:p>
            <a:pPr marL="800100" lvl="2" indent="0">
              <a:buNone/>
            </a:pPr>
            <a:r>
              <a:rPr lang="en-US" sz="3800" dirty="0" smtClean="0"/>
              <a:t>segment </a:t>
            </a:r>
            <a:r>
              <a:rPr lang="en-US" sz="3800" dirty="0"/>
              <a:t>2</a:t>
            </a:r>
            <a:endParaRPr lang="cs-CZ" sz="3800" dirty="0"/>
          </a:p>
          <a:p>
            <a:pPr marL="400050" lvl="1" indent="0">
              <a:buNone/>
            </a:pPr>
            <a:r>
              <a:rPr lang="en-US" sz="3800" dirty="0"/>
              <a:t>#</a:t>
            </a:r>
            <a:r>
              <a:rPr lang="en-US" sz="3800" dirty="0" err="1"/>
              <a:t>endif</a:t>
            </a:r>
            <a:endParaRPr lang="cs-CZ" sz="3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654123" y="4941168"/>
            <a:ext cx="280628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Komentáře</a:t>
            </a:r>
            <a:endParaRPr lang="cs-CZ" sz="2400" dirty="0"/>
          </a:p>
          <a:p>
            <a:r>
              <a:rPr lang="en-US" dirty="0"/>
              <a:t>/* </a:t>
            </a:r>
            <a:r>
              <a:rPr lang="en-US" dirty="0" err="1"/>
              <a:t>komentar</a:t>
            </a:r>
            <a:r>
              <a:rPr lang="en-US" dirty="0"/>
              <a:t> */</a:t>
            </a:r>
            <a:endParaRPr lang="cs-CZ" dirty="0"/>
          </a:p>
          <a:p>
            <a:r>
              <a:rPr lang="en-US" dirty="0"/>
              <a:t>// </a:t>
            </a:r>
            <a:r>
              <a:rPr lang="en-US" dirty="0" err="1"/>
              <a:t>komentar</a:t>
            </a:r>
            <a:r>
              <a:rPr lang="en-US" dirty="0"/>
              <a:t> do </a:t>
            </a:r>
            <a:r>
              <a:rPr lang="en-US" dirty="0" err="1"/>
              <a:t>konce</a:t>
            </a:r>
            <a:r>
              <a:rPr lang="en-US" dirty="0"/>
              <a:t> </a:t>
            </a:r>
            <a:r>
              <a:rPr lang="en-US" dirty="0" err="1"/>
              <a:t>radku</a:t>
            </a:r>
            <a:endParaRPr lang="cs-CZ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21243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 preprocesor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6347048" cy="45651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800" dirty="0"/>
              <a:t>C preprocesor – vkládání souborů</a:t>
            </a:r>
          </a:p>
          <a:p>
            <a:pPr marL="400050" lvl="1" indent="0">
              <a:buNone/>
            </a:pPr>
            <a:r>
              <a:rPr lang="en-US" sz="2100" dirty="0"/>
              <a:t>#include “</a:t>
            </a:r>
            <a:r>
              <a:rPr lang="en-US" sz="2100" dirty="0" err="1"/>
              <a:t>soubor.h</a:t>
            </a:r>
            <a:r>
              <a:rPr lang="en-US" sz="2100" dirty="0"/>
              <a:t>”	</a:t>
            </a:r>
            <a:r>
              <a:rPr lang="en-US" sz="2100" dirty="0" err="1"/>
              <a:t>relativně</a:t>
            </a:r>
            <a:r>
              <a:rPr lang="en-US" sz="2100" dirty="0"/>
              <a:t> k </a:t>
            </a:r>
            <a:r>
              <a:rPr lang="en-US" sz="2100" dirty="0" err="1"/>
              <a:t>aktuálnímu</a:t>
            </a:r>
            <a:r>
              <a:rPr lang="en-US" sz="2100" dirty="0"/>
              <a:t> </a:t>
            </a:r>
            <a:r>
              <a:rPr lang="en-US" sz="2100" dirty="0" err="1"/>
              <a:t>adresáři</a:t>
            </a:r>
            <a:endParaRPr lang="cs-CZ" sz="2100" dirty="0"/>
          </a:p>
          <a:p>
            <a:pPr marL="400050" lvl="1" indent="0">
              <a:buNone/>
            </a:pPr>
            <a:r>
              <a:rPr lang="en-US" sz="2100" dirty="0"/>
              <a:t>#include &lt;</a:t>
            </a:r>
            <a:r>
              <a:rPr lang="en-US" sz="2100" dirty="0" err="1"/>
              <a:t>soubor.h</a:t>
            </a:r>
            <a:r>
              <a:rPr lang="en-US" sz="2100" dirty="0"/>
              <a:t>&gt;	</a:t>
            </a:r>
            <a:r>
              <a:rPr lang="en-US" sz="2100" dirty="0" err="1"/>
              <a:t>relativn</a:t>
            </a:r>
            <a:r>
              <a:rPr lang="cs-CZ" sz="2100" dirty="0"/>
              <a:t>ě k </a:t>
            </a:r>
            <a:r>
              <a:rPr lang="en-US" sz="2100" dirty="0"/>
              <a:t>/</a:t>
            </a:r>
            <a:r>
              <a:rPr lang="en-US" sz="2100" dirty="0" err="1"/>
              <a:t>usr</a:t>
            </a:r>
            <a:r>
              <a:rPr lang="en-US" sz="2100" dirty="0"/>
              <a:t>/include</a:t>
            </a:r>
            <a:endParaRPr lang="cs-CZ" sz="2100" dirty="0"/>
          </a:p>
          <a:p>
            <a:pPr marL="400050" lvl="1" indent="0">
              <a:buNone/>
            </a:pPr>
            <a:r>
              <a:rPr lang="en-US" sz="2100" dirty="0"/>
              <a:t> </a:t>
            </a:r>
            <a:endParaRPr lang="cs-CZ" sz="2100" dirty="0"/>
          </a:p>
          <a:p>
            <a:pPr marL="400050" lvl="1" indent="0">
              <a:buNone/>
            </a:pPr>
            <a:r>
              <a:rPr lang="en-US" sz="2100" dirty="0"/>
              <a:t>#include &lt;</a:t>
            </a:r>
            <a:r>
              <a:rPr lang="en-US" sz="2100" dirty="0" err="1"/>
              <a:t>stdio.h</a:t>
            </a:r>
            <a:r>
              <a:rPr lang="en-US" sz="2100" dirty="0"/>
              <a:t>&gt;</a:t>
            </a:r>
            <a:endParaRPr lang="cs-CZ" sz="2100" dirty="0"/>
          </a:p>
          <a:p>
            <a:pPr marL="400050" lvl="1" indent="0">
              <a:buNone/>
            </a:pPr>
            <a:r>
              <a:rPr lang="en-US" sz="2100" dirty="0"/>
              <a:t>#include &lt;</a:t>
            </a:r>
            <a:r>
              <a:rPr lang="en-US" sz="2100" dirty="0" err="1"/>
              <a:t>stdlib.h</a:t>
            </a:r>
            <a:r>
              <a:rPr lang="en-US" sz="2100" dirty="0"/>
              <a:t>&gt;</a:t>
            </a:r>
            <a:endParaRPr lang="cs-CZ" sz="2100" dirty="0"/>
          </a:p>
          <a:p>
            <a:pPr marL="400050" lvl="1" indent="0">
              <a:buNone/>
            </a:pPr>
            <a:r>
              <a:rPr lang="en-US" sz="2100" dirty="0"/>
              <a:t>#include &lt;</a:t>
            </a:r>
            <a:r>
              <a:rPr lang="en-US" sz="2100" dirty="0" err="1"/>
              <a:t>string.h</a:t>
            </a:r>
            <a:r>
              <a:rPr lang="en-US" sz="2100" dirty="0"/>
              <a:t>&gt;</a:t>
            </a:r>
            <a:endParaRPr lang="cs-CZ" sz="2100" dirty="0"/>
          </a:p>
          <a:p>
            <a:pPr marL="400050" lvl="1" indent="0">
              <a:buNone/>
            </a:pPr>
            <a:r>
              <a:rPr lang="en-US" sz="2100" dirty="0"/>
              <a:t>#include &lt;</a:t>
            </a:r>
            <a:r>
              <a:rPr lang="en-US" sz="2100" dirty="0" err="1"/>
              <a:t>mem.h</a:t>
            </a:r>
            <a:r>
              <a:rPr lang="en-US" sz="2100" dirty="0"/>
              <a:t>&gt;</a:t>
            </a:r>
            <a:endParaRPr lang="cs-CZ" sz="2100" dirty="0"/>
          </a:p>
          <a:p>
            <a:pPr marL="400050" lvl="1" indent="0">
              <a:buNone/>
            </a:pPr>
            <a:r>
              <a:rPr lang="en-US" sz="2100" dirty="0"/>
              <a:t>#include &lt;</a:t>
            </a:r>
            <a:r>
              <a:rPr lang="en-US" sz="2100" dirty="0" err="1"/>
              <a:t>stddef.h</a:t>
            </a:r>
            <a:r>
              <a:rPr lang="en-US" sz="2100" dirty="0"/>
              <a:t>&gt;</a:t>
            </a:r>
            <a:endParaRPr lang="cs-CZ" sz="2100" dirty="0"/>
          </a:p>
          <a:p>
            <a:pPr marL="400050" lvl="1" indent="0">
              <a:buNone/>
            </a:pPr>
            <a:r>
              <a:rPr lang="en-US" sz="2100" dirty="0"/>
              <a:t> </a:t>
            </a:r>
            <a:endParaRPr lang="cs-CZ" sz="2100" dirty="0"/>
          </a:p>
          <a:p>
            <a:pPr marL="400050" lvl="1" indent="0">
              <a:buNone/>
            </a:pPr>
            <a:r>
              <a:rPr lang="en-US" sz="2100" dirty="0"/>
              <a:t>#include &lt;sys/</a:t>
            </a:r>
            <a:r>
              <a:rPr lang="en-US" sz="2100" dirty="0" err="1"/>
              <a:t>socket.h</a:t>
            </a:r>
            <a:r>
              <a:rPr lang="en-US" sz="2100" dirty="0"/>
              <a:t>&gt;</a:t>
            </a:r>
            <a:endParaRPr lang="cs-CZ" sz="2100" dirty="0"/>
          </a:p>
          <a:p>
            <a:pPr marL="400050" lvl="1" indent="0">
              <a:buNone/>
            </a:pPr>
            <a:r>
              <a:rPr lang="en-US" sz="2100" dirty="0"/>
              <a:t>#include &lt;sys/</a:t>
            </a:r>
            <a:r>
              <a:rPr lang="en-US" sz="2100" dirty="0" err="1"/>
              <a:t>types.h</a:t>
            </a:r>
            <a:r>
              <a:rPr lang="en-US" sz="2100" dirty="0"/>
              <a:t>&gt;</a:t>
            </a:r>
            <a:endParaRPr lang="cs-CZ" sz="2100" dirty="0"/>
          </a:p>
          <a:p>
            <a:pPr marL="400050" lvl="1" indent="0">
              <a:buNone/>
            </a:pPr>
            <a:r>
              <a:rPr lang="en-US" sz="2100" dirty="0"/>
              <a:t>#include &lt;</a:t>
            </a:r>
            <a:r>
              <a:rPr lang="en-US" sz="2100" dirty="0" err="1"/>
              <a:t>netinet</a:t>
            </a:r>
            <a:r>
              <a:rPr lang="en-US" sz="2100" dirty="0"/>
              <a:t>/</a:t>
            </a:r>
            <a:r>
              <a:rPr lang="en-US" sz="2100" dirty="0" err="1"/>
              <a:t>in.h</a:t>
            </a:r>
            <a:r>
              <a:rPr lang="en-US" sz="2100" dirty="0"/>
              <a:t>&gt;</a:t>
            </a:r>
            <a:endParaRPr lang="cs-CZ" sz="2100" dirty="0"/>
          </a:p>
          <a:p>
            <a:pPr marL="400050" lvl="1" indent="0">
              <a:buNone/>
            </a:pPr>
            <a:r>
              <a:rPr lang="en-US" sz="2100" dirty="0"/>
              <a:t>#include &lt;</a:t>
            </a:r>
            <a:r>
              <a:rPr lang="en-US" sz="2100" dirty="0" err="1"/>
              <a:t>arpa</a:t>
            </a:r>
            <a:r>
              <a:rPr lang="en-US" sz="2100" dirty="0"/>
              <a:t>/</a:t>
            </a:r>
            <a:r>
              <a:rPr lang="en-US" sz="2100" dirty="0" err="1"/>
              <a:t>inet.h</a:t>
            </a:r>
            <a:r>
              <a:rPr lang="en-US" sz="2100" dirty="0"/>
              <a:t>&gt;</a:t>
            </a:r>
            <a:endParaRPr lang="cs-CZ" sz="2100" dirty="0"/>
          </a:p>
          <a:p>
            <a:pPr marL="400050" lvl="1" indent="0">
              <a:buNone/>
            </a:pPr>
            <a:r>
              <a:rPr lang="en-US" sz="2100" dirty="0"/>
              <a:t>#include &lt;</a:t>
            </a:r>
            <a:r>
              <a:rPr lang="en-US" sz="2100" dirty="0" err="1"/>
              <a:t>netdb.h</a:t>
            </a:r>
            <a:r>
              <a:rPr lang="en-US" sz="2100" dirty="0"/>
              <a:t>&gt;</a:t>
            </a:r>
            <a:endParaRPr lang="cs-CZ" sz="21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75931" y="2996952"/>
            <a:ext cx="398461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#include “</a:t>
            </a:r>
            <a:r>
              <a:rPr lang="en-US" dirty="0" err="1"/>
              <a:t>soubor.h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dirty="0" err="1"/>
              <a:t>soubor.h</a:t>
            </a:r>
            <a:endParaRPr lang="en-US" dirty="0"/>
          </a:p>
          <a:p>
            <a:endParaRPr lang="en-US" dirty="0"/>
          </a:p>
          <a:p>
            <a:r>
              <a:rPr lang="cs-CZ" dirty="0"/>
              <a:t>#</a:t>
            </a:r>
            <a:r>
              <a:rPr lang="cs-CZ" dirty="0" err="1"/>
              <a:t>ifndef</a:t>
            </a:r>
            <a:r>
              <a:rPr lang="cs-CZ" dirty="0"/>
              <a:t> </a:t>
            </a:r>
            <a:r>
              <a:rPr lang="en-US" dirty="0"/>
              <a:t>SOUBOR</a:t>
            </a:r>
            <a:r>
              <a:rPr lang="cs-CZ" dirty="0"/>
              <a:t>_H</a:t>
            </a:r>
          </a:p>
          <a:p>
            <a:r>
              <a:rPr lang="cs-CZ" dirty="0"/>
              <a:t>#</a:t>
            </a:r>
            <a:r>
              <a:rPr lang="cs-CZ" dirty="0" err="1"/>
              <a:t>define</a:t>
            </a:r>
            <a:r>
              <a:rPr lang="cs-CZ" dirty="0"/>
              <a:t> </a:t>
            </a:r>
            <a:r>
              <a:rPr lang="en-US" dirty="0"/>
              <a:t>SOUBOR</a:t>
            </a:r>
            <a:r>
              <a:rPr lang="cs-CZ" dirty="0"/>
              <a:t>_H</a:t>
            </a:r>
          </a:p>
          <a:p>
            <a:r>
              <a:rPr lang="cs-CZ" dirty="0"/>
              <a:t>#</a:t>
            </a:r>
            <a:r>
              <a:rPr lang="cs-CZ" dirty="0" err="1"/>
              <a:t>ifndef</a:t>
            </a:r>
            <a:r>
              <a:rPr lang="cs-CZ" dirty="0"/>
              <a:t> </a:t>
            </a:r>
            <a:r>
              <a:rPr lang="en-US" dirty="0"/>
              <a:t>JINY_SOUBOR</a:t>
            </a:r>
            <a:r>
              <a:rPr lang="cs-CZ" dirty="0"/>
              <a:t>_H</a:t>
            </a:r>
          </a:p>
          <a:p>
            <a:r>
              <a:rPr lang="cs-CZ" dirty="0"/>
              <a:t>	#</a:t>
            </a:r>
            <a:r>
              <a:rPr lang="cs-CZ" dirty="0" err="1"/>
              <a:t>error</a:t>
            </a:r>
            <a:r>
              <a:rPr lang="cs-CZ" dirty="0"/>
              <a:t> "</a:t>
            </a:r>
            <a:r>
              <a:rPr lang="cs-CZ" dirty="0" err="1"/>
              <a:t>include</a:t>
            </a:r>
            <a:r>
              <a:rPr lang="cs-CZ" dirty="0"/>
              <a:t> </a:t>
            </a:r>
            <a:r>
              <a:rPr lang="en-US" dirty="0" err="1"/>
              <a:t>jiny_soubor</a:t>
            </a:r>
            <a:r>
              <a:rPr lang="cs-CZ" dirty="0"/>
              <a:t>.h "</a:t>
            </a:r>
          </a:p>
          <a:p>
            <a:r>
              <a:rPr lang="cs-CZ" dirty="0"/>
              <a:t>#</a:t>
            </a:r>
            <a:r>
              <a:rPr lang="cs-CZ" dirty="0" err="1"/>
              <a:t>endif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#</a:t>
            </a:r>
            <a:r>
              <a:rPr lang="en-US" dirty="0" err="1"/>
              <a:t>endif</a:t>
            </a:r>
            <a:r>
              <a:rPr lang="en-US" dirty="0"/>
              <a:t> /* </a:t>
            </a:r>
            <a:r>
              <a:rPr lang="en-US" dirty="0" err="1"/>
              <a:t>soubor.h</a:t>
            </a:r>
            <a:r>
              <a:rPr lang="en-US" dirty="0"/>
              <a:t> */</a:t>
            </a:r>
            <a:endParaRPr lang="cs-CZ" dirty="0"/>
          </a:p>
          <a:p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3275931" y="3429000"/>
            <a:ext cx="39846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275931" y="4005064"/>
            <a:ext cx="39846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3275931" y="5517232"/>
            <a:ext cx="39846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3275931" y="6021288"/>
            <a:ext cx="39846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745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Numerické datové 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352928" cy="5257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400" dirty="0" err="1"/>
              <a:t>Numerick</a:t>
            </a:r>
            <a:r>
              <a:rPr lang="cs-CZ" sz="4400" dirty="0"/>
              <a:t>é d</a:t>
            </a:r>
            <a:r>
              <a:rPr lang="en-US" sz="4400" dirty="0" err="1"/>
              <a:t>atov</a:t>
            </a:r>
            <a:r>
              <a:rPr lang="cs-CZ" sz="4400" dirty="0"/>
              <a:t>é</a:t>
            </a:r>
            <a:r>
              <a:rPr lang="en-US" sz="4400" dirty="0"/>
              <a:t> </a:t>
            </a:r>
            <a:r>
              <a:rPr lang="en-US" sz="4400" dirty="0" err="1"/>
              <a:t>typy</a:t>
            </a:r>
            <a:r>
              <a:rPr lang="en-US" sz="4400" dirty="0"/>
              <a:t> (signed, unsigned)</a:t>
            </a:r>
            <a:endParaRPr lang="cs-CZ" sz="4400" dirty="0"/>
          </a:p>
          <a:p>
            <a:pPr marL="400050" lvl="1" indent="0">
              <a:buNone/>
            </a:pPr>
            <a:r>
              <a:rPr lang="cs-CZ" sz="3300" dirty="0" err="1" smtClean="0"/>
              <a:t>char</a:t>
            </a:r>
            <a:r>
              <a:rPr lang="cs-CZ" sz="3300" dirty="0" smtClean="0"/>
              <a:t>		celé </a:t>
            </a:r>
            <a:r>
              <a:rPr lang="cs-CZ" sz="3300" dirty="0"/>
              <a:t>číslo 1 byte	</a:t>
            </a:r>
            <a:r>
              <a:rPr lang="en-CA" sz="3300" b="1" dirty="0"/>
              <a:t>-128 to 127</a:t>
            </a:r>
            <a:endParaRPr lang="cs-CZ" sz="3300" dirty="0"/>
          </a:p>
          <a:p>
            <a:pPr marL="400050" lvl="1" indent="0">
              <a:buNone/>
            </a:pPr>
            <a:r>
              <a:rPr lang="en-US" sz="3300" dirty="0"/>
              <a:t>short		</a:t>
            </a:r>
            <a:r>
              <a:rPr lang="en-US" sz="3300" dirty="0" err="1"/>
              <a:t>celé</a:t>
            </a:r>
            <a:r>
              <a:rPr lang="en-US" sz="3300" dirty="0"/>
              <a:t> </a:t>
            </a:r>
            <a:r>
              <a:rPr lang="en-US" sz="3300" dirty="0" err="1"/>
              <a:t>číslo</a:t>
            </a:r>
            <a:r>
              <a:rPr lang="en-US" sz="3300" dirty="0"/>
              <a:t> 2 byte	</a:t>
            </a:r>
            <a:r>
              <a:rPr lang="en-CA" sz="3300" b="1" dirty="0"/>
              <a:t>-32,768 to 32,767</a:t>
            </a:r>
            <a:endParaRPr lang="cs-CZ" sz="3300" dirty="0"/>
          </a:p>
          <a:p>
            <a:pPr marL="400050" lvl="1" indent="0">
              <a:buNone/>
            </a:pPr>
            <a:r>
              <a:rPr lang="en-US" sz="3300" dirty="0" err="1"/>
              <a:t>int</a:t>
            </a:r>
            <a:r>
              <a:rPr lang="en-US" sz="3300" dirty="0"/>
              <a:t>, long	</a:t>
            </a:r>
            <a:r>
              <a:rPr lang="cs-CZ" sz="3300" dirty="0" smtClean="0"/>
              <a:t>	</a:t>
            </a:r>
            <a:r>
              <a:rPr lang="en-US" sz="3300" dirty="0" err="1" smtClean="0"/>
              <a:t>celé</a:t>
            </a:r>
            <a:r>
              <a:rPr lang="en-US" sz="3300" dirty="0" smtClean="0"/>
              <a:t> </a:t>
            </a:r>
            <a:r>
              <a:rPr lang="en-US" sz="3300" dirty="0" err="1"/>
              <a:t>číslo</a:t>
            </a:r>
            <a:r>
              <a:rPr lang="en-US" sz="3300" dirty="0"/>
              <a:t> 4 byte	</a:t>
            </a:r>
            <a:r>
              <a:rPr lang="en-CA" sz="3300" b="1" dirty="0" smtClean="0"/>
              <a:t>-</a:t>
            </a:r>
            <a:r>
              <a:rPr lang="en-CA" sz="3300" b="1" dirty="0"/>
              <a:t>2,147,483,648 to 2,147,483,647</a:t>
            </a:r>
            <a:endParaRPr lang="cs-CZ" sz="3300" dirty="0"/>
          </a:p>
          <a:p>
            <a:pPr marL="400050" lvl="1" indent="0">
              <a:buNone/>
            </a:pPr>
            <a:r>
              <a:rPr lang="en-US" sz="3300" dirty="0"/>
              <a:t>long </a:t>
            </a:r>
            <a:r>
              <a:rPr lang="en-US" sz="3300" dirty="0" err="1"/>
              <a:t>long</a:t>
            </a:r>
            <a:r>
              <a:rPr lang="en-US" sz="3300" dirty="0"/>
              <a:t>	</a:t>
            </a:r>
            <a:r>
              <a:rPr lang="cs-CZ" sz="3300" dirty="0" smtClean="0"/>
              <a:t>	</a:t>
            </a:r>
            <a:r>
              <a:rPr lang="en-US" sz="3300" dirty="0" err="1" smtClean="0"/>
              <a:t>celé</a:t>
            </a:r>
            <a:r>
              <a:rPr lang="en-US" sz="3300" dirty="0" smtClean="0"/>
              <a:t> </a:t>
            </a:r>
            <a:r>
              <a:rPr lang="en-US" sz="3300" dirty="0" err="1"/>
              <a:t>číslo</a:t>
            </a:r>
            <a:r>
              <a:rPr lang="en-US" sz="3300" dirty="0"/>
              <a:t> 8 byte</a:t>
            </a:r>
            <a:endParaRPr lang="cs-CZ" sz="3300" dirty="0"/>
          </a:p>
          <a:p>
            <a:pPr marL="400050" lvl="1" indent="0">
              <a:buNone/>
            </a:pPr>
            <a:r>
              <a:rPr lang="en-US" sz="3300" dirty="0"/>
              <a:t>float		</a:t>
            </a:r>
            <a:r>
              <a:rPr lang="en-US" sz="3300" dirty="0" err="1"/>
              <a:t>reálné</a:t>
            </a:r>
            <a:r>
              <a:rPr lang="en-US" sz="3300" dirty="0"/>
              <a:t> </a:t>
            </a:r>
            <a:r>
              <a:rPr lang="en-US" sz="3300" dirty="0" err="1"/>
              <a:t>číslo</a:t>
            </a:r>
            <a:r>
              <a:rPr lang="en-US" sz="3300" dirty="0"/>
              <a:t> 4 byte	</a:t>
            </a:r>
            <a:r>
              <a:rPr lang="en-CA" sz="3300" b="1" dirty="0"/>
              <a:t>3.4E+/-38</a:t>
            </a:r>
            <a:endParaRPr lang="cs-CZ" sz="3300" dirty="0"/>
          </a:p>
          <a:p>
            <a:pPr marL="400050" lvl="1" indent="0">
              <a:buNone/>
            </a:pPr>
            <a:r>
              <a:rPr lang="en-US" sz="3300" dirty="0"/>
              <a:t>double		</a:t>
            </a:r>
            <a:r>
              <a:rPr lang="en-US" sz="3300" dirty="0" err="1"/>
              <a:t>reálné</a:t>
            </a:r>
            <a:r>
              <a:rPr lang="en-US" sz="3300" dirty="0"/>
              <a:t> </a:t>
            </a:r>
            <a:r>
              <a:rPr lang="en-US" sz="3300" dirty="0" err="1"/>
              <a:t>číslo</a:t>
            </a:r>
            <a:r>
              <a:rPr lang="en-US" sz="3300" dirty="0"/>
              <a:t> 8 byte	</a:t>
            </a:r>
            <a:r>
              <a:rPr lang="en-CA" sz="3300" b="1" dirty="0"/>
              <a:t>1.7E+/-308</a:t>
            </a:r>
            <a:endParaRPr lang="cs-CZ" sz="3300" dirty="0"/>
          </a:p>
          <a:p>
            <a:pPr marL="400050" lvl="1" indent="0">
              <a:buNone/>
            </a:pPr>
            <a:r>
              <a:rPr lang="cs-CZ" sz="3300" dirty="0" err="1"/>
              <a:t>boolean</a:t>
            </a:r>
            <a:r>
              <a:rPr lang="cs-CZ" sz="3300" dirty="0"/>
              <a:t>	není, 0 – </a:t>
            </a:r>
            <a:r>
              <a:rPr lang="cs-CZ" sz="3300" b="1" dirty="0" err="1"/>
              <a:t>false</a:t>
            </a:r>
            <a:r>
              <a:rPr lang="cs-CZ" sz="3300" dirty="0"/>
              <a:t>, 1 (nenulová hodnota) – </a:t>
            </a:r>
            <a:r>
              <a:rPr lang="cs-CZ" sz="3300" b="1" dirty="0" err="1"/>
              <a:t>true</a:t>
            </a:r>
            <a:endParaRPr lang="cs-CZ" sz="3300" b="1" dirty="0"/>
          </a:p>
          <a:p>
            <a:pPr marL="400050" lvl="1" indent="0">
              <a:buNone/>
            </a:pPr>
            <a:r>
              <a:rPr lang="cs-CZ" sz="3300" dirty="0"/>
              <a:t> </a:t>
            </a:r>
          </a:p>
          <a:p>
            <a:pPr marL="400050" lvl="1" indent="0">
              <a:buNone/>
            </a:pPr>
            <a:r>
              <a:rPr lang="cs-CZ" sz="3300" dirty="0" err="1"/>
              <a:t>signed</a:t>
            </a:r>
            <a:r>
              <a:rPr lang="cs-CZ" sz="3300" dirty="0"/>
              <a:t>/</a:t>
            </a:r>
            <a:r>
              <a:rPr lang="cs-CZ" sz="3300" dirty="0" err="1"/>
              <a:t>unsigned</a:t>
            </a:r>
            <a:r>
              <a:rPr lang="cs-CZ" sz="3300" dirty="0"/>
              <a:t>	</a:t>
            </a:r>
            <a:r>
              <a:rPr lang="cs-CZ" sz="3300" dirty="0" err="1"/>
              <a:t>char</a:t>
            </a:r>
            <a:r>
              <a:rPr lang="cs-CZ" sz="3300" dirty="0"/>
              <a:t>, </a:t>
            </a:r>
            <a:r>
              <a:rPr lang="cs-CZ" sz="3300" dirty="0" err="1"/>
              <a:t>short</a:t>
            </a:r>
            <a:r>
              <a:rPr lang="cs-CZ" sz="3300" dirty="0"/>
              <a:t>, </a:t>
            </a:r>
            <a:r>
              <a:rPr lang="cs-CZ" sz="3300" dirty="0" err="1"/>
              <a:t>int</a:t>
            </a:r>
            <a:r>
              <a:rPr lang="cs-CZ" sz="3300" dirty="0"/>
              <a:t>, long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sz="4400" dirty="0"/>
              <a:t>Konverze </a:t>
            </a:r>
            <a:r>
              <a:rPr lang="cs-CZ" sz="4400" dirty="0" smtClean="0"/>
              <a:t>typů</a:t>
            </a:r>
            <a:endParaRPr lang="cs-CZ" sz="3300" dirty="0"/>
          </a:p>
          <a:p>
            <a:pPr marL="400050" lvl="1" indent="0">
              <a:buNone/>
            </a:pPr>
            <a:r>
              <a:rPr lang="en-US" sz="3300" dirty="0"/>
              <a:t>p</a:t>
            </a:r>
            <a:r>
              <a:rPr lang="cs-CZ" sz="3300" dirty="0" err="1"/>
              <a:t>řevod</a:t>
            </a:r>
            <a:r>
              <a:rPr lang="cs-CZ" sz="3300" dirty="0"/>
              <a:t> pravé strany na výsledný typ + konverze a přiřazení výsledku na levou stranu</a:t>
            </a:r>
          </a:p>
          <a:p>
            <a:pPr marL="0" indent="0">
              <a:buNone/>
            </a:pPr>
            <a:endParaRPr lang="cs-CZ" dirty="0" smtClean="0"/>
          </a:p>
          <a:p>
            <a:pPr marL="400050" lvl="1" indent="0">
              <a:buNone/>
            </a:pPr>
            <a:r>
              <a:rPr lang="cs-CZ" sz="3300" b="1" dirty="0" smtClean="0"/>
              <a:t>double </a:t>
            </a:r>
            <a:r>
              <a:rPr lang="en-US" sz="3300" b="1" dirty="0">
                <a:sym typeface="Wingdings 3"/>
              </a:rPr>
              <a:t></a:t>
            </a:r>
            <a:r>
              <a:rPr lang="en-US" sz="3300" b="1" dirty="0"/>
              <a:t> float </a:t>
            </a:r>
            <a:r>
              <a:rPr lang="en-US" sz="3300" b="1" dirty="0">
                <a:sym typeface="Wingdings 3"/>
              </a:rPr>
              <a:t></a:t>
            </a:r>
            <a:r>
              <a:rPr lang="en-US" sz="3300" b="1" dirty="0"/>
              <a:t> </a:t>
            </a:r>
            <a:r>
              <a:rPr lang="en-US" sz="3300" b="1" dirty="0" err="1"/>
              <a:t>int</a:t>
            </a:r>
            <a:r>
              <a:rPr lang="en-US" sz="3300" b="1" dirty="0"/>
              <a:t> </a:t>
            </a:r>
            <a:r>
              <a:rPr lang="en-US" sz="3300" b="1" dirty="0">
                <a:sym typeface="Wingdings 3"/>
              </a:rPr>
              <a:t></a:t>
            </a:r>
            <a:r>
              <a:rPr lang="en-US" sz="3300" b="1" dirty="0"/>
              <a:t> char, short</a:t>
            </a:r>
            <a:endParaRPr lang="cs-CZ" sz="3300" b="1" dirty="0"/>
          </a:p>
          <a:p>
            <a:pPr marL="0" indent="0">
              <a:buNone/>
            </a:pPr>
            <a:r>
              <a:rPr lang="en-US" dirty="0"/>
              <a:t> </a:t>
            </a:r>
            <a:endParaRPr lang="cs-CZ" sz="3300" dirty="0"/>
          </a:p>
          <a:p>
            <a:pPr marL="400050" lvl="1" indent="0">
              <a:buNone/>
            </a:pPr>
            <a:r>
              <a:rPr lang="cs-CZ" sz="3300" dirty="0"/>
              <a:t>přetypování</a:t>
            </a:r>
            <a:r>
              <a:rPr lang="cs-CZ" sz="3300" b="1" dirty="0"/>
              <a:t>:            c  = (</a:t>
            </a:r>
            <a:r>
              <a:rPr lang="cs-CZ" sz="3300" b="1" dirty="0" err="1"/>
              <a:t>char</a:t>
            </a:r>
            <a:r>
              <a:rPr lang="cs-CZ" sz="3300" b="1" dirty="0"/>
              <a:t>) x;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4021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560</Words>
  <Application>Microsoft Office PowerPoint</Application>
  <PresentationFormat>Předvádění na obrazovce (4:3)</PresentationFormat>
  <Paragraphs>384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systému Office</vt:lpstr>
      <vt:lpstr>Jazyk C pro programátory v jazyce Java</vt:lpstr>
      <vt:lpstr>Úvod</vt:lpstr>
      <vt:lpstr>Úvod</vt:lpstr>
      <vt:lpstr>Odlišnosti</vt:lpstr>
      <vt:lpstr>Jednoduchý program</vt:lpstr>
      <vt:lpstr>Některé parametry volání gcc</vt:lpstr>
      <vt:lpstr>C preprocesor</vt:lpstr>
      <vt:lpstr>C preprocesor</vt:lpstr>
      <vt:lpstr>Numerické datové typy</vt:lpstr>
      <vt:lpstr>Definice uživatelských typů a proměnných</vt:lpstr>
      <vt:lpstr>Odkazy (pointery)</vt:lpstr>
      <vt:lpstr>Odkazy (pointery)</vt:lpstr>
      <vt:lpstr>Odkazy (pointery)</vt:lpstr>
      <vt:lpstr>Odkaz na funkci</vt:lpstr>
      <vt:lpstr>Řídicí struktury</vt:lpstr>
      <vt:lpstr>Řídicí příkazy</vt:lpstr>
      <vt:lpstr>Příkaz break, continue return a exit</vt:lpstr>
      <vt:lpstr>Strukturovaná data</vt:lpstr>
      <vt:lpstr>Strukturovaná data</vt:lpstr>
      <vt:lpstr>Uniony</vt:lpstr>
      <vt:lpstr>Funkce</vt:lpstr>
      <vt:lpstr>External a řetězce</vt:lpstr>
      <vt:lpstr>Výstupy</vt:lpstr>
      <vt:lpstr>Makefile</vt:lpstr>
      <vt:lpstr>Makefile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ledvina</cp:lastModifiedBy>
  <cp:revision>18</cp:revision>
  <dcterms:modified xsi:type="dcterms:W3CDTF">2013-11-07T11:07:15Z</dcterms:modified>
</cp:coreProperties>
</file>