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3" r:id="rId20"/>
    <p:sldId id="274" r:id="rId21"/>
    <p:sldId id="275" r:id="rId22"/>
    <p:sldId id="286" r:id="rId23"/>
    <p:sldId id="276" r:id="rId24"/>
    <p:sldId id="277" r:id="rId2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3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20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56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74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24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00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49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C037-622F-45DC-9CFB-1ADF6AF62B4D}" type="datetimeFigureOut">
              <a:rPr lang="cs-CZ" smtClean="0"/>
              <a:t>25.9.2018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1CB5-BC98-4C5D-A6B1-299DA94A0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8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c32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oc33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doc33a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5" Type="http://schemas.openxmlformats.org/officeDocument/2006/relationships/package" Target="../embeddings/Microsoft_Word_Document8.docx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doc34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5" Type="http://schemas.openxmlformats.org/officeDocument/2006/relationships/package" Target="../embeddings/Microsoft_Word_Document9.docx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oc31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79"/>
            <a:ext cx="7772400" cy="506488"/>
          </a:xfrm>
        </p:spPr>
        <p:txBody>
          <a:bodyPr>
            <a:noAutofit/>
          </a:bodyPr>
          <a:lstStyle/>
          <a:p>
            <a:r>
              <a:rPr lang="cs-CZ" sz="2800" b="1" dirty="0"/>
              <a:t>Syntaktická analýza metodou rekurzivního sestupu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Základní </a:t>
            </a:r>
            <a:r>
              <a:rPr lang="cs-CZ" sz="2400" b="1" dirty="0" smtClean="0"/>
              <a:t>vlastnosti: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Zvládá </a:t>
            </a:r>
            <a:r>
              <a:rPr lang="cs-CZ" sz="2400" b="1" dirty="0"/>
              <a:t>práci s bezkontextovými gramatikami BKG (nutné pro popis syntaxe programovacích jazyků, nejsou regulární). Obecný tvar pravidel:</a:t>
            </a:r>
            <a:endParaRPr lang="cs-CZ" sz="2400" dirty="0"/>
          </a:p>
          <a:p>
            <a:pPr algn="l"/>
            <a:r>
              <a:rPr lang="cs-CZ" sz="2400" b="1" dirty="0" smtClean="0"/>
              <a:t>		A   </a:t>
            </a:r>
            <a:r>
              <a:rPr lang="cs-CZ" sz="2400" b="1" dirty="0">
                <a:sym typeface="Wingdings"/>
              </a:rPr>
              <a:t></a:t>
            </a:r>
            <a:r>
              <a:rPr lang="cs-CZ" sz="2400" b="1" dirty="0"/>
              <a:t> </a:t>
            </a:r>
            <a:r>
              <a:rPr lang="cs-CZ" sz="2400" b="1" dirty="0">
                <a:sym typeface="Symbol"/>
              </a:rPr>
              <a:t></a:t>
            </a:r>
            <a:r>
              <a:rPr lang="cs-CZ" sz="2400" b="1" dirty="0"/>
              <a:t> 	kde  </a:t>
            </a:r>
            <a:r>
              <a:rPr lang="cs-CZ" sz="2400" b="1" dirty="0">
                <a:sym typeface="Symbol"/>
              </a:rPr>
              <a:t></a:t>
            </a:r>
            <a:r>
              <a:rPr lang="cs-CZ" sz="2400" b="1" dirty="0"/>
              <a:t>  є ( N </a:t>
            </a:r>
            <a:r>
              <a:rPr lang="en-US" sz="2400" b="1" dirty="0">
                <a:sym typeface="Symbol"/>
              </a:rPr>
              <a:t></a:t>
            </a:r>
            <a:r>
              <a:rPr lang="cs-CZ" sz="2400" b="1" dirty="0"/>
              <a:t> T )</a:t>
            </a:r>
            <a:r>
              <a:rPr lang="cs-CZ" sz="2400" b="1" baseline="30000" dirty="0"/>
              <a:t>*</a:t>
            </a:r>
            <a:endParaRPr lang="cs-CZ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Používá deterministická </a:t>
            </a:r>
            <a:r>
              <a:rPr lang="cs-CZ" sz="2400" b="1" dirty="0"/>
              <a:t>analýza shora dolů (sestup)</a:t>
            </a:r>
            <a:endParaRPr lang="cs-CZ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Je to metoda </a:t>
            </a:r>
            <a:r>
              <a:rPr lang="cs-CZ" sz="2400" b="1" dirty="0"/>
              <a:t>vyjádřená vzájemně se volajícími podprogramy (rekurzivní procedury)</a:t>
            </a:r>
            <a:endParaRPr lang="cs-CZ" sz="2400" dirty="0"/>
          </a:p>
          <a:p>
            <a:pPr algn="l"/>
            <a:r>
              <a:rPr lang="cs-CZ" sz="2400" b="1" dirty="0" err="1"/>
              <a:t>Pozn.:Obecně</a:t>
            </a:r>
            <a:r>
              <a:rPr lang="cs-CZ" sz="2400" b="1" dirty="0"/>
              <a:t> je analýza BK jazyka úloha řešitelná metodou s návratem s kubickou složitostí (když se nepodaří generovat/akceptovat daný řetězec, vrátíme se a zkusíme jinou možnost). Pokud ji zvládneme rekurzivním sestupem, pak je složitost lineární.</a:t>
            </a:r>
            <a:endParaRPr lang="cs-CZ" sz="2400" dirty="0"/>
          </a:p>
          <a:p>
            <a:r>
              <a:rPr lang="cs-CZ" sz="2400" b="1" dirty="0"/>
              <a:t> </a:t>
            </a:r>
            <a:endParaRPr lang="cs-CZ" sz="2400" dirty="0"/>
          </a:p>
          <a:p>
            <a:pPr algn="l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8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procedura Z</a:t>
            </a:r>
            <a:endParaRPr lang="cs-CZ" sz="2000" dirty="0"/>
          </a:p>
          <a:p>
            <a:r>
              <a:rPr lang="cs-CZ" sz="2000" b="1" dirty="0"/>
              <a:t> { </a:t>
            </a:r>
            <a:r>
              <a:rPr lang="cs-CZ" sz="2000" b="1" dirty="0" err="1"/>
              <a:t>if</a:t>
            </a:r>
            <a:r>
              <a:rPr lang="cs-CZ" sz="2000" b="1" dirty="0"/>
              <a:t> N = ELSES </a:t>
            </a:r>
            <a:r>
              <a:rPr lang="cs-CZ" sz="2000" b="1" dirty="0" err="1"/>
              <a:t>then</a:t>
            </a:r>
            <a:r>
              <a:rPr lang="cs-CZ" sz="2000" b="1" dirty="0"/>
              <a:t> { TISK(3); CTI(N); S;</a:t>
            </a:r>
            <a:endParaRPr lang="cs-CZ" sz="2000" dirty="0"/>
          </a:p>
          <a:p>
            <a:r>
              <a:rPr lang="cs-CZ" sz="2000" b="1" dirty="0"/>
              <a:t>                                     }</a:t>
            </a:r>
            <a:endParaRPr lang="cs-CZ" sz="2000" dirty="0"/>
          </a:p>
          <a:p>
            <a:r>
              <a:rPr lang="cs-CZ" sz="2000" b="1" dirty="0"/>
              <a:t>   </a:t>
            </a:r>
            <a:r>
              <a:rPr lang="cs-CZ" sz="2000" b="1" dirty="0" err="1"/>
              <a:t>else</a:t>
            </a:r>
            <a:r>
              <a:rPr lang="cs-CZ" sz="2000" b="1" dirty="0"/>
              <a:t> TISK(4);	/*bude se chovat tak, jak jsme nakreslili strom, nebo jinak? */</a:t>
            </a:r>
            <a:endParaRPr lang="cs-CZ" sz="2000" dirty="0"/>
          </a:p>
          <a:p>
            <a:r>
              <a:rPr lang="cs-CZ" sz="2000" b="1" dirty="0"/>
              <a:t> }</a:t>
            </a:r>
            <a:endParaRPr lang="cs-CZ" sz="2000" dirty="0"/>
          </a:p>
          <a:p>
            <a:r>
              <a:rPr lang="cs-CZ" sz="2000" b="1" dirty="0"/>
              <a:t> </a:t>
            </a:r>
            <a:r>
              <a:rPr lang="cs-CZ" sz="2000" b="1" dirty="0" smtClean="0"/>
              <a:t> </a:t>
            </a:r>
            <a:r>
              <a:rPr lang="cs-CZ" sz="2000" b="1" dirty="0"/>
              <a:t>procedura E</a:t>
            </a:r>
            <a:endParaRPr lang="cs-CZ" sz="2000" dirty="0"/>
          </a:p>
          <a:p>
            <a:r>
              <a:rPr lang="cs-CZ" sz="2000" b="1" dirty="0"/>
              <a:t> { TISK(5); T;</a:t>
            </a:r>
            <a:endParaRPr lang="cs-CZ" sz="2000" dirty="0"/>
          </a:p>
          <a:p>
            <a:r>
              <a:rPr lang="cs-CZ" sz="2000" b="1" dirty="0"/>
              <a:t>       </a:t>
            </a:r>
            <a:r>
              <a:rPr lang="cs-CZ" sz="2000" b="1" dirty="0" err="1"/>
              <a:t>while</a:t>
            </a:r>
            <a:r>
              <a:rPr lang="cs-CZ" sz="2000" b="1" dirty="0"/>
              <a:t> N = PLUS do {  CTI(N); T;</a:t>
            </a:r>
            <a:endParaRPr lang="cs-CZ" sz="2000" dirty="0"/>
          </a:p>
          <a:p>
            <a:r>
              <a:rPr lang="cs-CZ" sz="2000" b="1" dirty="0"/>
              <a:t>                                         }</a:t>
            </a:r>
            <a:endParaRPr lang="cs-CZ" sz="2000" dirty="0"/>
          </a:p>
          <a:p>
            <a:r>
              <a:rPr lang="cs-CZ" sz="2000" b="1" dirty="0"/>
              <a:t> }</a:t>
            </a:r>
            <a:endParaRPr lang="cs-CZ" sz="2000" dirty="0"/>
          </a:p>
          <a:p>
            <a:r>
              <a:rPr lang="cs-CZ" sz="2000" b="1" dirty="0"/>
              <a:t> </a:t>
            </a:r>
            <a:r>
              <a:rPr lang="cs-CZ" sz="2000" b="1" dirty="0" smtClean="0"/>
              <a:t> </a:t>
            </a:r>
            <a:r>
              <a:rPr lang="cs-CZ" sz="2000" b="1" dirty="0"/>
              <a:t>procedura T</a:t>
            </a:r>
            <a:endParaRPr lang="cs-CZ" sz="2000" dirty="0"/>
          </a:p>
          <a:p>
            <a:r>
              <a:rPr lang="cs-CZ" sz="2000" b="1" dirty="0"/>
              <a:t> { TISK(6); F;</a:t>
            </a:r>
            <a:endParaRPr lang="cs-CZ" sz="2000" dirty="0"/>
          </a:p>
          <a:p>
            <a:r>
              <a:rPr lang="cs-CZ" sz="2000" b="1" dirty="0"/>
              <a:t>       </a:t>
            </a:r>
            <a:r>
              <a:rPr lang="cs-CZ" sz="2000" b="1" dirty="0" err="1"/>
              <a:t>while</a:t>
            </a:r>
            <a:r>
              <a:rPr lang="cs-CZ" sz="2000" b="1" dirty="0"/>
              <a:t> N = KRAT do {  CTI(N); F;</a:t>
            </a:r>
            <a:endParaRPr lang="cs-CZ" sz="2000" dirty="0"/>
          </a:p>
          <a:p>
            <a:r>
              <a:rPr lang="cs-CZ" sz="2000" b="1" dirty="0"/>
              <a:t>                                          }</a:t>
            </a:r>
            <a:endParaRPr lang="cs-CZ" sz="2000" dirty="0"/>
          </a:p>
          <a:p>
            <a:r>
              <a:rPr lang="cs-CZ" sz="2000" b="1" dirty="0"/>
              <a:t> }</a:t>
            </a:r>
            <a:endParaRPr lang="cs-CZ" sz="2000" dirty="0"/>
          </a:p>
          <a:p>
            <a:r>
              <a:rPr lang="cs-CZ" sz="2000" b="1" dirty="0"/>
              <a:t> </a:t>
            </a:r>
            <a:r>
              <a:rPr lang="cs-CZ" sz="2000" b="1" dirty="0" smtClean="0"/>
              <a:t> </a:t>
            </a:r>
            <a:r>
              <a:rPr lang="cs-CZ" sz="2000" b="1" dirty="0"/>
              <a:t>procedura F</a:t>
            </a:r>
            <a:endParaRPr lang="cs-CZ" sz="2000" dirty="0"/>
          </a:p>
          <a:p>
            <a:r>
              <a:rPr lang="cs-CZ" sz="2000" b="1" dirty="0"/>
              <a:t> { </a:t>
            </a:r>
            <a:r>
              <a:rPr lang="cs-CZ" sz="2000" b="1" dirty="0" err="1"/>
              <a:t>if</a:t>
            </a:r>
            <a:r>
              <a:rPr lang="cs-CZ" sz="2000" b="1" dirty="0"/>
              <a:t> N = LEVA </a:t>
            </a:r>
            <a:r>
              <a:rPr lang="cs-CZ" sz="2000" b="1" dirty="0" err="1"/>
              <a:t>then</a:t>
            </a:r>
            <a:r>
              <a:rPr lang="cs-CZ" sz="2000" b="1" dirty="0"/>
              <a:t> { TISK(7); CTI(N); E;</a:t>
            </a:r>
            <a:endParaRPr lang="cs-CZ" sz="2000" dirty="0"/>
          </a:p>
          <a:p>
            <a:r>
              <a:rPr lang="cs-CZ" sz="2000" b="1" dirty="0"/>
              <a:t>                              		</a:t>
            </a:r>
            <a:r>
              <a:rPr lang="cs-CZ" sz="2000" b="1" dirty="0" err="1"/>
              <a:t>if</a:t>
            </a:r>
            <a:r>
              <a:rPr lang="cs-CZ" sz="2000" b="1" dirty="0"/>
              <a:t> N ≠ PRAVA </a:t>
            </a:r>
            <a:r>
              <a:rPr lang="cs-CZ" sz="2000" b="1" dirty="0" err="1"/>
              <a:t>then</a:t>
            </a:r>
            <a:r>
              <a:rPr lang="cs-CZ" sz="2000" b="1" dirty="0"/>
              <a:t> CHYBA(7)</a:t>
            </a:r>
            <a:endParaRPr lang="cs-CZ" sz="2000" dirty="0"/>
          </a:p>
          <a:p>
            <a:r>
              <a:rPr lang="cs-CZ" sz="2000" b="1" dirty="0"/>
              <a:t>                                  		</a:t>
            </a:r>
            <a:r>
              <a:rPr lang="cs-CZ" sz="2000" b="1" dirty="0" err="1"/>
              <a:t>else</a:t>
            </a:r>
            <a:r>
              <a:rPr lang="cs-CZ" sz="2000" b="1" dirty="0"/>
              <a:t> CTI(N)</a:t>
            </a:r>
            <a:endParaRPr lang="cs-CZ" sz="2000" dirty="0"/>
          </a:p>
          <a:p>
            <a:r>
              <a:rPr lang="cs-CZ" sz="2000" b="1" dirty="0"/>
              <a:t>                        	}</a:t>
            </a:r>
            <a:endParaRPr lang="cs-CZ" sz="2000" dirty="0"/>
          </a:p>
          <a:p>
            <a:r>
              <a:rPr lang="cs-CZ" sz="2000" b="1" dirty="0"/>
              <a:t>   </a:t>
            </a:r>
            <a:r>
              <a:rPr lang="cs-CZ" sz="2000" b="1" dirty="0" err="1"/>
              <a:t>else</a:t>
            </a:r>
            <a:r>
              <a:rPr lang="cs-CZ" sz="2000" b="1" dirty="0"/>
              <a:t> { TISK(8); V; }</a:t>
            </a:r>
            <a:endParaRPr lang="cs-CZ" sz="2000" dirty="0"/>
          </a:p>
          <a:p>
            <a:r>
              <a:rPr lang="cs-CZ" sz="2000" b="1" dirty="0"/>
              <a:t> }</a:t>
            </a:r>
            <a:endParaRPr lang="cs-CZ" sz="2000" dirty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0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  </a:t>
            </a:r>
            <a:r>
              <a:rPr lang="cs-CZ" sz="2200" b="1" dirty="0" smtClean="0"/>
              <a:t>procedura V</a:t>
            </a:r>
            <a:endParaRPr lang="cs-CZ" sz="2200" dirty="0" smtClean="0"/>
          </a:p>
          <a:p>
            <a:r>
              <a:rPr lang="cs-CZ" sz="2200" b="1" dirty="0" smtClean="0"/>
              <a:t> { </a:t>
            </a:r>
            <a:r>
              <a:rPr lang="cs-CZ" sz="2200" b="1" dirty="0" err="1" smtClean="0"/>
              <a:t>if</a:t>
            </a:r>
            <a:r>
              <a:rPr lang="cs-CZ" sz="2200" b="1" dirty="0" smtClean="0"/>
              <a:t> N ≠ IDENT </a:t>
            </a:r>
            <a:r>
              <a:rPr lang="cs-CZ" sz="2200" b="1" dirty="0" err="1" smtClean="0"/>
              <a:t>then</a:t>
            </a:r>
            <a:r>
              <a:rPr lang="cs-CZ" sz="2200" b="1" dirty="0" smtClean="0"/>
              <a:t> CHYBA(9)  </a:t>
            </a:r>
            <a:r>
              <a:rPr lang="cs-CZ" sz="2200" b="1" dirty="0" err="1" smtClean="0"/>
              <a:t>else</a:t>
            </a:r>
            <a:r>
              <a:rPr lang="cs-CZ" sz="2200" b="1" dirty="0" smtClean="0"/>
              <a:t> { TISK(9);CTI(N);I;</a:t>
            </a:r>
            <a:endParaRPr lang="cs-CZ" sz="2200" dirty="0" smtClean="0"/>
          </a:p>
          <a:p>
            <a:r>
              <a:rPr lang="cs-CZ" sz="2200" b="1" dirty="0" smtClean="0"/>
              <a:t>                                      		       }</a:t>
            </a:r>
            <a:endParaRPr lang="cs-CZ" sz="2200" dirty="0" smtClean="0"/>
          </a:p>
          <a:p>
            <a:r>
              <a:rPr lang="cs-CZ" sz="2200" b="1" dirty="0" smtClean="0"/>
              <a:t> }</a:t>
            </a:r>
            <a:endParaRPr lang="cs-CZ" sz="2200" dirty="0" smtClean="0"/>
          </a:p>
          <a:p>
            <a:r>
              <a:rPr lang="cs-CZ" sz="2200" b="1" dirty="0" smtClean="0"/>
              <a:t> </a:t>
            </a:r>
            <a:endParaRPr lang="cs-CZ" sz="2200" dirty="0" smtClean="0"/>
          </a:p>
          <a:p>
            <a:r>
              <a:rPr lang="cs-CZ" sz="2200" b="1" dirty="0" smtClean="0"/>
              <a:t> procedura I</a:t>
            </a:r>
            <a:endParaRPr lang="cs-CZ" sz="2200" dirty="0" smtClean="0"/>
          </a:p>
          <a:p>
            <a:r>
              <a:rPr lang="cs-CZ" sz="2200" b="1" dirty="0" smtClean="0"/>
              <a:t> { </a:t>
            </a:r>
            <a:r>
              <a:rPr lang="cs-CZ" sz="2200" b="1" dirty="0" err="1" smtClean="0"/>
              <a:t>if</a:t>
            </a:r>
            <a:r>
              <a:rPr lang="cs-CZ" sz="2200" b="1" dirty="0" smtClean="0"/>
              <a:t> N = LEVA </a:t>
            </a:r>
            <a:r>
              <a:rPr lang="cs-CZ" sz="2200" b="1" dirty="0" err="1" smtClean="0"/>
              <a:t>then</a:t>
            </a:r>
            <a:r>
              <a:rPr lang="cs-CZ" sz="2200" b="1" dirty="0" smtClean="0"/>
              <a:t> { TISK(10); CTI(N); E;</a:t>
            </a:r>
            <a:endParaRPr lang="cs-CZ" sz="2200" dirty="0" smtClean="0"/>
          </a:p>
          <a:p>
            <a:r>
              <a:rPr lang="cs-CZ" sz="2200" b="1" dirty="0" smtClean="0"/>
              <a:t>                              		</a:t>
            </a:r>
            <a:r>
              <a:rPr lang="cs-CZ" sz="2200" b="1" dirty="0" err="1" smtClean="0"/>
              <a:t>if</a:t>
            </a:r>
            <a:r>
              <a:rPr lang="cs-CZ" sz="2200" b="1" dirty="0" smtClean="0"/>
              <a:t> N ≠ PRAVA </a:t>
            </a:r>
            <a:r>
              <a:rPr lang="cs-CZ" sz="2200" b="1" dirty="0" err="1" smtClean="0"/>
              <a:t>then</a:t>
            </a:r>
            <a:r>
              <a:rPr lang="cs-CZ" sz="2200" b="1" dirty="0" smtClean="0"/>
              <a:t> CHYBA(10)</a:t>
            </a:r>
            <a:endParaRPr lang="cs-CZ" sz="2200" dirty="0" smtClean="0"/>
          </a:p>
          <a:p>
            <a:r>
              <a:rPr lang="cs-CZ" sz="2200" b="1" dirty="0" smtClean="0"/>
              <a:t>                                            		                </a:t>
            </a:r>
            <a:r>
              <a:rPr lang="cs-CZ" sz="2200" b="1" dirty="0" err="1" smtClean="0"/>
              <a:t>else</a:t>
            </a:r>
            <a:r>
              <a:rPr lang="cs-CZ" sz="2200" b="1" dirty="0" smtClean="0"/>
              <a:t> CTI(N)</a:t>
            </a:r>
            <a:endParaRPr lang="cs-CZ" sz="2200" dirty="0" smtClean="0"/>
          </a:p>
          <a:p>
            <a:r>
              <a:rPr lang="cs-CZ" sz="2200" b="1" dirty="0" smtClean="0"/>
              <a:t>                         	 }</a:t>
            </a:r>
            <a:endParaRPr lang="cs-CZ" sz="2200" dirty="0" smtClean="0"/>
          </a:p>
          <a:p>
            <a:r>
              <a:rPr lang="cs-CZ" sz="2200" b="1" dirty="0" smtClean="0"/>
              <a:t>                    	         </a:t>
            </a:r>
            <a:r>
              <a:rPr lang="cs-CZ" sz="2200" b="1" dirty="0" err="1" smtClean="0"/>
              <a:t>else</a:t>
            </a:r>
            <a:r>
              <a:rPr lang="cs-CZ" sz="2200" b="1" dirty="0" smtClean="0"/>
              <a:t> TISK(11);</a:t>
            </a:r>
            <a:endParaRPr lang="cs-CZ" sz="2200" dirty="0" smtClean="0"/>
          </a:p>
          <a:p>
            <a:r>
              <a:rPr lang="cs-CZ" sz="2200" b="1" dirty="0" smtClean="0"/>
              <a:t> }</a:t>
            </a:r>
            <a:endParaRPr lang="cs-CZ" sz="2200" dirty="0" smtClean="0"/>
          </a:p>
          <a:p>
            <a:r>
              <a:rPr lang="cs-CZ" sz="2200" b="1" dirty="0" smtClean="0"/>
              <a:t> </a:t>
            </a:r>
            <a:endParaRPr lang="cs-CZ" sz="2200" dirty="0" smtClean="0"/>
          </a:p>
          <a:p>
            <a:r>
              <a:rPr lang="cs-CZ" sz="2200" b="1" dirty="0" smtClean="0"/>
              <a:t>procedura  MAIN</a:t>
            </a:r>
            <a:endParaRPr lang="cs-CZ" sz="2200" dirty="0" smtClean="0"/>
          </a:p>
          <a:p>
            <a:r>
              <a:rPr lang="cs-CZ" sz="2200" b="1" dirty="0" smtClean="0"/>
              <a:t>{  </a:t>
            </a:r>
            <a:r>
              <a:rPr lang="cs-CZ" sz="2200" u="sng" dirty="0" smtClean="0"/>
              <a:t>CTI</a:t>
            </a:r>
            <a:r>
              <a:rPr lang="cs-CZ" sz="2200" b="1" dirty="0" smtClean="0"/>
              <a:t>(N); S;</a:t>
            </a:r>
            <a:endParaRPr lang="cs-CZ" sz="2200" dirty="0" smtClean="0"/>
          </a:p>
          <a:p>
            <a:r>
              <a:rPr lang="cs-CZ" sz="2200" b="1" dirty="0" smtClean="0"/>
              <a:t>}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Př.</a:t>
            </a:r>
          </a:p>
          <a:p>
            <a:endParaRPr lang="cs-CZ" sz="2400" dirty="0"/>
          </a:p>
          <a:p>
            <a:r>
              <a:rPr lang="cs-CZ" sz="2400" dirty="0" smtClean="0"/>
              <a:t>Ověřme </a:t>
            </a:r>
            <a:r>
              <a:rPr lang="cs-CZ" sz="2400" dirty="0"/>
              <a:t>na větě:		</a:t>
            </a:r>
            <a:r>
              <a:rPr lang="cs-CZ" sz="2400" dirty="0" err="1"/>
              <a:t>if</a:t>
            </a:r>
            <a:r>
              <a:rPr lang="cs-CZ" sz="2400" dirty="0"/>
              <a:t> a  </a:t>
            </a:r>
            <a:r>
              <a:rPr lang="cs-CZ" sz="2400" dirty="0" err="1"/>
              <a:t>then</a:t>
            </a:r>
            <a:r>
              <a:rPr lang="cs-CZ" sz="2400" dirty="0"/>
              <a:t> a = a + a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Zkuste i tuto:			</a:t>
            </a:r>
            <a:r>
              <a:rPr lang="cs-CZ" sz="2400" dirty="0" err="1"/>
              <a:t>if</a:t>
            </a:r>
            <a:r>
              <a:rPr lang="cs-CZ" sz="2400" dirty="0"/>
              <a:t> a 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if</a:t>
            </a:r>
            <a:r>
              <a:rPr lang="cs-CZ" sz="2400" dirty="0"/>
              <a:t> a  </a:t>
            </a:r>
            <a:r>
              <a:rPr lang="cs-CZ" sz="2400" dirty="0" err="1"/>
              <a:t>then</a:t>
            </a:r>
            <a:r>
              <a:rPr lang="cs-CZ" sz="2400" dirty="0"/>
              <a:t> a = a </a:t>
            </a:r>
            <a:r>
              <a:rPr lang="cs-CZ" sz="2400" dirty="0" err="1"/>
              <a:t>else</a:t>
            </a:r>
            <a:r>
              <a:rPr lang="cs-CZ" sz="2400" dirty="0"/>
              <a:t>  a = a </a:t>
            </a:r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907704" y="573839"/>
            <a:ext cx="4154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200" b="1" dirty="0">
                <a:solidFill>
                  <a:prstClr val="black"/>
                </a:solidFill>
              </a:rPr>
              <a:t>Syntax jazyka </a:t>
            </a:r>
            <a:r>
              <a:rPr lang="cs-CZ" sz="3200" b="1" dirty="0" smtClean="0">
                <a:solidFill>
                  <a:prstClr val="black"/>
                </a:solidFill>
              </a:rPr>
              <a:t>PL0</a:t>
            </a:r>
          </a:p>
          <a:p>
            <a:pPr lvl="0" algn="ctr"/>
            <a:r>
              <a:rPr lang="cs-CZ" sz="2400" b="1" dirty="0" smtClean="0">
                <a:solidFill>
                  <a:prstClr val="black"/>
                </a:solidFill>
              </a:rPr>
              <a:t>(syntaktické diagramy)</a:t>
            </a:r>
            <a:endParaRPr lang="cs-CZ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Objek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48440"/>
              </p:ext>
            </p:extLst>
          </p:nvPr>
        </p:nvGraphicFramePr>
        <p:xfrm>
          <a:off x="4114800" y="31408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kument" showAsIcon="1" r:id="rId5" imgW="914400" imgH="792360" progId="Word.Document.12">
                  <p:embed/>
                </p:oleObj>
              </mc:Choice>
              <mc:Fallback>
                <p:oleObj name="Dok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1408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44316"/>
              </p:ext>
            </p:extLst>
          </p:nvPr>
        </p:nvGraphicFramePr>
        <p:xfrm>
          <a:off x="179512" y="31566"/>
          <a:ext cx="6967924" cy="682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kument" r:id="rId4" imgW="6283770" imgH="8828510" progId="Word.Document.12">
                  <p:embed/>
                </p:oleObj>
              </mc:Choice>
              <mc:Fallback>
                <p:oleObj name="Dokument" r:id="rId4" imgW="6283770" imgH="8828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31566"/>
                        <a:ext cx="6967924" cy="682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89534"/>
              </p:ext>
            </p:extLst>
          </p:nvPr>
        </p:nvGraphicFramePr>
        <p:xfrm>
          <a:off x="395536" y="15748"/>
          <a:ext cx="4573946" cy="672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kument" r:id="rId4" imgW="6170062" imgH="9073607" progId="Word.Document.12">
                  <p:embed/>
                </p:oleObj>
              </mc:Choice>
              <mc:Fallback>
                <p:oleObj name="Dokument" r:id="rId4" imgW="6170062" imgH="9073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5748"/>
                        <a:ext cx="4573946" cy="672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Pokračování </a:t>
            </a:r>
            <a:r>
              <a:rPr lang="cs-CZ" sz="2000" dirty="0" err="1" smtClean="0"/>
              <a:t>synt</a:t>
            </a:r>
            <a:r>
              <a:rPr lang="cs-CZ" sz="2000" dirty="0" smtClean="0"/>
              <a:t>. </a:t>
            </a:r>
            <a:r>
              <a:rPr lang="cs-CZ" sz="2000" dirty="0" err="1" smtClean="0"/>
              <a:t>Diagr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2" name="Objek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55129"/>
              </p:ext>
            </p:extLst>
          </p:nvPr>
        </p:nvGraphicFramePr>
        <p:xfrm>
          <a:off x="4114800" y="3032125"/>
          <a:ext cx="2113384" cy="183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kument" showAsIcon="1" r:id="rId5" imgW="914400" imgH="792360" progId="Word.Document.12">
                  <p:embed/>
                </p:oleObj>
              </mc:Choice>
              <mc:Fallback>
                <p:oleObj name="Dok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2113384" cy="183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37692"/>
              </p:ext>
            </p:extLst>
          </p:nvPr>
        </p:nvGraphicFramePr>
        <p:xfrm>
          <a:off x="2196357" y="0"/>
          <a:ext cx="47496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kument" r:id="rId4" imgW="5769568" imgH="8329692" progId="Word.Document.12">
                  <p:embed/>
                </p:oleObj>
              </mc:Choice>
              <mc:Fallback>
                <p:oleObj name="Dokument" r:id="rId4" imgW="5769568" imgH="8329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6357" y="0"/>
                        <a:ext cx="47496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First</a:t>
            </a:r>
            <a:r>
              <a:rPr lang="cs-CZ" sz="2000" dirty="0" smtClean="0"/>
              <a:t> a </a:t>
            </a:r>
            <a:r>
              <a:rPr lang="cs-CZ" sz="2000" dirty="0" err="1" smtClean="0"/>
              <a:t>Follow</a:t>
            </a:r>
            <a:r>
              <a:rPr lang="cs-CZ" sz="2000" dirty="0" smtClean="0"/>
              <a:t> pro PL0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2" name="Objek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84203"/>
              </p:ext>
            </p:extLst>
          </p:nvPr>
        </p:nvGraphicFramePr>
        <p:xfrm>
          <a:off x="4114800" y="3032125"/>
          <a:ext cx="1321296" cy="114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kument" showAsIcon="1" r:id="rId5" imgW="914400" imgH="792360" progId="Word.Document.12">
                  <p:embed/>
                </p:oleObj>
              </mc:Choice>
              <mc:Fallback>
                <p:oleObj name="Dok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1321296" cy="114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9289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Zpracování chyb v PL0</a:t>
            </a:r>
            <a:endParaRPr lang="cs-CZ" sz="28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u="sng" dirty="0"/>
              <a:t>Panický způsob zotavování </a:t>
            </a:r>
            <a:endParaRPr lang="cs-CZ" sz="2200" b="1" u="sng" dirty="0" smtClean="0"/>
          </a:p>
          <a:p>
            <a:endParaRPr lang="cs-CZ" sz="2200" b="1" dirty="0" smtClean="0"/>
          </a:p>
          <a:p>
            <a:r>
              <a:rPr lang="cs-CZ" sz="2200" b="1" dirty="0" smtClean="0"/>
              <a:t>používá </a:t>
            </a:r>
            <a:r>
              <a:rPr lang="cs-CZ" sz="2200" b="1" dirty="0"/>
              <a:t>triviální </a:t>
            </a:r>
            <a:r>
              <a:rPr lang="cs-CZ" sz="2200" b="1" dirty="0" smtClean="0"/>
              <a:t>strategii:</a:t>
            </a:r>
            <a:endParaRPr lang="cs-CZ" sz="2200" dirty="0"/>
          </a:p>
          <a:p>
            <a:r>
              <a:rPr lang="cs-CZ" sz="2200" b="1" dirty="0"/>
              <a:t>vynechá text až do místa, kde se snadno vzpamatuje. </a:t>
            </a:r>
            <a:endParaRPr lang="cs-CZ" sz="2200" b="1" dirty="0" smtClean="0"/>
          </a:p>
          <a:p>
            <a:r>
              <a:rPr lang="cs-CZ" sz="2200" b="1" dirty="0" smtClean="0"/>
              <a:t>Snadno </a:t>
            </a:r>
            <a:r>
              <a:rPr lang="cs-CZ" sz="2200" b="1" dirty="0"/>
              <a:t>se vzpamatuje v místě s významným symbolem.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Předpoklady: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Každý typ příkazu začíná jiným symbolem.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„	„      deklarace </a:t>
            </a:r>
            <a:r>
              <a:rPr lang="cs-CZ" sz="2200" b="1" dirty="0" smtClean="0"/>
              <a:t>   „</a:t>
            </a:r>
            <a:r>
              <a:rPr lang="cs-CZ" sz="2200" b="1" dirty="0"/>
              <a:t>	„	„	   .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Každá vyvolaná procedura se provede až do konce (žádný chybový výstup).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Princip:</a:t>
            </a:r>
            <a:endParaRPr lang="cs-CZ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Každému neterminálnímu symbolu A odpovídá procedura A</a:t>
            </a:r>
            <a:endParaRPr lang="cs-CZ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Tělo procedury je dáno pravými stranami pravidel pro A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      A  </a:t>
            </a:r>
            <a:r>
              <a:rPr lang="cs-CZ" sz="2400" b="1" dirty="0">
                <a:sym typeface="Wingdings"/>
              </a:rPr>
              <a:t></a:t>
            </a:r>
            <a:r>
              <a:rPr lang="cs-CZ" sz="2400" b="1" dirty="0"/>
              <a:t> X11 X12 … X1n | X21 X22 ... X2m |  ...  | Xp1 Xp2 ... </a:t>
            </a:r>
            <a:r>
              <a:rPr lang="cs-CZ" sz="2400" b="1" dirty="0" err="1"/>
              <a:t>Xpq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      pravé </a:t>
            </a:r>
            <a:r>
              <a:rPr lang="cs-CZ" sz="2400" b="1" dirty="0"/>
              <a:t>strany musí být rozlišitelné na základě symbolů vstupního </a:t>
            </a:r>
            <a:endParaRPr lang="cs-CZ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 </a:t>
            </a:r>
            <a:r>
              <a:rPr lang="cs-CZ" sz="2400" b="1" dirty="0" smtClean="0"/>
              <a:t>     řetězce </a:t>
            </a:r>
            <a:r>
              <a:rPr lang="cs-CZ" sz="2400" b="1" dirty="0"/>
              <a:t>aktuálních v okamžiku uplatnění příslušné pravé strany</a:t>
            </a:r>
            <a:endParaRPr lang="cs-CZ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Je-li rozpoznána pravá strana  Xi1 Xi2 ...  </a:t>
            </a:r>
            <a:r>
              <a:rPr lang="cs-CZ" sz="2400" b="1" dirty="0" err="1"/>
              <a:t>Xik</a:t>
            </a:r>
            <a:r>
              <a:rPr lang="cs-CZ" sz="2400" b="1" dirty="0"/>
              <a:t>, 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     pak </a:t>
            </a:r>
            <a:r>
              <a:rPr lang="cs-CZ" sz="2400" b="1" dirty="0"/>
              <a:t>prováděj pro j = 1 .. </a:t>
            </a:r>
            <a:r>
              <a:rPr lang="cs-CZ" sz="2400" b="1" dirty="0" smtClean="0"/>
              <a:t>K</a:t>
            </a:r>
            <a:endParaRPr lang="cs-CZ" sz="2400" dirty="0" smtClean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 smtClean="0"/>
              <a:t>Je-li </a:t>
            </a:r>
            <a:r>
              <a:rPr lang="cs-CZ" sz="2400" b="1" dirty="0"/>
              <a:t>symbol  	</a:t>
            </a:r>
            <a:r>
              <a:rPr lang="cs-CZ" sz="2400" b="1" dirty="0" err="1"/>
              <a:t>Xij</a:t>
            </a:r>
            <a:r>
              <a:rPr lang="cs-CZ" sz="2400" b="1" dirty="0"/>
              <a:t> neterminální, vyvolá se v A proceduru </a:t>
            </a:r>
            <a:r>
              <a:rPr lang="cs-CZ" sz="2400" b="1" dirty="0" err="1"/>
              <a:t>Xij</a:t>
            </a:r>
            <a:endParaRPr lang="cs-CZ" sz="2400" dirty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Je-li 	"	</a:t>
            </a:r>
            <a:r>
              <a:rPr lang="cs-CZ" sz="2400" b="1" dirty="0" err="1"/>
              <a:t>Xij</a:t>
            </a:r>
            <a:r>
              <a:rPr lang="cs-CZ" sz="2400" b="1" dirty="0"/>
              <a:t> terminální, ověří A přítomnost </a:t>
            </a:r>
            <a:r>
              <a:rPr lang="cs-CZ" sz="2400" b="1" dirty="0" err="1"/>
              <a:t>Xij</a:t>
            </a:r>
            <a:r>
              <a:rPr lang="cs-CZ" sz="2400" b="1" dirty="0"/>
              <a:t> ve vstupním řetězci a zajistí přečtení dalšího symbolu ze vstupu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77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42493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Zásady: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Každá procedura má parametr – množinu následujících symbolů</a:t>
            </a:r>
            <a:r>
              <a:rPr lang="cs-CZ" sz="2200" b="1" dirty="0" smtClean="0"/>
              <a:t>.</a:t>
            </a:r>
            <a:endParaRPr lang="cs-CZ" sz="2200" dirty="0"/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Při chybě je přeskočen vstupní text až k legálně následujícímu symbolu za prováděnou procedurou</a:t>
            </a:r>
            <a:r>
              <a:rPr lang="cs-CZ" sz="2200" b="1" dirty="0" smtClean="0"/>
              <a:t>.</a:t>
            </a:r>
            <a:endParaRPr lang="cs-CZ" sz="2200" dirty="0"/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Na konci procedury je proveden Test, který ověří, že příští symbol patří do množiny následovníků</a:t>
            </a:r>
            <a:r>
              <a:rPr lang="cs-CZ" sz="2200" b="1" dirty="0" smtClean="0"/>
              <a:t>.</a:t>
            </a:r>
            <a:endParaRPr lang="cs-CZ" sz="2200" dirty="0"/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Pro zmenšení vynechávaných úseků se do následovníků přidávají symboly ze začátku důležitých konstrukcí (tzv. STOP SYMBOLY). </a:t>
            </a:r>
            <a:endParaRPr lang="cs-CZ" sz="2200" b="1" dirty="0" smtClean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cs-CZ" sz="2200" b="1" dirty="0" smtClean="0"/>
              <a:t>Zdůvodněte </a:t>
            </a:r>
            <a:r>
              <a:rPr lang="cs-CZ" sz="2200" b="1" dirty="0"/>
              <a:t>si to.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0"/>
            <a:ext cx="9036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Činnost zajišťuje </a:t>
            </a:r>
            <a:r>
              <a:rPr lang="cs-CZ" sz="2200" b="1" dirty="0" smtClean="0"/>
              <a:t>procedura Test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 smtClean="0"/>
              <a:t>Test (má </a:t>
            </a:r>
            <a:r>
              <a:rPr lang="cs-CZ" sz="2200" b="1" dirty="0"/>
              <a:t>parametry s1,s2 </a:t>
            </a:r>
            <a:r>
              <a:rPr lang="cs-CZ" sz="2200" b="1" dirty="0" err="1" smtClean="0"/>
              <a:t>typu_množina_symbolů</a:t>
            </a:r>
            <a:r>
              <a:rPr lang="cs-CZ" sz="2200" b="1" dirty="0" smtClean="0"/>
              <a:t> a n pro označení  chyby (celočíselné)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	</a:t>
            </a:r>
            <a:r>
              <a:rPr lang="cs-CZ" sz="2200" b="1" dirty="0" smtClean="0"/>
              <a:t>Následující</a:t>
            </a:r>
            <a:r>
              <a:rPr lang="cs-CZ" sz="2200" b="1" dirty="0"/>
              <a:t>	</a:t>
            </a:r>
            <a:r>
              <a:rPr lang="cs-CZ" sz="2200" b="1" dirty="0" smtClean="0"/>
              <a:t>Stop</a:t>
            </a:r>
            <a:endParaRPr lang="cs-CZ" sz="2200" dirty="0"/>
          </a:p>
          <a:p>
            <a:r>
              <a:rPr lang="cs-CZ" sz="2200" b="1" dirty="0"/>
              <a:t>	</a:t>
            </a:r>
            <a:r>
              <a:rPr lang="cs-CZ" sz="2200" b="1" dirty="0" smtClean="0"/>
              <a:t>symboly</a:t>
            </a:r>
            <a:r>
              <a:rPr lang="cs-CZ" sz="2200" b="1" dirty="0"/>
              <a:t>	</a:t>
            </a:r>
            <a:r>
              <a:rPr lang="cs-CZ" sz="2200" b="1" dirty="0" smtClean="0"/>
              <a:t>symboly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Procedura Test je využitelná i k ověření akceptovatelnosti symbolů na začátku procedur SA.  Symboly s1 , s2 mají pak jiný význam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 </a:t>
            </a:r>
            <a:r>
              <a:rPr lang="cs-CZ" sz="2200" dirty="0" smtClean="0">
                <a:effectLst/>
              </a:rPr>
              <a:t/>
            </a:r>
            <a:br>
              <a:rPr lang="cs-CZ" sz="2200" dirty="0" smtClean="0">
                <a:effectLst/>
              </a:rPr>
            </a:br>
            <a:r>
              <a:rPr lang="cs-CZ" sz="2200" dirty="0" smtClean="0">
                <a:effectLst/>
              </a:rPr>
              <a:t>	</a:t>
            </a:r>
            <a:r>
              <a:rPr lang="cs-CZ" sz="2200" b="1" dirty="0"/>
              <a:t>	Počáteční	Následující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r>
              <a:rPr lang="cs-CZ" sz="2200" b="1" dirty="0"/>
              <a:t>Princip:</a:t>
            </a:r>
            <a:endParaRPr lang="cs-CZ" sz="2200" dirty="0"/>
          </a:p>
          <a:p>
            <a:r>
              <a:rPr lang="cs-CZ" sz="2200" b="1" dirty="0"/>
              <a:t>Test zjišťuje, zda čtený symbol je v s1. </a:t>
            </a:r>
            <a:endParaRPr lang="cs-CZ" sz="2200" dirty="0"/>
          </a:p>
          <a:p>
            <a:r>
              <a:rPr lang="cs-CZ" sz="2200" b="1" dirty="0"/>
              <a:t>Pokud je, tak to je OK, </a:t>
            </a:r>
            <a:endParaRPr lang="cs-CZ" sz="2200" dirty="0"/>
          </a:p>
          <a:p>
            <a:r>
              <a:rPr lang="cs-CZ" sz="2200" b="1" dirty="0"/>
              <a:t>pokud není, tak přeskakuje až narazí na symbol ze sjednocení  s1, s2.</a:t>
            </a:r>
            <a:endParaRPr lang="cs-CZ" sz="22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763688" y="1052736"/>
            <a:ext cx="936104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987824" y="1052736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203848" y="3789040"/>
            <a:ext cx="576064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409728" y="378904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-3327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r>
              <a:rPr lang="cs-CZ" b="1" dirty="0"/>
              <a:t>	</a:t>
            </a:r>
            <a:r>
              <a:rPr lang="cs-CZ" b="1" dirty="0" err="1"/>
              <a:t>pouzito</a:t>
            </a:r>
            <a:r>
              <a:rPr lang="cs-CZ" b="1" dirty="0"/>
              <a:t> "=" </a:t>
            </a:r>
            <a:r>
              <a:rPr lang="cs-CZ" b="1" dirty="0" err="1"/>
              <a:t>misto</a:t>
            </a:r>
            <a:r>
              <a:rPr lang="cs-CZ" b="1" dirty="0"/>
              <a:t> ":="</a:t>
            </a:r>
            <a:endParaRPr lang="cs-CZ" dirty="0"/>
          </a:p>
          <a:p>
            <a:r>
              <a:rPr lang="cs-CZ" b="1" dirty="0"/>
              <a:t>2	za "=" </a:t>
            </a:r>
            <a:r>
              <a:rPr lang="cs-CZ" b="1" dirty="0" err="1"/>
              <a:t>musi</a:t>
            </a:r>
            <a:r>
              <a:rPr lang="cs-CZ" b="1" dirty="0"/>
              <a:t> </a:t>
            </a:r>
            <a:r>
              <a:rPr lang="cs-CZ" b="1" dirty="0" err="1"/>
              <a:t>nasledovat</a:t>
            </a:r>
            <a:r>
              <a:rPr lang="cs-CZ" b="1" dirty="0"/>
              <a:t> </a:t>
            </a:r>
            <a:r>
              <a:rPr lang="cs-CZ" b="1" dirty="0" err="1"/>
              <a:t>cislo</a:t>
            </a:r>
            <a:endParaRPr lang="cs-CZ" dirty="0"/>
          </a:p>
          <a:p>
            <a:r>
              <a:rPr lang="cs-CZ" b="1" dirty="0"/>
              <a:t>3	za </a:t>
            </a:r>
            <a:r>
              <a:rPr lang="cs-CZ" b="1" dirty="0" err="1"/>
              <a:t>identifikatorem</a:t>
            </a:r>
            <a:r>
              <a:rPr lang="cs-CZ" b="1" dirty="0"/>
              <a:t> </a:t>
            </a:r>
            <a:r>
              <a:rPr lang="cs-CZ" b="1" dirty="0" err="1"/>
              <a:t>ma</a:t>
            </a:r>
            <a:r>
              <a:rPr lang="cs-CZ" b="1" dirty="0"/>
              <a:t> </a:t>
            </a:r>
            <a:r>
              <a:rPr lang="cs-CZ" b="1" dirty="0" err="1"/>
              <a:t>nasledovat</a:t>
            </a:r>
            <a:r>
              <a:rPr lang="cs-CZ" b="1" dirty="0"/>
              <a:t> "="</a:t>
            </a:r>
            <a:endParaRPr lang="cs-CZ" dirty="0"/>
          </a:p>
          <a:p>
            <a:r>
              <a:rPr lang="cs-CZ" b="1" dirty="0"/>
              <a:t>4	za "</a:t>
            </a:r>
            <a:r>
              <a:rPr lang="cs-CZ" b="1" dirty="0" err="1"/>
              <a:t>const</a:t>
            </a:r>
            <a:r>
              <a:rPr lang="cs-CZ" b="1" dirty="0"/>
              <a:t>", "var", "</a:t>
            </a:r>
            <a:r>
              <a:rPr lang="cs-CZ" b="1" dirty="0" err="1"/>
              <a:t>procedure</a:t>
            </a:r>
            <a:r>
              <a:rPr lang="cs-CZ" b="1" dirty="0"/>
              <a:t>" </a:t>
            </a:r>
            <a:r>
              <a:rPr lang="cs-CZ" b="1" dirty="0" err="1"/>
              <a:t>musi</a:t>
            </a:r>
            <a:r>
              <a:rPr lang="cs-CZ" b="1" dirty="0"/>
              <a:t> </a:t>
            </a:r>
            <a:r>
              <a:rPr lang="cs-CZ" b="1" dirty="0" err="1"/>
              <a:t>nasledovat</a:t>
            </a:r>
            <a:r>
              <a:rPr lang="cs-CZ" b="1" dirty="0"/>
              <a:t> </a:t>
            </a:r>
            <a:r>
              <a:rPr lang="cs-CZ" b="1" dirty="0" err="1"/>
              <a:t>identifikator</a:t>
            </a:r>
            <a:endParaRPr lang="cs-CZ" dirty="0"/>
          </a:p>
          <a:p>
            <a:r>
              <a:rPr lang="cs-CZ" b="1" dirty="0"/>
              <a:t>5	</a:t>
            </a:r>
            <a:r>
              <a:rPr lang="cs-CZ" b="1" dirty="0" err="1"/>
              <a:t>chybi</a:t>
            </a:r>
            <a:r>
              <a:rPr lang="cs-CZ" b="1" dirty="0"/>
              <a:t> </a:t>
            </a:r>
            <a:r>
              <a:rPr lang="cs-CZ" b="1" dirty="0" err="1"/>
              <a:t>strednik</a:t>
            </a:r>
            <a:r>
              <a:rPr lang="cs-CZ" b="1" dirty="0"/>
              <a:t> nebo </a:t>
            </a:r>
            <a:r>
              <a:rPr lang="cs-CZ" b="1" dirty="0" err="1"/>
              <a:t>carka</a:t>
            </a:r>
            <a:endParaRPr lang="cs-CZ" dirty="0"/>
          </a:p>
          <a:p>
            <a:r>
              <a:rPr lang="cs-CZ" b="1" dirty="0"/>
              <a:t>6	</a:t>
            </a:r>
            <a:r>
              <a:rPr lang="cs-CZ" b="1" dirty="0" err="1"/>
              <a:t>nespravny</a:t>
            </a:r>
            <a:r>
              <a:rPr lang="cs-CZ" b="1" dirty="0"/>
              <a:t> symbol po deklaraci procedury</a:t>
            </a:r>
            <a:endParaRPr lang="cs-CZ" dirty="0"/>
          </a:p>
          <a:p>
            <a:r>
              <a:rPr lang="cs-CZ" b="1" dirty="0"/>
              <a:t>7	je </a:t>
            </a:r>
            <a:r>
              <a:rPr lang="cs-CZ" b="1" dirty="0" err="1"/>
              <a:t>ocekavan</a:t>
            </a:r>
            <a:r>
              <a:rPr lang="cs-CZ" b="1" dirty="0"/>
              <a:t> </a:t>
            </a:r>
            <a:r>
              <a:rPr lang="cs-CZ" b="1" dirty="0" err="1"/>
              <a:t>prikaz</a:t>
            </a:r>
            <a:endParaRPr lang="cs-CZ" dirty="0"/>
          </a:p>
          <a:p>
            <a:r>
              <a:rPr lang="cs-CZ" b="1" dirty="0"/>
              <a:t>8	</a:t>
            </a:r>
            <a:r>
              <a:rPr lang="cs-CZ" b="1" dirty="0" err="1"/>
              <a:t>neocekavany</a:t>
            </a:r>
            <a:r>
              <a:rPr lang="cs-CZ" b="1" dirty="0"/>
              <a:t> symbol za </a:t>
            </a:r>
            <a:r>
              <a:rPr lang="cs-CZ" b="1" dirty="0" err="1"/>
              <a:t>prikazovou</a:t>
            </a:r>
            <a:r>
              <a:rPr lang="cs-CZ" b="1" dirty="0"/>
              <a:t> </a:t>
            </a:r>
            <a:r>
              <a:rPr lang="cs-CZ" b="1" dirty="0" err="1"/>
              <a:t>casti</a:t>
            </a:r>
            <a:r>
              <a:rPr lang="cs-CZ" b="1" dirty="0"/>
              <a:t> bloku</a:t>
            </a:r>
            <a:endParaRPr lang="cs-CZ" dirty="0"/>
          </a:p>
          <a:p>
            <a:r>
              <a:rPr lang="cs-CZ" b="1" dirty="0"/>
              <a:t>9	</a:t>
            </a:r>
            <a:r>
              <a:rPr lang="cs-CZ" b="1" dirty="0" err="1"/>
              <a:t>ocekavam</a:t>
            </a:r>
            <a:r>
              <a:rPr lang="cs-CZ" b="1" dirty="0"/>
              <a:t> </a:t>
            </a:r>
            <a:r>
              <a:rPr lang="cs-CZ" b="1" dirty="0" err="1"/>
              <a:t>tecku</a:t>
            </a:r>
            <a:endParaRPr lang="cs-CZ" dirty="0"/>
          </a:p>
          <a:p>
            <a:r>
              <a:rPr lang="cs-CZ" b="1" dirty="0"/>
              <a:t>10	</a:t>
            </a:r>
            <a:r>
              <a:rPr lang="cs-CZ" b="1" dirty="0" err="1"/>
              <a:t>nespravny</a:t>
            </a:r>
            <a:r>
              <a:rPr lang="cs-CZ" b="1" dirty="0"/>
              <a:t> symbol v </a:t>
            </a:r>
            <a:r>
              <a:rPr lang="cs-CZ" b="1" dirty="0" err="1"/>
              <a:t>prikazu</a:t>
            </a:r>
            <a:endParaRPr lang="cs-CZ" dirty="0"/>
          </a:p>
          <a:p>
            <a:r>
              <a:rPr lang="cs-CZ" b="1" dirty="0"/>
              <a:t>11	</a:t>
            </a:r>
            <a:r>
              <a:rPr lang="cs-CZ" b="1" dirty="0" err="1"/>
              <a:t>nedeklarovany</a:t>
            </a:r>
            <a:r>
              <a:rPr lang="cs-CZ" b="1" dirty="0"/>
              <a:t> </a:t>
            </a:r>
            <a:r>
              <a:rPr lang="cs-CZ" b="1" dirty="0" err="1"/>
              <a:t>identifikator</a:t>
            </a:r>
            <a:endParaRPr lang="cs-CZ" dirty="0"/>
          </a:p>
          <a:p>
            <a:r>
              <a:rPr lang="cs-CZ" b="1" dirty="0"/>
              <a:t>12	</a:t>
            </a:r>
            <a:r>
              <a:rPr lang="cs-CZ" b="1" dirty="0" err="1"/>
              <a:t>prirazeni</a:t>
            </a:r>
            <a:r>
              <a:rPr lang="cs-CZ" b="1" dirty="0"/>
              <a:t> </a:t>
            </a:r>
            <a:r>
              <a:rPr lang="cs-CZ" b="1" dirty="0" err="1"/>
              <a:t>konstante</a:t>
            </a:r>
            <a:r>
              <a:rPr lang="cs-CZ" b="1" dirty="0"/>
              <a:t> a </a:t>
            </a:r>
            <a:r>
              <a:rPr lang="cs-CZ" b="1" dirty="0" err="1"/>
              <a:t>procedure</a:t>
            </a:r>
            <a:r>
              <a:rPr lang="cs-CZ" b="1" dirty="0"/>
              <a:t> </a:t>
            </a:r>
            <a:r>
              <a:rPr lang="cs-CZ" b="1" dirty="0" err="1"/>
              <a:t>neni</a:t>
            </a:r>
            <a:r>
              <a:rPr lang="cs-CZ" b="1" dirty="0"/>
              <a:t> dovoleno</a:t>
            </a:r>
            <a:endParaRPr lang="cs-CZ" dirty="0"/>
          </a:p>
          <a:p>
            <a:r>
              <a:rPr lang="cs-CZ" b="1" dirty="0"/>
              <a:t>13	</a:t>
            </a:r>
            <a:r>
              <a:rPr lang="cs-CZ" b="1" dirty="0" err="1"/>
              <a:t>operator</a:t>
            </a:r>
            <a:r>
              <a:rPr lang="cs-CZ" b="1" dirty="0"/>
              <a:t> </a:t>
            </a:r>
            <a:r>
              <a:rPr lang="cs-CZ" b="1" dirty="0" err="1"/>
              <a:t>prirazeni</a:t>
            </a:r>
            <a:r>
              <a:rPr lang="cs-CZ" b="1" dirty="0"/>
              <a:t> je ":="</a:t>
            </a:r>
            <a:endParaRPr lang="cs-CZ" dirty="0"/>
          </a:p>
          <a:p>
            <a:r>
              <a:rPr lang="cs-CZ" b="1" dirty="0"/>
              <a:t>14	za "call" </a:t>
            </a:r>
            <a:r>
              <a:rPr lang="cs-CZ" b="1" dirty="0" err="1"/>
              <a:t>musi</a:t>
            </a:r>
            <a:r>
              <a:rPr lang="cs-CZ" b="1" dirty="0"/>
              <a:t> </a:t>
            </a:r>
            <a:r>
              <a:rPr lang="cs-CZ" b="1" dirty="0" err="1"/>
              <a:t>nasledovat</a:t>
            </a:r>
            <a:r>
              <a:rPr lang="cs-CZ" b="1" dirty="0"/>
              <a:t> </a:t>
            </a:r>
            <a:r>
              <a:rPr lang="cs-CZ" b="1" dirty="0" err="1"/>
              <a:t>identifikator</a:t>
            </a:r>
            <a:endParaRPr lang="cs-CZ" dirty="0"/>
          </a:p>
          <a:p>
            <a:r>
              <a:rPr lang="cs-CZ" b="1" dirty="0"/>
              <a:t>15	</a:t>
            </a:r>
            <a:r>
              <a:rPr lang="cs-CZ" b="1" dirty="0" err="1"/>
              <a:t>volani</a:t>
            </a:r>
            <a:r>
              <a:rPr lang="cs-CZ" b="1" dirty="0"/>
              <a:t> konstanty nebo </a:t>
            </a:r>
            <a:r>
              <a:rPr lang="cs-CZ" b="1" dirty="0" err="1"/>
              <a:t>promenne</a:t>
            </a:r>
            <a:r>
              <a:rPr lang="cs-CZ" b="1" dirty="0"/>
              <a:t> </a:t>
            </a:r>
            <a:r>
              <a:rPr lang="cs-CZ" b="1" dirty="0" err="1"/>
              <a:t>neni</a:t>
            </a:r>
            <a:r>
              <a:rPr lang="cs-CZ" b="1" dirty="0"/>
              <a:t> dovoleno</a:t>
            </a:r>
            <a:endParaRPr lang="cs-CZ" dirty="0"/>
          </a:p>
          <a:p>
            <a:r>
              <a:rPr lang="cs-CZ" b="1" dirty="0"/>
              <a:t>16	</a:t>
            </a:r>
            <a:r>
              <a:rPr lang="cs-CZ" b="1" dirty="0" err="1"/>
              <a:t>ocekavano</a:t>
            </a:r>
            <a:r>
              <a:rPr lang="cs-CZ" b="1" dirty="0"/>
              <a:t> "</a:t>
            </a:r>
            <a:r>
              <a:rPr lang="cs-CZ" b="1" dirty="0" err="1"/>
              <a:t>then</a:t>
            </a:r>
            <a:r>
              <a:rPr lang="cs-CZ" b="1" dirty="0"/>
              <a:t>"</a:t>
            </a:r>
            <a:endParaRPr lang="cs-CZ" dirty="0"/>
          </a:p>
          <a:p>
            <a:r>
              <a:rPr lang="cs-CZ" b="1" dirty="0"/>
              <a:t>17	</a:t>
            </a:r>
            <a:r>
              <a:rPr lang="cs-CZ" b="1" dirty="0" err="1"/>
              <a:t>ocekavano</a:t>
            </a:r>
            <a:r>
              <a:rPr lang="cs-CZ" b="1" dirty="0"/>
              <a:t> "}" nebo ";"</a:t>
            </a:r>
            <a:endParaRPr lang="cs-CZ" dirty="0"/>
          </a:p>
          <a:p>
            <a:r>
              <a:rPr lang="cs-CZ" b="1" dirty="0"/>
              <a:t>18	</a:t>
            </a:r>
            <a:r>
              <a:rPr lang="cs-CZ" b="1" dirty="0" err="1"/>
              <a:t>ocekavano</a:t>
            </a:r>
            <a:r>
              <a:rPr lang="cs-CZ" b="1" dirty="0"/>
              <a:t> "do"</a:t>
            </a:r>
            <a:endParaRPr lang="cs-CZ" dirty="0"/>
          </a:p>
          <a:p>
            <a:r>
              <a:rPr lang="cs-CZ" b="1" dirty="0"/>
              <a:t>19	</a:t>
            </a:r>
            <a:r>
              <a:rPr lang="cs-CZ" b="1" dirty="0" err="1"/>
              <a:t>nespravne</a:t>
            </a:r>
            <a:r>
              <a:rPr lang="cs-CZ" b="1" dirty="0"/>
              <a:t> </a:t>
            </a:r>
            <a:r>
              <a:rPr lang="cs-CZ" b="1" dirty="0" err="1"/>
              <a:t>pouzity</a:t>
            </a:r>
            <a:r>
              <a:rPr lang="cs-CZ" b="1" dirty="0"/>
              <a:t> symbol za </a:t>
            </a:r>
            <a:r>
              <a:rPr lang="cs-CZ" b="1" dirty="0" err="1"/>
              <a:t>prikazem</a:t>
            </a:r>
            <a:endParaRPr lang="cs-CZ" dirty="0"/>
          </a:p>
          <a:p>
            <a:r>
              <a:rPr lang="cs-CZ" b="1" dirty="0"/>
              <a:t>20	</a:t>
            </a:r>
            <a:r>
              <a:rPr lang="cs-CZ" b="1" dirty="0" err="1"/>
              <a:t>ocekavam</a:t>
            </a:r>
            <a:r>
              <a:rPr lang="cs-CZ" b="1" dirty="0"/>
              <a:t> relaci</a:t>
            </a:r>
            <a:endParaRPr lang="cs-CZ" dirty="0"/>
          </a:p>
          <a:p>
            <a:r>
              <a:rPr lang="cs-CZ" b="1" dirty="0"/>
              <a:t>21	</a:t>
            </a:r>
            <a:r>
              <a:rPr lang="cs-CZ" b="1" dirty="0" err="1"/>
              <a:t>jmeno</a:t>
            </a:r>
            <a:r>
              <a:rPr lang="cs-CZ" b="1" dirty="0"/>
              <a:t> procedury nelze </a:t>
            </a:r>
            <a:r>
              <a:rPr lang="cs-CZ" b="1" dirty="0" err="1"/>
              <a:t>pouzit</a:t>
            </a:r>
            <a:r>
              <a:rPr lang="cs-CZ" b="1" dirty="0"/>
              <a:t> ve </a:t>
            </a:r>
            <a:r>
              <a:rPr lang="cs-CZ" b="1" dirty="0" err="1"/>
              <a:t>vyrazu</a:t>
            </a:r>
            <a:endParaRPr lang="cs-CZ" dirty="0"/>
          </a:p>
          <a:p>
            <a:r>
              <a:rPr lang="cs-CZ" b="1" dirty="0"/>
              <a:t>22	</a:t>
            </a:r>
            <a:r>
              <a:rPr lang="cs-CZ" b="1" dirty="0" err="1"/>
              <a:t>chybi</a:t>
            </a:r>
            <a:r>
              <a:rPr lang="cs-CZ" b="1" dirty="0"/>
              <a:t> </a:t>
            </a:r>
            <a:r>
              <a:rPr lang="cs-CZ" b="1" dirty="0" err="1"/>
              <a:t>uzaviraci</a:t>
            </a:r>
            <a:r>
              <a:rPr lang="cs-CZ" b="1" dirty="0"/>
              <a:t> </a:t>
            </a:r>
            <a:r>
              <a:rPr lang="cs-CZ" b="1" dirty="0" err="1"/>
              <a:t>zavorka</a:t>
            </a:r>
            <a:endParaRPr lang="cs-CZ" dirty="0"/>
          </a:p>
          <a:p>
            <a:r>
              <a:rPr lang="cs-CZ" b="1" dirty="0"/>
              <a:t>23	faktor </a:t>
            </a:r>
            <a:r>
              <a:rPr lang="cs-CZ" b="1" dirty="0" err="1"/>
              <a:t>nesmi</a:t>
            </a:r>
            <a:r>
              <a:rPr lang="cs-CZ" b="1" dirty="0"/>
              <a:t> </a:t>
            </a:r>
            <a:r>
              <a:rPr lang="cs-CZ" b="1" dirty="0" err="1"/>
              <a:t>koncit</a:t>
            </a:r>
            <a:r>
              <a:rPr lang="cs-CZ" b="1" dirty="0"/>
              <a:t> </a:t>
            </a:r>
            <a:r>
              <a:rPr lang="cs-CZ" b="1" dirty="0" err="1"/>
              <a:t>timto</a:t>
            </a:r>
            <a:r>
              <a:rPr lang="cs-CZ" b="1" dirty="0"/>
              <a:t> symbolem</a:t>
            </a:r>
            <a:endParaRPr lang="cs-CZ" dirty="0"/>
          </a:p>
          <a:p>
            <a:r>
              <a:rPr lang="cs-CZ" b="1" dirty="0"/>
              <a:t>24	vyraz </a:t>
            </a:r>
            <a:r>
              <a:rPr lang="cs-CZ" b="1" dirty="0" err="1"/>
              <a:t>nesmi</a:t>
            </a:r>
            <a:r>
              <a:rPr lang="cs-CZ" b="1" dirty="0"/>
              <a:t> </a:t>
            </a:r>
            <a:r>
              <a:rPr lang="cs-CZ" b="1" dirty="0" err="1"/>
              <a:t>zacinat</a:t>
            </a:r>
            <a:r>
              <a:rPr lang="cs-CZ" b="1" dirty="0"/>
              <a:t> </a:t>
            </a:r>
            <a:r>
              <a:rPr lang="cs-CZ" b="1" dirty="0" err="1"/>
              <a:t>timto</a:t>
            </a:r>
            <a:r>
              <a:rPr lang="cs-CZ" b="1" dirty="0"/>
              <a:t> symbolem</a:t>
            </a:r>
            <a:endParaRPr lang="cs-CZ" dirty="0"/>
          </a:p>
          <a:p>
            <a:r>
              <a:rPr lang="cs-CZ" b="1" dirty="0"/>
              <a:t>30	</a:t>
            </a:r>
            <a:r>
              <a:rPr lang="cs-CZ" b="1" dirty="0" err="1"/>
              <a:t>prilis</a:t>
            </a:r>
            <a:r>
              <a:rPr lang="cs-CZ" b="1" dirty="0"/>
              <a:t> </a:t>
            </a:r>
            <a:r>
              <a:rPr lang="cs-CZ" b="1" dirty="0" err="1"/>
              <a:t>velke</a:t>
            </a:r>
            <a:r>
              <a:rPr lang="cs-CZ" b="1" dirty="0"/>
              <a:t> </a:t>
            </a:r>
            <a:r>
              <a:rPr lang="cs-CZ" b="1" dirty="0" err="1"/>
              <a:t>cislo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78107"/>
              </p:ext>
            </p:extLst>
          </p:nvPr>
        </p:nvGraphicFramePr>
        <p:xfrm>
          <a:off x="4114800" y="28529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kument" showAsIcon="1" r:id="rId5" imgW="914400" imgH="792360" progId="Word.Document.12">
                  <p:embed/>
                </p:oleObj>
              </mc:Choice>
              <mc:Fallback>
                <p:oleObj name="Dok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8529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Rozpoznané pravidlo analyzátor oznámí (např. výpisem čísla pravidla)</a:t>
            </a: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Chybnou strukturu vstupního řetězce oznámí chybovým </a:t>
            </a:r>
            <a:r>
              <a:rPr lang="cs-CZ" sz="2400" b="1" dirty="0" smtClean="0"/>
              <a:t>hlášením</a:t>
            </a:r>
          </a:p>
          <a:p>
            <a:pPr lvl="0"/>
            <a:endParaRPr lang="cs-CZ" sz="2400" dirty="0"/>
          </a:p>
          <a:p>
            <a:r>
              <a:rPr lang="cs-CZ" sz="2400" b="1" dirty="0"/>
              <a:t>Pro rozpoznání správné pravé strany musí platit: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-řetězce </a:t>
            </a:r>
            <a:r>
              <a:rPr lang="cs-CZ" sz="2400" b="1" dirty="0" err="1"/>
              <a:t>derivovatelné</a:t>
            </a:r>
            <a:r>
              <a:rPr lang="cs-CZ" sz="2400" b="1" dirty="0"/>
              <a:t> z pravých stran začínají různými terminálními symboly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-při prázdné pravé straně se musí navíc lišit i od těch terminálních symbolů, které se mohou vyskytnout v derivacích za </a:t>
            </a:r>
            <a:r>
              <a:rPr lang="cs-CZ" sz="2400" b="1" dirty="0" err="1"/>
              <a:t>neterminálem</a:t>
            </a:r>
            <a:r>
              <a:rPr lang="cs-CZ" sz="2400" b="1" dirty="0"/>
              <a:t> z levé strany pravidla</a:t>
            </a:r>
            <a:r>
              <a:rPr lang="cs-CZ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r>
              <a:rPr lang="cs-CZ" sz="2400" b="1" dirty="0"/>
              <a:t>Např. </a:t>
            </a:r>
            <a:endParaRPr lang="cs-CZ" sz="2400" b="1" dirty="0" smtClean="0"/>
          </a:p>
          <a:p>
            <a:r>
              <a:rPr lang="cs-CZ" sz="2400" b="1" dirty="0" smtClean="0"/>
              <a:t>příkaz </a:t>
            </a:r>
            <a:r>
              <a:rPr lang="cs-CZ" sz="2400" b="1" dirty="0"/>
              <a:t>může začínat </a:t>
            </a:r>
            <a:r>
              <a:rPr lang="cs-CZ" sz="2400" b="1" i="1" dirty="0" err="1"/>
              <a:t>if</a:t>
            </a:r>
            <a:r>
              <a:rPr lang="cs-CZ" sz="2400" b="1" i="1" dirty="0"/>
              <a:t>, </a:t>
            </a:r>
            <a:r>
              <a:rPr lang="cs-CZ" sz="2400" b="1" i="1" dirty="0" err="1"/>
              <a:t>while</a:t>
            </a:r>
            <a:r>
              <a:rPr lang="cs-CZ" sz="2400" b="1" i="1" dirty="0"/>
              <a:t>, do, identifikátorem, call, …   </a:t>
            </a:r>
            <a:r>
              <a:rPr lang="cs-CZ" sz="2400" b="1" dirty="0"/>
              <a:t>tím lze rozlišovat,</a:t>
            </a:r>
            <a:endParaRPr lang="cs-CZ" sz="2400" dirty="0"/>
          </a:p>
          <a:p>
            <a:r>
              <a:rPr lang="cs-CZ" sz="2400" b="1" dirty="0"/>
              <a:t>ale jak poznat neúplný </a:t>
            </a:r>
            <a:r>
              <a:rPr lang="cs-CZ" sz="2400" b="1" dirty="0" err="1"/>
              <a:t>podm.příkaz</a:t>
            </a:r>
            <a:r>
              <a:rPr lang="cs-CZ" sz="2400" b="1" dirty="0"/>
              <a:t> od úplného (s </a:t>
            </a:r>
            <a:r>
              <a:rPr lang="cs-CZ" sz="2400" b="1" i="1" dirty="0" err="1"/>
              <a:t>else</a:t>
            </a:r>
            <a:r>
              <a:rPr lang="cs-CZ" sz="2400" b="1" dirty="0"/>
              <a:t>)?  Prodiskutujte to</a:t>
            </a:r>
            <a:r>
              <a:rPr lang="cs-CZ" sz="2400" b="1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Př.	Gramatika příkazu (použijeme zde metasymboly opakování </a:t>
            </a:r>
            <a:endParaRPr lang="cs-CZ" sz="2400" b="1" dirty="0" smtClean="0"/>
          </a:p>
          <a:p>
            <a:r>
              <a:rPr lang="cs-CZ" sz="2400" b="1" dirty="0"/>
              <a:t>	</a:t>
            </a:r>
            <a:r>
              <a:rPr lang="cs-CZ" sz="2400" b="1" dirty="0" smtClean="0"/>
              <a:t>{ </a:t>
            </a:r>
            <a:r>
              <a:rPr lang="cs-CZ" sz="2400" b="1" dirty="0"/>
              <a:t>+ T }  a { * F }</a:t>
            </a:r>
            <a:endParaRPr lang="cs-CZ" sz="2400" dirty="0"/>
          </a:p>
          <a:p>
            <a:r>
              <a:rPr lang="cs-CZ" sz="2400" b="1" dirty="0"/>
              <a:t>  	je to tzv. iterační zápis gramatiky, gramatika s regulární pravou </a:t>
            </a:r>
            <a:r>
              <a:rPr lang="cs-CZ" sz="2400" b="1" dirty="0" smtClean="0"/>
              <a:t>	stranou)</a:t>
            </a:r>
          </a:p>
          <a:p>
            <a:endParaRPr lang="cs-CZ" sz="2400" dirty="0"/>
          </a:p>
          <a:p>
            <a:r>
              <a:rPr lang="cs-CZ" sz="2400" b="1" dirty="0" smtClean="0"/>
              <a:t>	(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	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= E  | 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Z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(3,4)	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else S   |  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(5)	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{ + T } 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(6)	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{ * F }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7,8)	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E ) | V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	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I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(10,11)	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E ) | 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6632"/>
            <a:ext cx="878497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1.Zkuste ji napsat i normálně (bez metasymbolů) a diskutujte možný problém s pravidly</a:t>
            </a:r>
            <a:endParaRPr lang="cs-CZ" sz="2200" dirty="0"/>
          </a:p>
          <a:p>
            <a:r>
              <a:rPr lang="de-DE" sz="2200" b="1" dirty="0"/>
              <a:t>	E </a:t>
            </a:r>
            <a:r>
              <a:rPr lang="en-US" sz="2200" b="1" dirty="0">
                <a:sym typeface="Wingdings"/>
              </a:rPr>
              <a:t></a:t>
            </a:r>
            <a:r>
              <a:rPr lang="en-US" sz="2200" b="1" dirty="0"/>
              <a:t> E { + E } |  E { * E } | ( E ) | …</a:t>
            </a:r>
            <a:endParaRPr lang="cs-CZ" sz="2200" dirty="0"/>
          </a:p>
          <a:p>
            <a:r>
              <a:rPr lang="de-DE" sz="2200" b="1" dirty="0"/>
              <a:t> </a:t>
            </a:r>
            <a:r>
              <a:rPr lang="de-DE" sz="2200" b="1" dirty="0" smtClean="0"/>
              <a:t>2</a:t>
            </a:r>
            <a:r>
              <a:rPr lang="de-DE" sz="2200" b="1" dirty="0"/>
              <a:t>. </a:t>
            </a:r>
            <a:r>
              <a:rPr lang="de-DE" sz="2200" b="1" dirty="0" err="1"/>
              <a:t>Zjist</a:t>
            </a:r>
            <a:r>
              <a:rPr lang="cs-CZ" sz="2200" b="1" dirty="0" err="1"/>
              <a:t>ěte</a:t>
            </a:r>
            <a:r>
              <a:rPr lang="cs-CZ" sz="2200" b="1" dirty="0"/>
              <a:t>, jak vypadají množiny </a:t>
            </a:r>
            <a:r>
              <a:rPr lang="cs-CZ" sz="2200" b="1" i="1" dirty="0" err="1"/>
              <a:t>first</a:t>
            </a:r>
            <a:r>
              <a:rPr lang="cs-CZ" sz="2200" b="1" dirty="0"/>
              <a:t> terminálních symbolů, kterými začínají řetězce odvoditelné z jednotlivých pravých stran pravidel (dovolí to provést výběr té správné </a:t>
            </a:r>
            <a:r>
              <a:rPr lang="cs-CZ" sz="2200" b="1" dirty="0" err="1"/>
              <a:t>pr.strany</a:t>
            </a:r>
            <a:r>
              <a:rPr lang="cs-CZ" sz="2200" b="1" dirty="0"/>
              <a:t> na kterou se má expandovat </a:t>
            </a:r>
            <a:r>
              <a:rPr lang="cs-CZ" sz="2200" b="1" dirty="0" err="1"/>
              <a:t>neterminál</a:t>
            </a:r>
            <a:r>
              <a:rPr lang="cs-CZ" sz="2200" b="1" dirty="0"/>
              <a:t> korespondující dané proceduře)</a:t>
            </a:r>
            <a:endParaRPr lang="cs-CZ" sz="2200" dirty="0"/>
          </a:p>
          <a:p>
            <a:r>
              <a:rPr lang="cs-CZ" sz="2400" b="1" dirty="0"/>
              <a:t>Symbol		</a:t>
            </a:r>
            <a:r>
              <a:rPr lang="cs-CZ" sz="2400" b="1" dirty="0" err="1"/>
              <a:t>first</a:t>
            </a:r>
            <a:r>
              <a:rPr lang="cs-CZ" sz="2400" b="1" dirty="0"/>
              <a:t>				</a:t>
            </a:r>
            <a:r>
              <a:rPr lang="cs-CZ" sz="2400" b="1" dirty="0" err="1"/>
              <a:t>follow</a:t>
            </a:r>
            <a:endParaRPr lang="cs-CZ" sz="2400" dirty="0"/>
          </a:p>
          <a:p>
            <a:r>
              <a:rPr lang="cs-CZ" sz="2400" b="1" dirty="0"/>
              <a:t>S</a:t>
            </a:r>
            <a:endParaRPr lang="cs-CZ" sz="2400" dirty="0"/>
          </a:p>
          <a:p>
            <a:r>
              <a:rPr lang="cs-CZ" sz="2400" b="1" dirty="0"/>
              <a:t>Z</a:t>
            </a:r>
            <a:endParaRPr lang="cs-CZ" sz="2400" dirty="0"/>
          </a:p>
          <a:p>
            <a:r>
              <a:rPr lang="cs-CZ" sz="2400" b="1" dirty="0"/>
              <a:t>E</a:t>
            </a:r>
            <a:endParaRPr lang="cs-CZ" sz="2400" dirty="0"/>
          </a:p>
          <a:p>
            <a:r>
              <a:rPr lang="cs-CZ" sz="2400" b="1" dirty="0"/>
              <a:t>T</a:t>
            </a:r>
            <a:endParaRPr lang="cs-CZ" sz="2400" dirty="0"/>
          </a:p>
          <a:p>
            <a:r>
              <a:rPr lang="cs-CZ" sz="2400" b="1" dirty="0"/>
              <a:t>F</a:t>
            </a:r>
            <a:endParaRPr lang="cs-CZ" sz="2400" dirty="0"/>
          </a:p>
          <a:p>
            <a:r>
              <a:rPr lang="cs-CZ" sz="2400" b="1" dirty="0"/>
              <a:t>V</a:t>
            </a:r>
            <a:endParaRPr lang="cs-CZ" sz="2400" dirty="0"/>
          </a:p>
          <a:p>
            <a:r>
              <a:rPr lang="cs-CZ" sz="2400" b="1" dirty="0"/>
              <a:t>I</a:t>
            </a:r>
            <a:endParaRPr lang="cs-CZ" sz="2400" dirty="0"/>
          </a:p>
          <a:p>
            <a:r>
              <a:rPr lang="cs-CZ" sz="2400" b="1" dirty="0"/>
              <a:t>3.Zjistěte, jak vypadají množiny </a:t>
            </a:r>
            <a:r>
              <a:rPr lang="cs-CZ" sz="2400" b="1" i="1" dirty="0" err="1"/>
              <a:t>follow</a:t>
            </a:r>
            <a:r>
              <a:rPr lang="cs-CZ" sz="2400" b="1" i="1" dirty="0"/>
              <a:t> </a:t>
            </a:r>
            <a:r>
              <a:rPr lang="cs-CZ" sz="2400" b="1" dirty="0"/>
              <a:t>terminálních symbolů, které následují ve vstupu po provedení příslušné procedury a zkuste si jak vypadá struktura věty</a:t>
            </a:r>
            <a:endParaRPr lang="cs-CZ" sz="2400" dirty="0"/>
          </a:p>
          <a:p>
            <a:r>
              <a:rPr lang="cs-CZ" sz="2400" b="1" dirty="0" err="1"/>
              <a:t>if</a:t>
            </a:r>
            <a:r>
              <a:rPr lang="cs-CZ" sz="2400" b="1" dirty="0"/>
              <a:t>   a   </a:t>
            </a:r>
            <a:r>
              <a:rPr lang="cs-CZ" sz="2400" b="1" dirty="0" err="1"/>
              <a:t>then</a:t>
            </a:r>
            <a:r>
              <a:rPr lang="cs-CZ" sz="2400" b="1" dirty="0"/>
              <a:t> 	</a:t>
            </a:r>
            <a:r>
              <a:rPr lang="cs-CZ" sz="2400" b="1" dirty="0" err="1"/>
              <a:t>if</a:t>
            </a:r>
            <a:r>
              <a:rPr lang="cs-CZ" sz="2400" b="1" dirty="0"/>
              <a:t>    a	</a:t>
            </a:r>
            <a:r>
              <a:rPr lang="cs-CZ" sz="2400" b="1" dirty="0" err="1"/>
              <a:t>then</a:t>
            </a:r>
            <a:r>
              <a:rPr lang="cs-CZ" sz="2400" b="1" dirty="0"/>
              <a:t>	a   =  a	    </a:t>
            </a:r>
            <a:r>
              <a:rPr lang="cs-CZ" sz="2400" b="1" dirty="0" err="1"/>
              <a:t>else</a:t>
            </a:r>
            <a:r>
              <a:rPr lang="cs-CZ" sz="2400" b="1" dirty="0"/>
              <a:t>   a   =    a </a:t>
            </a:r>
            <a:endParaRPr lang="cs-CZ" sz="24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0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Řešení ad 1</a:t>
            </a:r>
            <a:r>
              <a:rPr lang="cs-CZ" sz="2200" b="1" dirty="0" smtClean="0"/>
              <a:t>.</a:t>
            </a:r>
          </a:p>
          <a:p>
            <a:r>
              <a:rPr lang="cs-CZ" sz="2200" b="1" dirty="0"/>
              <a:t>		</a:t>
            </a:r>
            <a:endParaRPr lang="cs-CZ" sz="2200" dirty="0"/>
          </a:p>
          <a:p>
            <a:r>
              <a:rPr lang="de-DE" sz="2200" b="1" dirty="0"/>
              <a:t>E </a:t>
            </a:r>
            <a:r>
              <a:rPr lang="en-US" sz="2200" b="1" dirty="0">
                <a:sym typeface="Wingdings"/>
              </a:rPr>
              <a:t></a:t>
            </a:r>
            <a:r>
              <a:rPr lang="de-DE" sz="2200" b="1" dirty="0"/>
              <a:t> T </a:t>
            </a:r>
            <a:r>
              <a:rPr lang="en-US" sz="2200" b="1" dirty="0"/>
              <a:t>| E </a:t>
            </a:r>
            <a:r>
              <a:rPr lang="de-DE" sz="2200" b="1" dirty="0"/>
              <a:t>+ T 	T </a:t>
            </a:r>
            <a:r>
              <a:rPr lang="en-US" sz="2200" b="1" dirty="0">
                <a:sym typeface="Wingdings"/>
              </a:rPr>
              <a:t></a:t>
            </a:r>
            <a:r>
              <a:rPr lang="de-DE" sz="2200" b="1" dirty="0"/>
              <a:t> F  |  T * F 	</a:t>
            </a:r>
            <a:endParaRPr lang="cs-CZ" sz="2200" dirty="0"/>
          </a:p>
          <a:p>
            <a:r>
              <a:rPr lang="de-DE" sz="2200" b="1" dirty="0"/>
              <a:t>	a </a:t>
            </a:r>
            <a:r>
              <a:rPr lang="de-DE" sz="2200" b="1" dirty="0" err="1"/>
              <a:t>co</a:t>
            </a:r>
            <a:r>
              <a:rPr lang="de-DE" sz="2200" b="1" dirty="0"/>
              <a:t> </a:t>
            </a:r>
            <a:r>
              <a:rPr lang="de-DE" sz="2200" b="1" dirty="0" err="1"/>
              <a:t>tohle</a:t>
            </a:r>
            <a:r>
              <a:rPr lang="de-DE" sz="2200" b="1" dirty="0"/>
              <a:t>?	E </a:t>
            </a:r>
            <a:r>
              <a:rPr lang="en-US" sz="2200" b="1" dirty="0">
                <a:sym typeface="Wingdings"/>
              </a:rPr>
              <a:t></a:t>
            </a:r>
            <a:r>
              <a:rPr lang="de-DE" sz="2200" b="1" dirty="0"/>
              <a:t> T </a:t>
            </a:r>
            <a:r>
              <a:rPr lang="en-US" sz="2200" b="1" dirty="0"/>
              <a:t>| T </a:t>
            </a:r>
            <a:r>
              <a:rPr lang="de-DE" sz="2200" b="1" dirty="0"/>
              <a:t>+ E 	T </a:t>
            </a:r>
            <a:r>
              <a:rPr lang="en-US" sz="2200" b="1" dirty="0">
                <a:sym typeface="Wingdings"/>
              </a:rPr>
              <a:t></a:t>
            </a:r>
            <a:r>
              <a:rPr lang="de-DE" sz="2200" b="1" dirty="0"/>
              <a:t> F  |  F * T </a:t>
            </a:r>
            <a:endParaRPr lang="cs-CZ" sz="2200" dirty="0"/>
          </a:p>
          <a:p>
            <a:r>
              <a:rPr lang="de-DE" sz="2200" b="1" dirty="0"/>
              <a:t> </a:t>
            </a:r>
            <a:endParaRPr lang="cs-CZ" sz="2200" dirty="0"/>
          </a:p>
          <a:p>
            <a:r>
              <a:rPr lang="de-DE" sz="2200" b="1" dirty="0"/>
              <a:t> </a:t>
            </a:r>
            <a:endParaRPr lang="cs-CZ" sz="2200" dirty="0"/>
          </a:p>
          <a:p>
            <a:r>
              <a:rPr lang="de-DE" sz="2200" b="1" dirty="0"/>
              <a:t> </a:t>
            </a:r>
            <a:endParaRPr lang="cs-CZ" sz="2200" dirty="0"/>
          </a:p>
          <a:p>
            <a:r>
              <a:rPr lang="cs-CZ" sz="2200" b="1" dirty="0"/>
              <a:t>Řešení ad 2.</a:t>
            </a:r>
            <a:endParaRPr lang="cs-CZ" sz="2200" dirty="0"/>
          </a:p>
          <a:p>
            <a:r>
              <a:rPr lang="cs-CZ" sz="2200" b="1" dirty="0"/>
              <a:t>Symbol		</a:t>
            </a:r>
            <a:r>
              <a:rPr lang="cs-CZ" sz="2200" b="1" dirty="0" err="1"/>
              <a:t>first</a:t>
            </a:r>
            <a:r>
              <a:rPr lang="cs-CZ" sz="2200" b="1" dirty="0"/>
              <a:t>				</a:t>
            </a:r>
            <a:r>
              <a:rPr lang="cs-CZ" sz="2200" b="1" dirty="0" err="1"/>
              <a:t>follow</a:t>
            </a:r>
            <a:endParaRPr lang="cs-CZ" sz="2200" dirty="0"/>
          </a:p>
          <a:p>
            <a:r>
              <a:rPr lang="cs-CZ" sz="2200" b="1" dirty="0"/>
              <a:t>S		a, </a:t>
            </a:r>
            <a:r>
              <a:rPr lang="cs-CZ" sz="2200" b="1" dirty="0" err="1"/>
              <a:t>if</a:t>
            </a:r>
            <a:r>
              <a:rPr lang="cs-CZ" sz="2200" b="1" dirty="0"/>
              <a:t>				e, </a:t>
            </a:r>
            <a:r>
              <a:rPr lang="cs-CZ" sz="2200" b="1" dirty="0" err="1"/>
              <a:t>else</a:t>
            </a:r>
            <a:endParaRPr lang="cs-CZ" sz="2200" dirty="0"/>
          </a:p>
          <a:p>
            <a:r>
              <a:rPr lang="cs-CZ" sz="2200" b="1" dirty="0"/>
              <a:t>Z		e, </a:t>
            </a:r>
            <a:r>
              <a:rPr lang="cs-CZ" sz="2200" b="1" dirty="0" err="1"/>
              <a:t>else</a:t>
            </a:r>
            <a:r>
              <a:rPr lang="cs-CZ" sz="2200" b="1" dirty="0"/>
              <a:t>				e, </a:t>
            </a:r>
            <a:r>
              <a:rPr lang="cs-CZ" sz="2200" b="1" dirty="0" err="1"/>
              <a:t>else</a:t>
            </a:r>
            <a:endParaRPr lang="cs-CZ" sz="2200" dirty="0"/>
          </a:p>
          <a:p>
            <a:r>
              <a:rPr lang="cs-CZ" sz="2200" b="1" dirty="0"/>
              <a:t>E		a, (				), </a:t>
            </a:r>
            <a:r>
              <a:rPr lang="cs-CZ" sz="2200" b="1" dirty="0" err="1"/>
              <a:t>then</a:t>
            </a:r>
            <a:r>
              <a:rPr lang="cs-CZ" sz="2200" b="1" dirty="0"/>
              <a:t>, e, </a:t>
            </a:r>
            <a:r>
              <a:rPr lang="cs-CZ" sz="2200" b="1" dirty="0" err="1"/>
              <a:t>else</a:t>
            </a:r>
            <a:endParaRPr lang="cs-CZ" sz="2200" dirty="0"/>
          </a:p>
          <a:p>
            <a:r>
              <a:rPr lang="cs-CZ" sz="2200" b="1" dirty="0"/>
              <a:t>T		a, (				), </a:t>
            </a:r>
            <a:r>
              <a:rPr lang="cs-CZ" sz="2200" b="1" dirty="0" err="1"/>
              <a:t>then</a:t>
            </a:r>
            <a:r>
              <a:rPr lang="cs-CZ" sz="2200" b="1" dirty="0"/>
              <a:t>, e, </a:t>
            </a:r>
            <a:r>
              <a:rPr lang="cs-CZ" sz="2200" b="1" dirty="0" err="1"/>
              <a:t>else</a:t>
            </a:r>
            <a:r>
              <a:rPr lang="cs-CZ" sz="2200" b="1" dirty="0"/>
              <a:t>, +</a:t>
            </a:r>
            <a:endParaRPr lang="cs-CZ" sz="2200" dirty="0"/>
          </a:p>
          <a:p>
            <a:r>
              <a:rPr lang="cs-CZ" sz="2200" b="1" dirty="0"/>
              <a:t>F		a, (				), </a:t>
            </a:r>
            <a:r>
              <a:rPr lang="cs-CZ" sz="2200" b="1" dirty="0" err="1"/>
              <a:t>then</a:t>
            </a:r>
            <a:r>
              <a:rPr lang="cs-CZ" sz="2200" b="1" dirty="0"/>
              <a:t>, e, </a:t>
            </a:r>
            <a:r>
              <a:rPr lang="cs-CZ" sz="2200" b="1" dirty="0" err="1"/>
              <a:t>else</a:t>
            </a:r>
            <a:r>
              <a:rPr lang="cs-CZ" sz="2200" b="1" dirty="0"/>
              <a:t>, +, *</a:t>
            </a:r>
            <a:endParaRPr lang="cs-CZ" sz="2200" dirty="0"/>
          </a:p>
          <a:p>
            <a:r>
              <a:rPr lang="cs-CZ" sz="2200" b="1" dirty="0"/>
              <a:t>V		a				), </a:t>
            </a:r>
            <a:r>
              <a:rPr lang="cs-CZ" sz="2200" b="1" dirty="0" err="1"/>
              <a:t>then</a:t>
            </a:r>
            <a:r>
              <a:rPr lang="cs-CZ" sz="2200" b="1" dirty="0"/>
              <a:t>, e, </a:t>
            </a:r>
            <a:r>
              <a:rPr lang="cs-CZ" sz="2200" b="1" dirty="0" err="1"/>
              <a:t>else</a:t>
            </a:r>
            <a:r>
              <a:rPr lang="cs-CZ" sz="2200" b="1" dirty="0"/>
              <a:t>, +, *, =</a:t>
            </a:r>
            <a:endParaRPr lang="cs-CZ" sz="2200" dirty="0"/>
          </a:p>
          <a:p>
            <a:r>
              <a:rPr lang="cs-CZ" sz="2200" b="1" dirty="0"/>
              <a:t>I		e, (				), </a:t>
            </a:r>
            <a:r>
              <a:rPr lang="cs-CZ" sz="2200" b="1" dirty="0" err="1"/>
              <a:t>then</a:t>
            </a:r>
            <a:r>
              <a:rPr lang="cs-CZ" sz="2200" b="1" dirty="0"/>
              <a:t>, e, </a:t>
            </a:r>
            <a:r>
              <a:rPr lang="cs-CZ" sz="2200" b="1" dirty="0" err="1"/>
              <a:t>else</a:t>
            </a:r>
            <a:r>
              <a:rPr lang="cs-CZ" sz="2200" b="1" dirty="0"/>
              <a:t>, +, *, =</a:t>
            </a: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  <a:p>
            <a:endParaRPr lang="cs-CZ" dirty="0"/>
          </a:p>
        </p:txBody>
      </p:sp>
      <p:cxnSp>
        <p:nvCxnSpPr>
          <p:cNvPr id="4" name="Přímá spojnice 3"/>
          <p:cNvCxnSpPr>
            <a:stCxn id="2" idx="1"/>
          </p:cNvCxnSpPr>
          <p:nvPr/>
        </p:nvCxnSpPr>
        <p:spPr>
          <a:xfrm>
            <a:off x="107504" y="3062377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59699"/>
              </p:ext>
            </p:extLst>
          </p:nvPr>
        </p:nvGraphicFramePr>
        <p:xfrm>
          <a:off x="179512" y="0"/>
          <a:ext cx="8809971" cy="529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kument" r:id="rId4" imgW="5758053" imgH="2918519" progId="Word.Document.12">
                  <p:embed/>
                </p:oleObj>
              </mc:Choice>
              <mc:Fallback>
                <p:oleObj name="Dokument" r:id="rId4" imgW="5758053" imgH="2918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0"/>
                        <a:ext cx="8809971" cy="5291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74787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kument" showAsIcon="1" r:id="rId5" imgW="914400" imgH="792360" progId="Word.Document.12">
                  <p:embed/>
                </p:oleObj>
              </mc:Choice>
              <mc:Fallback>
                <p:oleObj name="Dok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515719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Lexikální analýzu bude provádět procedura CTI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Hlášení chyb bude provádět procedura CHYBA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Posloupnost přepisovacích pravidel vypisuje procedura TISK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85698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program SYNTAKTICKA_ANALYZA</a:t>
            </a:r>
            <a:endParaRPr lang="cs-CZ" sz="2100" dirty="0"/>
          </a:p>
          <a:p>
            <a:r>
              <a:rPr lang="en-US" sz="2100" b="1" dirty="0" err="1"/>
              <a:t>definice</a:t>
            </a:r>
            <a:r>
              <a:rPr lang="en-US" sz="2100" b="1" dirty="0"/>
              <a:t> </a:t>
            </a:r>
            <a:r>
              <a:rPr lang="en-US" sz="2100" b="1" dirty="0" err="1"/>
              <a:t>vyjmenovaneho</a:t>
            </a:r>
            <a:r>
              <a:rPr lang="en-US" sz="2100" b="1" dirty="0"/>
              <a:t> </a:t>
            </a:r>
            <a:r>
              <a:rPr lang="en-US" sz="2100" b="1" dirty="0" err="1"/>
              <a:t>typu</a:t>
            </a:r>
            <a:r>
              <a:rPr lang="cs-CZ" sz="2100" b="1" dirty="0"/>
              <a:t> SYMBOL = (IDENT, PRIRAZ, PLUS, KRAT,  LEVA, </a:t>
            </a:r>
            <a:endParaRPr lang="cs-CZ" sz="2100" dirty="0"/>
          </a:p>
          <a:p>
            <a:r>
              <a:rPr lang="cs-CZ" sz="2100" b="1" dirty="0"/>
              <a:t>PRAVA, IFS, THENS, ELSES);</a:t>
            </a:r>
            <a:endParaRPr lang="cs-CZ" sz="2100" dirty="0"/>
          </a:p>
          <a:p>
            <a:r>
              <a:rPr lang="cs-CZ" sz="2100" b="1" dirty="0"/>
              <a:t> </a:t>
            </a:r>
            <a:r>
              <a:rPr lang="cs-CZ" sz="2100" b="1" dirty="0" err="1"/>
              <a:t>promenna</a:t>
            </a:r>
            <a:r>
              <a:rPr lang="cs-CZ" sz="2100" b="1" dirty="0"/>
              <a:t>  N typu SYMBOL;</a:t>
            </a:r>
            <a:endParaRPr lang="cs-CZ" sz="2100" dirty="0"/>
          </a:p>
          <a:p>
            <a:r>
              <a:rPr lang="cs-CZ" sz="2100" b="1" dirty="0"/>
              <a:t> procedura CTI(</a:t>
            </a:r>
            <a:r>
              <a:rPr lang="cs-CZ" sz="2100" b="1" dirty="0" err="1"/>
              <a:t>vystupni</a:t>
            </a:r>
            <a:r>
              <a:rPr lang="cs-CZ" sz="2100" b="1" dirty="0"/>
              <a:t> parametr S typu SYMBOL)   ...</a:t>
            </a:r>
            <a:endParaRPr lang="cs-CZ" sz="2100" dirty="0"/>
          </a:p>
          <a:p>
            <a:r>
              <a:rPr lang="cs-CZ" sz="2100" b="1" dirty="0"/>
              <a:t> procedura CHYBA(</a:t>
            </a:r>
            <a:r>
              <a:rPr lang="cs-CZ" sz="2100" b="1" dirty="0" err="1"/>
              <a:t>vstupni</a:t>
            </a:r>
            <a:r>
              <a:rPr lang="cs-CZ" sz="2100" b="1" dirty="0"/>
              <a:t> parametr CISLO typu </a:t>
            </a:r>
            <a:r>
              <a:rPr lang="cs-CZ" sz="2100" b="1" dirty="0" err="1"/>
              <a:t>integer</a:t>
            </a:r>
            <a:r>
              <a:rPr lang="cs-CZ" sz="2100" b="1" dirty="0"/>
              <a:t>)  ...</a:t>
            </a:r>
            <a:endParaRPr lang="cs-CZ" sz="2100" dirty="0"/>
          </a:p>
          <a:p>
            <a:r>
              <a:rPr lang="cs-CZ" sz="2100" b="1" dirty="0"/>
              <a:t> procedura TISK(</a:t>
            </a:r>
            <a:r>
              <a:rPr lang="cs-CZ" sz="2100" b="1" dirty="0" err="1"/>
              <a:t>vstupni</a:t>
            </a:r>
            <a:r>
              <a:rPr lang="cs-CZ" sz="2100" b="1" dirty="0"/>
              <a:t> parametr CISLO typu </a:t>
            </a:r>
            <a:r>
              <a:rPr lang="cs-CZ" sz="2100" b="1" dirty="0" err="1"/>
              <a:t>integer</a:t>
            </a:r>
            <a:r>
              <a:rPr lang="cs-CZ" sz="2100" b="1" dirty="0"/>
              <a:t>)  </a:t>
            </a:r>
            <a:r>
              <a:rPr lang="cs-CZ" sz="2100" b="1" dirty="0" smtClean="0"/>
              <a:t>...</a:t>
            </a:r>
          </a:p>
          <a:p>
            <a:endParaRPr lang="cs-CZ" sz="2100" dirty="0"/>
          </a:p>
          <a:p>
            <a:r>
              <a:rPr lang="cs-CZ" sz="2100" b="1" dirty="0"/>
              <a:t> </a:t>
            </a:r>
            <a:r>
              <a:rPr lang="cs-CZ" sz="2100" b="1" dirty="0" smtClean="0"/>
              <a:t>procedura </a:t>
            </a:r>
            <a:r>
              <a:rPr lang="cs-CZ" sz="2100" b="1" dirty="0"/>
              <a:t>S</a:t>
            </a:r>
            <a:endParaRPr lang="cs-CZ" sz="2100" dirty="0"/>
          </a:p>
          <a:p>
            <a:r>
              <a:rPr lang="cs-CZ" sz="2100" b="1" dirty="0"/>
              <a:t> </a:t>
            </a:r>
            <a:r>
              <a:rPr lang="en-US" sz="2100" b="1" dirty="0"/>
              <a:t>{</a:t>
            </a:r>
            <a:r>
              <a:rPr lang="cs-CZ" sz="2100" b="1" dirty="0"/>
              <a:t> </a:t>
            </a:r>
            <a:r>
              <a:rPr lang="cs-CZ" sz="2100" b="1" dirty="0" err="1"/>
              <a:t>if</a:t>
            </a:r>
            <a:r>
              <a:rPr lang="cs-CZ" sz="2100" b="1" dirty="0"/>
              <a:t> N =  IFS </a:t>
            </a:r>
            <a:r>
              <a:rPr lang="cs-CZ" sz="2100" b="1" dirty="0" err="1"/>
              <a:t>then</a:t>
            </a:r>
            <a:endParaRPr lang="cs-CZ" sz="2100" dirty="0"/>
          </a:p>
          <a:p>
            <a:r>
              <a:rPr lang="cs-CZ" sz="2100" b="1" dirty="0"/>
              <a:t>                    { TISK(2); CTI(N); E;</a:t>
            </a:r>
            <a:endParaRPr lang="cs-CZ" sz="2100" dirty="0"/>
          </a:p>
          <a:p>
            <a:r>
              <a:rPr lang="cs-CZ" sz="2100" b="1" dirty="0"/>
              <a:t>                          </a:t>
            </a:r>
            <a:r>
              <a:rPr lang="cs-CZ" sz="2100" b="1" dirty="0" err="1"/>
              <a:t>if</a:t>
            </a:r>
            <a:r>
              <a:rPr lang="cs-CZ" sz="2100" b="1" dirty="0"/>
              <a:t> N ≠ THENS </a:t>
            </a:r>
            <a:r>
              <a:rPr lang="cs-CZ" sz="2100" b="1" dirty="0" err="1"/>
              <a:t>then</a:t>
            </a:r>
            <a:r>
              <a:rPr lang="cs-CZ" sz="2100" b="1" dirty="0"/>
              <a:t> CHYBA(2);</a:t>
            </a:r>
            <a:endParaRPr lang="cs-CZ" sz="2100" dirty="0"/>
          </a:p>
          <a:p>
            <a:r>
              <a:rPr lang="cs-CZ" sz="2100" b="1" dirty="0"/>
              <a:t>                          </a:t>
            </a:r>
            <a:r>
              <a:rPr lang="cs-CZ" sz="2100" b="1" dirty="0" err="1"/>
              <a:t>else</a:t>
            </a:r>
            <a:r>
              <a:rPr lang="cs-CZ" sz="2100" b="1" dirty="0"/>
              <a:t> { CTI(N); S; Z;</a:t>
            </a:r>
            <a:endParaRPr lang="cs-CZ" sz="2100" dirty="0"/>
          </a:p>
          <a:p>
            <a:r>
              <a:rPr lang="cs-CZ" sz="2100" b="1" dirty="0"/>
              <a:t>                                  }</a:t>
            </a:r>
            <a:endParaRPr lang="cs-CZ" sz="2100" dirty="0"/>
          </a:p>
          <a:p>
            <a:r>
              <a:rPr lang="cs-CZ" sz="2100" b="1" dirty="0"/>
              <a:t>                    }</a:t>
            </a:r>
            <a:endParaRPr lang="cs-CZ" sz="2100" dirty="0"/>
          </a:p>
          <a:p>
            <a:r>
              <a:rPr lang="cs-CZ" sz="2100" b="1" dirty="0"/>
              <a:t>      </a:t>
            </a:r>
            <a:r>
              <a:rPr lang="cs-CZ" sz="2100" b="1" dirty="0" err="1"/>
              <a:t>else</a:t>
            </a:r>
            <a:endParaRPr lang="cs-CZ" sz="2100" dirty="0"/>
          </a:p>
          <a:p>
            <a:r>
              <a:rPr lang="cs-CZ" sz="2100" b="1" dirty="0"/>
              <a:t>         { TISK(1); V; </a:t>
            </a:r>
            <a:r>
              <a:rPr lang="cs-CZ" sz="2100" b="1" dirty="0" err="1"/>
              <a:t>if</a:t>
            </a:r>
            <a:r>
              <a:rPr lang="cs-CZ" sz="2100" b="1" dirty="0"/>
              <a:t> N ≠ PRIRAZ </a:t>
            </a:r>
            <a:r>
              <a:rPr lang="cs-CZ" sz="2100" b="1" dirty="0" err="1"/>
              <a:t>then</a:t>
            </a:r>
            <a:r>
              <a:rPr lang="cs-CZ" sz="2100" b="1" dirty="0"/>
              <a:t> CHYBA(1);</a:t>
            </a:r>
            <a:endParaRPr lang="cs-CZ" sz="2100" dirty="0"/>
          </a:p>
          <a:p>
            <a:r>
              <a:rPr lang="cs-CZ" sz="2100" b="1" dirty="0"/>
              <a:t>                                  </a:t>
            </a:r>
            <a:r>
              <a:rPr lang="cs-CZ" sz="2100" b="1" dirty="0" err="1"/>
              <a:t>else</a:t>
            </a:r>
            <a:r>
              <a:rPr lang="cs-CZ" sz="2100" b="1" dirty="0"/>
              <a:t> { CTI(N); E;</a:t>
            </a:r>
            <a:endParaRPr lang="cs-CZ" sz="2100" dirty="0"/>
          </a:p>
          <a:p>
            <a:r>
              <a:rPr lang="cs-CZ" sz="2100" b="1" dirty="0"/>
              <a:t>                                          }</a:t>
            </a:r>
            <a:endParaRPr lang="cs-CZ" sz="2100" dirty="0"/>
          </a:p>
          <a:p>
            <a:r>
              <a:rPr lang="cs-CZ" sz="2100" b="1" dirty="0"/>
              <a:t>         }   /* </a:t>
            </a:r>
            <a:r>
              <a:rPr lang="cs-CZ" sz="2100" b="1" dirty="0" err="1"/>
              <a:t>vstupni</a:t>
            </a:r>
            <a:r>
              <a:rPr lang="cs-CZ" sz="2100" b="1" dirty="0"/>
              <a:t> řetězec patří do jazyka */</a:t>
            </a:r>
            <a:endParaRPr lang="cs-CZ" sz="2100" dirty="0"/>
          </a:p>
          <a:p>
            <a:r>
              <a:rPr lang="cs-CZ" sz="2100" b="1" dirty="0"/>
              <a:t> }</a:t>
            </a:r>
            <a:endParaRPr lang="cs-CZ" sz="21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3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249</Words>
  <Application>Microsoft Office PowerPoint</Application>
  <PresentationFormat>Předvádění na obrazovce (4:3)</PresentationFormat>
  <Paragraphs>207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systému Office</vt:lpstr>
      <vt:lpstr>Dokument</vt:lpstr>
      <vt:lpstr>Syntaktická analýza metodou rekurzivního sestupu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Syntaktická analýza metodou rekurzivního sestupu</dc:title>
  <dc:creator>Karel Ježek</dc:creator>
  <cp:lastModifiedBy>Karel Ježek</cp:lastModifiedBy>
  <cp:revision>32</cp:revision>
  <cp:lastPrinted>2018-09-25T10:02:07Z</cp:lastPrinted>
  <dcterms:created xsi:type="dcterms:W3CDTF">2018-08-08T08:57:02Z</dcterms:created>
  <dcterms:modified xsi:type="dcterms:W3CDTF">2018-09-25T10:02:35Z</dcterms:modified>
</cp:coreProperties>
</file>