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7" r:id="rId37"/>
    <p:sldId id="292" r:id="rId38"/>
    <p:sldId id="293" r:id="rId39"/>
    <p:sldId id="294" r:id="rId40"/>
    <p:sldId id="295" r:id="rId41"/>
    <p:sldId id="296" r:id="rId42"/>
    <p:sldId id="301" r:id="rId4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32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63" autoAdjust="0"/>
  </p:normalViewPr>
  <p:slideViewPr>
    <p:cSldViewPr>
      <p:cViewPr varScale="1">
        <p:scale>
          <a:sx n="65" d="100"/>
          <a:sy n="65" d="100"/>
        </p:scale>
        <p:origin x="-98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31DBE-72D9-43B5-8532-A7D8AC9D16F0}" type="datetimeFigureOut">
              <a:rPr lang="cs-CZ" smtClean="0"/>
              <a:t>25.9.2018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8B5F0-B4D3-45D8-B553-D7DA85E3E8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426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8B5F0-B4D3-45D8-B553-D7DA85E3E880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893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6F32-930A-49DF-9FCF-2C65F0092DBA}" type="datetimeFigureOut">
              <a:rPr lang="cs-CZ" smtClean="0"/>
              <a:t>25.9.2018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E846-E774-42D1-8E1A-B45E480F82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328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6F32-930A-49DF-9FCF-2C65F0092DBA}" type="datetimeFigureOut">
              <a:rPr lang="cs-CZ" smtClean="0"/>
              <a:t>25.9.2018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E846-E774-42D1-8E1A-B45E480F82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029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6F32-930A-49DF-9FCF-2C65F0092DBA}" type="datetimeFigureOut">
              <a:rPr lang="cs-CZ" smtClean="0"/>
              <a:t>25.9.2018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E846-E774-42D1-8E1A-B45E480F82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76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6F32-930A-49DF-9FCF-2C65F0092DBA}" type="datetimeFigureOut">
              <a:rPr lang="cs-CZ" smtClean="0"/>
              <a:t>25.9.2018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E846-E774-42D1-8E1A-B45E480F82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360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6F32-930A-49DF-9FCF-2C65F0092DBA}" type="datetimeFigureOut">
              <a:rPr lang="cs-CZ" smtClean="0"/>
              <a:t>25.9.2018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E846-E774-42D1-8E1A-B45E480F82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43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6F32-930A-49DF-9FCF-2C65F0092DBA}" type="datetimeFigureOut">
              <a:rPr lang="cs-CZ" smtClean="0"/>
              <a:t>25.9.2018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E846-E774-42D1-8E1A-B45E480F82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841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6F32-930A-49DF-9FCF-2C65F0092DBA}" type="datetimeFigureOut">
              <a:rPr lang="cs-CZ" smtClean="0"/>
              <a:t>25.9.2018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E846-E774-42D1-8E1A-B45E480F82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678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6F32-930A-49DF-9FCF-2C65F0092DBA}" type="datetimeFigureOut">
              <a:rPr lang="cs-CZ" smtClean="0"/>
              <a:t>25.9.2018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E846-E774-42D1-8E1A-B45E480F82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42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6F32-930A-49DF-9FCF-2C65F0092DBA}" type="datetimeFigureOut">
              <a:rPr lang="cs-CZ" smtClean="0"/>
              <a:t>25.9.2018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E846-E774-42D1-8E1A-B45E480F82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298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6F32-930A-49DF-9FCF-2C65F0092DBA}" type="datetimeFigureOut">
              <a:rPr lang="cs-CZ" smtClean="0"/>
              <a:t>25.9.2018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E846-E774-42D1-8E1A-B45E480F82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78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6F32-930A-49DF-9FCF-2C65F0092DBA}" type="datetimeFigureOut">
              <a:rPr lang="cs-CZ" smtClean="0"/>
              <a:t>25.9.2018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E846-E774-42D1-8E1A-B45E480F82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889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16F32-930A-49DF-9FCF-2C65F0092DBA}" type="datetimeFigureOut">
              <a:rPr lang="cs-CZ" smtClean="0"/>
              <a:t>25.9.2018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8E846-E774-42D1-8E1A-B45E480F82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416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3.docx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4.doc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5.docx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Word_Document6.docx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Word_Document7.docx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doc1.docx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8.wmf"/><Relationship Id="rId5" Type="http://schemas.openxmlformats.org/officeDocument/2006/relationships/package" Target="../embeddings/Microsoft_Word_Document8.docx"/><Relationship Id="rId4" Type="http://schemas.openxmlformats.org/officeDocument/2006/relationships/oleObject" Target="../embeddings/oleObject8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Word_Document9.docx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doc2.docx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0.wmf"/><Relationship Id="rId5" Type="http://schemas.openxmlformats.org/officeDocument/2006/relationships/package" Target="../embeddings/Microsoft_Word_Document10.docx"/><Relationship Id="rId4" Type="http://schemas.openxmlformats.org/officeDocument/2006/relationships/oleObject" Target="../embeddings/oleObject10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Word_Document11.docx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gnuwin32.sourceforge.net/packages/flex.htm" TargetMode="External"/><Relationship Id="rId2" Type="http://schemas.openxmlformats.org/officeDocument/2006/relationships/hyperlink" Target="http://gnuwin32.sourceforge.net/packages/bison.htm" TargetMode="Externa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1.docx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doc3.docx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2.wmf"/><Relationship Id="rId4" Type="http://schemas.openxmlformats.org/officeDocument/2006/relationships/package" Target="../embeddings/Microsoft_Word_Document12.docx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2.docx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Lexikální 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804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548680"/>
            <a:ext cx="856895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u="sng" dirty="0" smtClean="0"/>
              <a:t>Konfigurace automatu</a:t>
            </a:r>
          </a:p>
          <a:p>
            <a:pPr algn="ctr"/>
            <a:endParaRPr lang="cs-CZ" sz="2400" b="1" u="sng" dirty="0" smtClean="0"/>
          </a:p>
          <a:p>
            <a:r>
              <a:rPr lang="cs-CZ" sz="2400" b="1" dirty="0" smtClean="0"/>
              <a:t>Konfigurace </a:t>
            </a:r>
            <a:r>
              <a:rPr lang="cs-CZ" sz="2400" b="1" dirty="0"/>
              <a:t>automatu je dvojice </a:t>
            </a:r>
            <a:r>
              <a:rPr lang="cs-CZ" sz="2400" b="1" dirty="0">
                <a:solidFill>
                  <a:srgbClr val="FF0000"/>
                </a:solidFill>
              </a:rPr>
              <a:t>(stav,  ještě nezpracovaný vstup</a:t>
            </a:r>
            <a:r>
              <a:rPr lang="cs-CZ" sz="2400" b="1" dirty="0" smtClean="0">
                <a:solidFill>
                  <a:srgbClr val="FF0000"/>
                </a:solidFill>
              </a:rPr>
              <a:t>)</a:t>
            </a:r>
          </a:p>
          <a:p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b="1" dirty="0" smtClean="0"/>
              <a:t>Počáteční </a:t>
            </a:r>
            <a:r>
              <a:rPr lang="cs-CZ" sz="2400" b="1" dirty="0"/>
              <a:t>konfigurace	(S,  věta), 	kde S je počáteční stav</a:t>
            </a:r>
            <a:endParaRPr lang="cs-CZ" sz="2400" dirty="0"/>
          </a:p>
          <a:p>
            <a:endParaRPr lang="cs-CZ" sz="2400" b="1" dirty="0" smtClean="0"/>
          </a:p>
          <a:p>
            <a:r>
              <a:rPr lang="cs-CZ" sz="2400" b="1" dirty="0" smtClean="0"/>
              <a:t>Koncová </a:t>
            </a:r>
            <a:r>
              <a:rPr lang="cs-CZ" sz="2400" b="1" dirty="0"/>
              <a:t>konfigurace	(K, e), 	kde K je koncový stav a e je prázdný</a:t>
            </a:r>
            <a:endParaRPr lang="cs-CZ" sz="2400" dirty="0"/>
          </a:p>
          <a:p>
            <a:r>
              <a:rPr lang="cs-CZ" sz="2400" b="1" dirty="0"/>
              <a:t>        </a:t>
            </a:r>
            <a:r>
              <a:rPr lang="cs-CZ" sz="2400" b="1" dirty="0" smtClean="0"/>
              <a:t>řetězec. Pozn.: prázdný řetězec také bývá značen </a:t>
            </a:r>
            <a:r>
              <a:rPr lang="en-GB" sz="2000" b="1" dirty="0" smtClean="0"/>
              <a:t>ℇ</a:t>
            </a:r>
            <a:r>
              <a:rPr lang="cs-CZ" sz="2000" b="1" dirty="0" smtClean="0"/>
              <a:t> resp. </a:t>
            </a:r>
            <a:r>
              <a:rPr lang="en-US" sz="2000" b="1" dirty="0" smtClean="0">
                <a:latin typeface="Symbol" panose="05050102010706020507" pitchFamily="18" charset="2"/>
              </a:rPr>
              <a:t>l</a:t>
            </a:r>
            <a:r>
              <a:rPr lang="cs-CZ" sz="2000" b="1" dirty="0" smtClean="0">
                <a:latin typeface="Symbol" panose="05050102010706020507" pitchFamily="18" charset="2"/>
              </a:rPr>
              <a:t> </a:t>
            </a:r>
            <a:endParaRPr lang="cs-CZ" sz="2000" b="1" dirty="0">
              <a:latin typeface="Symbol" panose="05050102010706020507" pitchFamily="18" charset="2"/>
            </a:endParaRPr>
          </a:p>
          <a:p>
            <a:endParaRPr lang="cs-CZ" sz="2400" b="1" dirty="0" smtClean="0"/>
          </a:p>
          <a:p>
            <a:r>
              <a:rPr lang="cs-CZ" sz="2400" b="1" dirty="0" smtClean="0"/>
              <a:t>Zavedeme ├  jako </a:t>
            </a:r>
            <a:r>
              <a:rPr lang="cs-CZ" sz="2400" b="1" dirty="0"/>
              <a:t>znak přechodu mezi konfiguracemi</a:t>
            </a:r>
            <a:endParaRPr lang="cs-CZ" sz="2400" dirty="0"/>
          </a:p>
          <a:p>
            <a:endParaRPr lang="cs-CZ" sz="2400" b="1" dirty="0" smtClean="0"/>
          </a:p>
          <a:p>
            <a:r>
              <a:rPr lang="cs-CZ" sz="2400" b="1" dirty="0" smtClean="0"/>
              <a:t>Př</a:t>
            </a:r>
            <a:r>
              <a:rPr lang="cs-CZ" sz="2400" b="1" dirty="0"/>
              <a:t>. Analýza věty 		1 0 0 1	jazyka  1 0</a:t>
            </a:r>
            <a:r>
              <a:rPr lang="cs-CZ" sz="2400" b="1" baseline="30000" dirty="0"/>
              <a:t>n</a:t>
            </a:r>
            <a:r>
              <a:rPr lang="cs-CZ" sz="2400" b="1" dirty="0"/>
              <a:t> 1   (př.1)</a:t>
            </a:r>
            <a:endParaRPr lang="cs-CZ" sz="2400" dirty="0"/>
          </a:p>
          <a:p>
            <a:r>
              <a:rPr lang="cs-CZ" sz="2000" b="1" dirty="0"/>
              <a:t> </a:t>
            </a:r>
            <a:endParaRPr lang="cs-CZ" sz="2000" dirty="0"/>
          </a:p>
          <a:p>
            <a:r>
              <a:rPr lang="cs-CZ" sz="2400" b="1" dirty="0"/>
              <a:t>( S, 1001)├ ( A, 001) ├ ( A, 01)  ├ ( A, 1) ├ ( K,  e)</a:t>
            </a:r>
            <a:endParaRPr lang="cs-CZ" sz="2400" dirty="0"/>
          </a:p>
          <a:p>
            <a:r>
              <a:rPr lang="cs-CZ" sz="2400" b="1" dirty="0"/>
              <a:t/>
            </a:r>
            <a:br>
              <a:rPr lang="cs-CZ" sz="2400" b="1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5591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7052399"/>
              </p:ext>
            </p:extLst>
          </p:nvPr>
        </p:nvGraphicFramePr>
        <p:xfrm>
          <a:off x="117475" y="195263"/>
          <a:ext cx="8661400" cy="957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name="Dokument" r:id="rId4" imgW="5805551" imgH="6414560" progId="Word.Document.12">
                  <p:embed/>
                </p:oleObj>
              </mc:Choice>
              <mc:Fallback>
                <p:oleObj name="Dokument" r:id="rId4" imgW="5805551" imgH="641456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7475" y="195263"/>
                        <a:ext cx="8661400" cy="957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591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TextovéPole 2"/>
          <p:cNvSpPr txBox="1"/>
          <p:nvPr/>
        </p:nvSpPr>
        <p:spPr>
          <a:xfrm>
            <a:off x="107504" y="188640"/>
            <a:ext cx="8784976" cy="6863417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noProof="1" smtClean="0">
                <a:solidFill>
                  <a:srgbClr val="FF0000"/>
                </a:solidFill>
              </a:rPr>
              <a:t>Ardenův teorém</a:t>
            </a:r>
            <a:r>
              <a:rPr lang="en-GB" sz="2000" noProof="1" smtClean="0">
                <a:solidFill>
                  <a:srgbClr val="FF0000"/>
                </a:solidFill>
              </a:rPr>
              <a:t>: </a:t>
            </a:r>
            <a:r>
              <a:rPr lang="en-GB" sz="2000" b="1" noProof="1" smtClean="0">
                <a:solidFill>
                  <a:srgbClr val="FF0000"/>
                </a:solidFill>
              </a:rPr>
              <a:t>jsou-li P, Q reg. výrazy a P neobsahuje prázdný řetěz, pak    </a:t>
            </a:r>
            <a:endParaRPr lang="cs-CZ" sz="2000" b="1" noProof="1" smtClean="0">
              <a:solidFill>
                <a:srgbClr val="FF0000"/>
              </a:solidFill>
            </a:endParaRPr>
          </a:p>
          <a:p>
            <a:r>
              <a:rPr lang="en-GB" sz="2000" b="1" noProof="1" smtClean="0">
                <a:solidFill>
                  <a:srgbClr val="FF0000"/>
                </a:solidFill>
              </a:rPr>
              <a:t>		R = Q + R P       má jediné řešení, které je      R  = Q P*</a:t>
            </a:r>
            <a:endParaRPr lang="cs-CZ" sz="2000" b="1" noProof="1" smtClean="0">
              <a:solidFill>
                <a:srgbClr val="FF0000"/>
              </a:solidFill>
            </a:endParaRPr>
          </a:p>
          <a:p>
            <a:endParaRPr lang="cs-CZ" sz="2000" b="1" noProof="1" smtClean="0"/>
          </a:p>
          <a:p>
            <a:r>
              <a:rPr lang="en-GB" sz="2000" b="1" noProof="1" smtClean="0"/>
              <a:t> </a:t>
            </a:r>
            <a:endParaRPr lang="cs-CZ" sz="2000" noProof="1" smtClean="0"/>
          </a:p>
          <a:p>
            <a:r>
              <a:rPr lang="cs-CZ" sz="2000" b="1" u="sng" noProof="1" smtClean="0"/>
              <a:t>2.</a:t>
            </a:r>
            <a:r>
              <a:rPr lang="en-GB" sz="2000" b="1" u="sng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Řešením</a:t>
            </a:r>
            <a:r>
              <a:rPr lang="en-GB" sz="2000" b="1" u="sng" noProof="1" smtClean="0"/>
              <a:t> regulárních rovnic</a:t>
            </a:r>
            <a:endParaRPr lang="cs-CZ" sz="2000" b="1" u="sng" noProof="1" smtClean="0"/>
          </a:p>
          <a:p>
            <a:r>
              <a:rPr lang="en-GB" sz="2000" b="1" noProof="1" smtClean="0"/>
              <a:t>A = ℇ  </a:t>
            </a:r>
            <a:r>
              <a:rPr lang="en-US" sz="2000" b="1" noProof="1" smtClean="0"/>
              <a:t>| </a:t>
            </a:r>
            <a:r>
              <a:rPr lang="en-GB" sz="2000" b="1" noProof="1" smtClean="0"/>
              <a:t>A a 		protože A je poč. stav a  existuje  hrana z A do A přes a</a:t>
            </a:r>
            <a:endParaRPr lang="cs-CZ" sz="2000" noProof="1" smtClean="0"/>
          </a:p>
          <a:p>
            <a:r>
              <a:rPr lang="en-GB" sz="2000" b="1" noProof="1" smtClean="0"/>
              <a:t>B = A b  </a:t>
            </a:r>
            <a:r>
              <a:rPr lang="en-US" sz="2000" b="1" noProof="1" smtClean="0"/>
              <a:t>| C a	protože existují hrany z A do B přes b a z C do B přes a</a:t>
            </a:r>
            <a:endParaRPr lang="cs-CZ" sz="2000" noProof="1" smtClean="0"/>
          </a:p>
          <a:p>
            <a:r>
              <a:rPr lang="en-US" sz="2000" b="1" noProof="1" smtClean="0"/>
              <a:t>C = B a | B b | C b</a:t>
            </a:r>
            <a:endParaRPr lang="cs-CZ" sz="2000" noProof="1" smtClean="0"/>
          </a:p>
          <a:p>
            <a:r>
              <a:rPr lang="en-US" sz="2000" b="1" noProof="1" smtClean="0"/>
              <a:t>A    </a:t>
            </a:r>
            <a:r>
              <a:rPr lang="en-GB" sz="2000" b="1" noProof="1" smtClean="0"/>
              <a:t> efektem rovnice pro A je hvězdičkování a*. Dosadíme za A a pak za B do dalších rovnic.</a:t>
            </a:r>
            <a:endParaRPr lang="cs-CZ" sz="2000" noProof="1" smtClean="0"/>
          </a:p>
          <a:p>
            <a:r>
              <a:rPr lang="en-GB" sz="2000" b="1" noProof="1" smtClean="0"/>
              <a:t> </a:t>
            </a:r>
            <a:endParaRPr lang="cs-CZ" sz="2000" noProof="1" smtClean="0"/>
          </a:p>
          <a:p>
            <a:r>
              <a:rPr lang="en-GB" sz="2000" b="1" noProof="1" smtClean="0"/>
              <a:t>A = a*</a:t>
            </a:r>
            <a:endParaRPr lang="cs-CZ" sz="2000" noProof="1" smtClean="0"/>
          </a:p>
          <a:p>
            <a:r>
              <a:rPr lang="en-GB" sz="2000" b="1" noProof="1" smtClean="0"/>
              <a:t>B = a* b </a:t>
            </a:r>
            <a:r>
              <a:rPr lang="en-US" sz="2000" b="1" noProof="1" smtClean="0"/>
              <a:t>| C a</a:t>
            </a:r>
            <a:endParaRPr lang="cs-CZ" sz="2000" noProof="1" smtClean="0"/>
          </a:p>
          <a:p>
            <a:r>
              <a:rPr lang="en-US" sz="2000" b="1" noProof="1" smtClean="0"/>
              <a:t>C = a* b a | C a a | a*b b | C a b | C b</a:t>
            </a:r>
            <a:endParaRPr lang="cs-CZ" sz="2000" noProof="1" smtClean="0"/>
          </a:p>
          <a:p>
            <a:r>
              <a:rPr lang="en-US" sz="2000" b="1" noProof="1" smtClean="0"/>
              <a:t> </a:t>
            </a:r>
            <a:endParaRPr lang="cs-CZ" sz="2000" noProof="1" smtClean="0"/>
          </a:p>
          <a:p>
            <a:r>
              <a:rPr lang="en-GB" sz="2000" b="1" noProof="1" smtClean="0"/>
              <a:t>Řešíme hvězdičkováním rekurzivní rovnici pro C. M</a:t>
            </a:r>
            <a:r>
              <a:rPr lang="cs-CZ" sz="2000" b="1" noProof="1" smtClean="0"/>
              <a:t>ísto </a:t>
            </a:r>
            <a:r>
              <a:rPr lang="en-US" sz="2000" b="1" noProof="1" smtClean="0"/>
              <a:t>| pou</a:t>
            </a:r>
            <a:r>
              <a:rPr lang="cs-CZ" sz="2000" b="1" noProof="1" smtClean="0"/>
              <a:t>žijeme</a:t>
            </a:r>
            <a:r>
              <a:rPr lang="en-GB" sz="2000" b="1" noProof="1" smtClean="0"/>
              <a:t> +.</a:t>
            </a:r>
            <a:endParaRPr lang="cs-CZ" sz="2000" noProof="1" smtClean="0"/>
          </a:p>
          <a:p>
            <a:r>
              <a:rPr lang="en-GB" sz="2000" b="1" noProof="1" smtClean="0"/>
              <a:t> </a:t>
            </a:r>
            <a:endParaRPr lang="cs-CZ" sz="2000" noProof="1" smtClean="0"/>
          </a:p>
          <a:p>
            <a:r>
              <a:rPr lang="en-US" sz="2000" b="1" noProof="1" smtClean="0"/>
              <a:t>C = a* b ( a + b) +{ C [ a ( a + b ) + b ] }</a:t>
            </a:r>
            <a:endParaRPr lang="cs-CZ" sz="2000" noProof="1" smtClean="0"/>
          </a:p>
          <a:p>
            <a:r>
              <a:rPr lang="en-US" sz="2000" b="1" noProof="1" smtClean="0"/>
              <a:t>S v</a:t>
            </a:r>
            <a:r>
              <a:rPr lang="en-GB" sz="2000" b="1" noProof="1" smtClean="0"/>
              <a:t>ýsledkem</a:t>
            </a:r>
            <a:endParaRPr lang="cs-CZ" sz="2000" noProof="1" smtClean="0"/>
          </a:p>
          <a:p>
            <a:r>
              <a:rPr lang="en-GB" sz="2000" b="1" noProof="1" smtClean="0"/>
              <a:t>C =  </a:t>
            </a:r>
            <a:r>
              <a:rPr lang="en-GB" sz="2000" noProof="1" smtClean="0"/>
              <a:t>a*b ( a + b ) { [ a ( a + b ) ]* + b*</a:t>
            </a:r>
            <a:r>
              <a:rPr lang="en-US" sz="2000" noProof="1" smtClean="0"/>
              <a:t>}</a:t>
            </a:r>
            <a:r>
              <a:rPr lang="en-GB" sz="2000" noProof="1" smtClean="0"/>
              <a:t>* =  a* b ( a + b ) ( a ( a + b )  + b)*  </a:t>
            </a:r>
            <a:endParaRPr lang="cs-CZ" sz="2000" noProof="1" smtClean="0"/>
          </a:p>
          <a:p>
            <a:r>
              <a:rPr lang="cs-CZ" sz="2000" b="1" strike="sngStrike" noProof="1" smtClean="0"/>
              <a:t/>
            </a:r>
            <a:br>
              <a:rPr lang="cs-CZ" sz="2000" b="1" strike="sngStrike" noProof="1" smtClean="0"/>
            </a:br>
            <a:endParaRPr lang="cs-CZ" sz="2000" strike="sngStrike" noProof="1"/>
          </a:p>
        </p:txBody>
      </p:sp>
      <p:sp>
        <p:nvSpPr>
          <p:cNvPr id="2" name="Obdélník 1"/>
          <p:cNvSpPr/>
          <p:nvPr/>
        </p:nvSpPr>
        <p:spPr>
          <a:xfrm>
            <a:off x="107504" y="1412776"/>
            <a:ext cx="3132856" cy="360040"/>
          </a:xfrm>
          <a:prstGeom prst="rect">
            <a:avLst/>
          </a:prstGeom>
          <a:solidFill>
            <a:srgbClr val="00B0F0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91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88640"/>
            <a:ext cx="903649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u="sng" dirty="0"/>
              <a:t>Levé a pravé lineární gramatiky</a:t>
            </a:r>
            <a:endParaRPr lang="cs-CZ" sz="2200" dirty="0"/>
          </a:p>
          <a:p>
            <a:r>
              <a:rPr lang="cs-CZ" sz="2200" b="1" dirty="0"/>
              <a:t> </a:t>
            </a:r>
            <a:endParaRPr lang="cs-CZ" sz="2200" dirty="0"/>
          </a:p>
          <a:p>
            <a:r>
              <a:rPr lang="cs-CZ" sz="2200" b="1" dirty="0"/>
              <a:t>Pravá lineární:</a:t>
            </a:r>
            <a:endParaRPr lang="cs-CZ" sz="2200" dirty="0"/>
          </a:p>
          <a:p>
            <a:r>
              <a:rPr lang="cs-CZ" sz="2200" b="1" dirty="0"/>
              <a:t>G = (N, T, P, S)	kde  P mají tvar		X →  w Y	</a:t>
            </a:r>
            <a:r>
              <a:rPr lang="cs-CZ" sz="2200" b="1" dirty="0" smtClean="0"/>
              <a:t>w </a:t>
            </a:r>
            <a:r>
              <a:rPr lang="en-US" sz="2200" b="1" dirty="0">
                <a:sym typeface="Symbol"/>
              </a:rPr>
              <a:t></a:t>
            </a:r>
            <a:r>
              <a:rPr lang="cs-CZ" sz="2200" b="1" dirty="0"/>
              <a:t>T</a:t>
            </a:r>
            <a:r>
              <a:rPr lang="cs-CZ" sz="2200" b="1" baseline="30000" dirty="0"/>
              <a:t>*</a:t>
            </a:r>
            <a:endParaRPr lang="cs-CZ" sz="2200" dirty="0"/>
          </a:p>
          <a:p>
            <a:r>
              <a:rPr lang="cs-CZ" sz="2200" b="1" dirty="0"/>
              <a:t>					</a:t>
            </a:r>
            <a:r>
              <a:rPr lang="cs-CZ" sz="2200" b="1" dirty="0" smtClean="0"/>
              <a:t>X </a:t>
            </a:r>
            <a:r>
              <a:rPr lang="cs-CZ" sz="2200" b="1" dirty="0"/>
              <a:t>→  w</a:t>
            </a:r>
            <a:endParaRPr lang="cs-CZ" sz="2200" dirty="0"/>
          </a:p>
          <a:p>
            <a:r>
              <a:rPr lang="cs-CZ" sz="2200" b="1" dirty="0"/>
              <a:t>Levá lineární:</a:t>
            </a:r>
            <a:endParaRPr lang="cs-CZ" sz="2200" dirty="0"/>
          </a:p>
          <a:p>
            <a:r>
              <a:rPr lang="cs-CZ" sz="2200" b="1" dirty="0"/>
              <a:t>G = (N, T, P, S)	kde  P </a:t>
            </a:r>
            <a:r>
              <a:rPr lang="cs-CZ" sz="2200" b="1" dirty="0" err="1"/>
              <a:t>maj</a:t>
            </a:r>
            <a:r>
              <a:rPr lang="pl-PL" sz="2200" b="1" dirty="0"/>
              <a:t>í tvar		X → Y w		</a:t>
            </a:r>
            <a:r>
              <a:rPr lang="cs-CZ" sz="2200" b="1" dirty="0"/>
              <a:t>w </a:t>
            </a:r>
            <a:r>
              <a:rPr lang="en-US" sz="2200" b="1" dirty="0">
                <a:sym typeface="Symbol"/>
              </a:rPr>
              <a:t></a:t>
            </a:r>
            <a:r>
              <a:rPr lang="cs-CZ" sz="2200" b="1" dirty="0"/>
              <a:t> T</a:t>
            </a:r>
            <a:r>
              <a:rPr lang="cs-CZ" sz="2200" b="1" baseline="30000" dirty="0"/>
              <a:t>*</a:t>
            </a:r>
            <a:endParaRPr lang="cs-CZ" sz="2200" dirty="0"/>
          </a:p>
          <a:p>
            <a:r>
              <a:rPr lang="pl-PL" sz="2200" b="1" dirty="0"/>
              <a:t>					</a:t>
            </a:r>
            <a:r>
              <a:rPr lang="en-US" sz="2200" b="1" dirty="0" smtClean="0"/>
              <a:t>X </a:t>
            </a:r>
            <a:r>
              <a:rPr lang="en-US" sz="2200" b="1" dirty="0"/>
              <a:t>→ w</a:t>
            </a:r>
            <a:endParaRPr lang="cs-CZ" sz="2200" dirty="0"/>
          </a:p>
          <a:p>
            <a:r>
              <a:rPr lang="en-US" sz="2200" b="1" dirty="0"/>
              <a:t> </a:t>
            </a:r>
            <a:endParaRPr lang="cs-CZ" sz="2200" dirty="0"/>
          </a:p>
          <a:p>
            <a:r>
              <a:rPr lang="cs-CZ" sz="2200" b="1" dirty="0" smtClean="0"/>
              <a:t>Také levou lineární gram. </a:t>
            </a:r>
            <a:r>
              <a:rPr lang="cs-CZ" sz="2200" b="1" dirty="0"/>
              <a:t>l</a:t>
            </a:r>
            <a:r>
              <a:rPr lang="cs-CZ" sz="2200" b="1" dirty="0" smtClean="0"/>
              <a:t>ze </a:t>
            </a:r>
            <a:r>
              <a:rPr lang="en-US" sz="2200" b="1" dirty="0" err="1" smtClean="0"/>
              <a:t>ze</a:t>
            </a:r>
            <a:r>
              <a:rPr lang="en-US" sz="2200" b="1" dirty="0" smtClean="0"/>
              <a:t> </a:t>
            </a:r>
            <a:r>
              <a:rPr lang="en-US" sz="2200" b="1" dirty="0" err="1"/>
              <a:t>převést</a:t>
            </a:r>
            <a:r>
              <a:rPr lang="en-US" sz="2200" b="1" dirty="0"/>
              <a:t> </a:t>
            </a:r>
            <a:r>
              <a:rPr lang="en-US" sz="2200" b="1" dirty="0" err="1"/>
              <a:t>na</a:t>
            </a:r>
            <a:r>
              <a:rPr lang="en-US" sz="2200" b="1" dirty="0"/>
              <a:t> </a:t>
            </a:r>
            <a:r>
              <a:rPr lang="en-US" sz="2200" b="1" dirty="0" err="1"/>
              <a:t>regulární</a:t>
            </a:r>
            <a:r>
              <a:rPr lang="en-US" sz="2200" b="1" dirty="0"/>
              <a:t> </a:t>
            </a:r>
            <a:r>
              <a:rPr lang="en-US" sz="2200" b="1" dirty="0" err="1" smtClean="0"/>
              <a:t>tvar</a:t>
            </a:r>
            <a:r>
              <a:rPr lang="cs-CZ" sz="2200" b="1" dirty="0" smtClean="0"/>
              <a:t>:</a:t>
            </a:r>
          </a:p>
          <a:p>
            <a:r>
              <a:rPr lang="en-US" sz="2200" b="1" dirty="0"/>
              <a:t>	</a:t>
            </a:r>
            <a:endParaRPr lang="cs-CZ" sz="2200" b="1" dirty="0" smtClean="0"/>
          </a:p>
          <a:p>
            <a:r>
              <a:rPr lang="cs-CZ" sz="2200" b="1" dirty="0"/>
              <a:t>	</a:t>
            </a:r>
            <a:r>
              <a:rPr lang="cs-CZ" sz="2200" b="1" dirty="0" smtClean="0"/>
              <a:t>			</a:t>
            </a:r>
            <a:r>
              <a:rPr lang="en-US" sz="2200" b="1" dirty="0" smtClean="0"/>
              <a:t>X </a:t>
            </a:r>
            <a:r>
              <a:rPr lang="en-US" sz="2200" b="1" dirty="0"/>
              <a:t>→ Y a		</a:t>
            </a:r>
            <a:r>
              <a:rPr lang="cs-CZ" sz="2200" b="1" dirty="0" smtClean="0"/>
              <a:t>kde </a:t>
            </a:r>
            <a:r>
              <a:rPr lang="en-US" sz="2200" b="1" dirty="0" smtClean="0"/>
              <a:t>a </a:t>
            </a:r>
            <a:r>
              <a:rPr lang="en-US" sz="2200" b="1" dirty="0"/>
              <a:t>je </a:t>
            </a:r>
            <a:r>
              <a:rPr lang="en-US" sz="2200" b="1" dirty="0" err="1"/>
              <a:t>term.symbol</a:t>
            </a:r>
            <a:endParaRPr lang="cs-CZ" sz="2200" dirty="0"/>
          </a:p>
          <a:p>
            <a:r>
              <a:rPr lang="en-US" sz="2200" b="1" dirty="0"/>
              <a:t>				</a:t>
            </a:r>
            <a:r>
              <a:rPr lang="en-US" sz="2200" b="1" dirty="0" smtClean="0"/>
              <a:t>X </a:t>
            </a:r>
            <a:r>
              <a:rPr lang="en-US" sz="2200" b="1" dirty="0"/>
              <a:t>→ a 	</a:t>
            </a:r>
            <a:r>
              <a:rPr lang="cs-CZ" sz="2200" b="1" dirty="0" smtClean="0"/>
              <a:t>nebo  </a:t>
            </a:r>
            <a:r>
              <a:rPr lang="en-US" sz="2200" b="1" dirty="0" smtClean="0"/>
              <a:t>    </a:t>
            </a:r>
            <a:r>
              <a:rPr lang="en-US" sz="2200" b="1" dirty="0"/>
              <a:t>X → e</a:t>
            </a:r>
            <a:endParaRPr lang="cs-CZ" sz="2200" dirty="0"/>
          </a:p>
          <a:p>
            <a:r>
              <a:rPr lang="en-US" sz="2200" b="1" dirty="0"/>
              <a:t> </a:t>
            </a:r>
            <a:endParaRPr lang="cs-CZ" sz="2200" dirty="0"/>
          </a:p>
          <a:p>
            <a:r>
              <a:rPr lang="en-US" sz="2200" b="1" dirty="0" err="1"/>
              <a:t>Každou</a:t>
            </a:r>
            <a:r>
              <a:rPr lang="en-US" sz="2200" b="1" dirty="0"/>
              <a:t> </a:t>
            </a:r>
            <a:r>
              <a:rPr lang="en-US" sz="2200" b="1" dirty="0" err="1"/>
              <a:t>lineární</a:t>
            </a:r>
            <a:r>
              <a:rPr lang="en-US" sz="2200" b="1" dirty="0"/>
              <a:t> </a:t>
            </a:r>
            <a:r>
              <a:rPr lang="en-US" sz="2200" b="1" dirty="0" err="1"/>
              <a:t>gramatiku</a:t>
            </a:r>
            <a:r>
              <a:rPr lang="en-US" sz="2200" b="1" dirty="0"/>
              <a:t> </a:t>
            </a:r>
            <a:r>
              <a:rPr lang="en-US" sz="2200" b="1" dirty="0" err="1"/>
              <a:t>lze</a:t>
            </a:r>
            <a:r>
              <a:rPr lang="en-US" sz="2200" b="1" dirty="0"/>
              <a:t> </a:t>
            </a:r>
            <a:r>
              <a:rPr lang="en-US" sz="2200" b="1" dirty="0" err="1"/>
              <a:t>převést</a:t>
            </a:r>
            <a:r>
              <a:rPr lang="en-US" sz="2200" b="1" dirty="0"/>
              <a:t> </a:t>
            </a:r>
            <a:r>
              <a:rPr lang="en-US" sz="2200" b="1" dirty="0" err="1"/>
              <a:t>na</a:t>
            </a:r>
            <a:r>
              <a:rPr lang="en-US" sz="2200" b="1" dirty="0"/>
              <a:t> </a:t>
            </a:r>
            <a:r>
              <a:rPr lang="en-US" sz="2200" b="1" dirty="0" err="1"/>
              <a:t>regulární</a:t>
            </a:r>
            <a:r>
              <a:rPr lang="en-US" sz="2200" b="1" dirty="0"/>
              <a:t> </a:t>
            </a:r>
            <a:r>
              <a:rPr lang="en-US" sz="2200" b="1" dirty="0" err="1"/>
              <a:t>tvar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91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260648"/>
            <a:ext cx="8712968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/>
              <a:t>Konstrukce ekvivalentního KA pro levou regulární gramatiku</a:t>
            </a:r>
            <a:r>
              <a:rPr lang="pt-BR" sz="2400" b="1" dirty="0"/>
              <a:t>:</a:t>
            </a:r>
            <a:endParaRPr lang="cs-CZ" sz="2400" dirty="0"/>
          </a:p>
          <a:p>
            <a:r>
              <a:rPr lang="pt-BR" sz="2400" b="1" dirty="0"/>
              <a:t> </a:t>
            </a:r>
            <a:endParaRPr lang="cs-CZ" sz="2400" dirty="0"/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en-US" sz="2400" b="1" dirty="0" err="1"/>
              <a:t>Neterminálnímu</a:t>
            </a:r>
            <a:r>
              <a:rPr lang="en-US" sz="2400" b="1" dirty="0"/>
              <a:t> </a:t>
            </a:r>
            <a:r>
              <a:rPr lang="en-US" sz="2400" b="1" dirty="0" err="1"/>
              <a:t>symbolu</a:t>
            </a:r>
            <a:r>
              <a:rPr lang="en-US" sz="2400" b="1" dirty="0"/>
              <a:t> </a:t>
            </a:r>
            <a:r>
              <a:rPr lang="en-US" sz="2400" b="1" dirty="0" err="1"/>
              <a:t>odpovídá</a:t>
            </a:r>
            <a:r>
              <a:rPr lang="en-US" sz="2400" b="1" dirty="0"/>
              <a:t> </a:t>
            </a:r>
            <a:r>
              <a:rPr lang="en-US" sz="2400" b="1" dirty="0" err="1"/>
              <a:t>stav</a:t>
            </a:r>
            <a:endParaRPr lang="cs-CZ" sz="2400" dirty="0"/>
          </a:p>
          <a:p>
            <a:endParaRPr lang="cs-CZ" sz="2400" dirty="0"/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pt-BR" sz="2400" b="1" dirty="0"/>
              <a:t>Počáteční stav nepatří do N (je j</a:t>
            </a:r>
            <a:r>
              <a:rPr lang="cs-CZ" sz="2400" b="1" dirty="0" err="1"/>
              <a:t>ím</a:t>
            </a:r>
            <a:r>
              <a:rPr lang="cs-CZ" sz="2400" b="1" dirty="0"/>
              <a:t> i stav A, pro nějž A </a:t>
            </a:r>
            <a:r>
              <a:rPr lang="pt-BR" sz="2400" b="1" dirty="0"/>
              <a:t>→ e </a:t>
            </a:r>
            <a:r>
              <a:rPr lang="en-US" sz="2400" b="1" dirty="0">
                <a:sym typeface="Symbol"/>
              </a:rPr>
              <a:t></a:t>
            </a:r>
            <a:r>
              <a:rPr lang="pt-BR" sz="2400" b="1" dirty="0"/>
              <a:t> P)</a:t>
            </a:r>
            <a:endParaRPr lang="cs-CZ" sz="2400" dirty="0"/>
          </a:p>
          <a:p>
            <a:r>
              <a:rPr lang="pt-BR" sz="2400" b="1" dirty="0"/>
              <a:t> </a:t>
            </a:r>
            <a:endParaRPr lang="cs-CZ" sz="2400" dirty="0"/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en-US" sz="2400" b="1" dirty="0" err="1"/>
              <a:t>Každému</a:t>
            </a:r>
            <a:r>
              <a:rPr lang="en-US" sz="2400" b="1" dirty="0"/>
              <a:t> </a:t>
            </a:r>
            <a:r>
              <a:rPr lang="en-US" sz="2400" b="1" dirty="0" err="1"/>
              <a:t>pravidlu</a:t>
            </a:r>
            <a:r>
              <a:rPr lang="en-US" sz="2400" b="1" dirty="0"/>
              <a:t> </a:t>
            </a:r>
            <a:r>
              <a:rPr lang="en-US" sz="2400" b="1" dirty="0" err="1"/>
              <a:t>odpovídá</a:t>
            </a:r>
            <a:r>
              <a:rPr lang="en-US" sz="2400" b="1" dirty="0"/>
              <a:t> </a:t>
            </a:r>
            <a:r>
              <a:rPr lang="en-US" sz="2400" b="1" dirty="0" err="1"/>
              <a:t>větev</a:t>
            </a:r>
            <a:r>
              <a:rPr lang="en-US" sz="2400" b="1" dirty="0"/>
              <a:t> </a:t>
            </a:r>
            <a:r>
              <a:rPr lang="en-US" sz="2400" b="1" dirty="0" err="1"/>
              <a:t>takto</a:t>
            </a:r>
            <a:r>
              <a:rPr lang="en-US" sz="2400" b="1" dirty="0"/>
              <a:t>:</a:t>
            </a:r>
            <a:endParaRPr lang="cs-CZ" sz="2400" dirty="0"/>
          </a:p>
          <a:p>
            <a:r>
              <a:rPr lang="en-US" sz="2400" b="1" dirty="0"/>
              <a:t> </a:t>
            </a:r>
            <a:endParaRPr lang="cs-CZ" sz="2400" dirty="0"/>
          </a:p>
          <a:p>
            <a:pPr marL="914400" lvl="1" indent="-4572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/>
              <a:t>Z Y do X </a:t>
            </a:r>
            <a:r>
              <a:rPr lang="en-US" sz="2400" b="1" dirty="0" err="1"/>
              <a:t>označená</a:t>
            </a:r>
            <a:r>
              <a:rPr lang="en-US" sz="2400" b="1" dirty="0"/>
              <a:t> a, je-li   X → </a:t>
            </a:r>
            <a:r>
              <a:rPr lang="en-US" sz="2400" b="1" dirty="0" err="1"/>
              <a:t>Ya</a:t>
            </a:r>
            <a:r>
              <a:rPr lang="en-US" sz="2400" b="1" dirty="0"/>
              <a:t>  </a:t>
            </a:r>
            <a:r>
              <a:rPr lang="en-US" sz="2400" b="1" dirty="0">
                <a:sym typeface="Symbol"/>
              </a:rPr>
              <a:t></a:t>
            </a:r>
            <a:r>
              <a:rPr lang="en-US" sz="2400" b="1" dirty="0"/>
              <a:t>  </a:t>
            </a:r>
            <a:r>
              <a:rPr lang="en-US" sz="2400" b="1" dirty="0" smtClean="0"/>
              <a:t>P </a:t>
            </a:r>
            <a:endParaRPr lang="cs-CZ" sz="2400" dirty="0"/>
          </a:p>
          <a:p>
            <a:pPr marL="914400" lvl="1" indent="-4572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/>
              <a:t>Z </a:t>
            </a:r>
            <a:r>
              <a:rPr lang="en-US" sz="2400" b="1" dirty="0" err="1"/>
              <a:t>počátečního</a:t>
            </a:r>
            <a:r>
              <a:rPr lang="en-US" sz="2400" b="1" dirty="0"/>
              <a:t> </a:t>
            </a:r>
            <a:r>
              <a:rPr lang="en-US" sz="2400" b="1" dirty="0" err="1"/>
              <a:t>stavu</a:t>
            </a:r>
            <a:r>
              <a:rPr lang="en-US" sz="2400" b="1" dirty="0"/>
              <a:t> do X </a:t>
            </a:r>
            <a:r>
              <a:rPr lang="en-US" sz="2400" b="1" dirty="0" err="1"/>
              <a:t>označená</a:t>
            </a:r>
            <a:r>
              <a:rPr lang="en-US" sz="2400" b="1" dirty="0"/>
              <a:t> a. je-li   X → a  </a:t>
            </a:r>
            <a:r>
              <a:rPr lang="en-US" sz="2400" b="1" dirty="0">
                <a:sym typeface="Symbol"/>
              </a:rPr>
              <a:t></a:t>
            </a:r>
            <a:r>
              <a:rPr lang="en-US" sz="2400" b="1" dirty="0"/>
              <a:t>  </a:t>
            </a:r>
            <a:r>
              <a:rPr lang="en-US" sz="2400" b="1" dirty="0" smtClean="0"/>
              <a:t>P</a:t>
            </a:r>
            <a:r>
              <a:rPr lang="en-US" sz="2400" b="1" dirty="0"/>
              <a:t> </a:t>
            </a:r>
            <a:endParaRPr lang="cs-CZ" sz="2400" dirty="0"/>
          </a:p>
          <a:p>
            <a:pPr marL="914400" lvl="1" indent="-4572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de-DE" sz="2400" b="1" dirty="0" err="1"/>
              <a:t>Koncovým</a:t>
            </a:r>
            <a:r>
              <a:rPr lang="de-DE" sz="2400" b="1" dirty="0"/>
              <a:t> </a:t>
            </a:r>
            <a:r>
              <a:rPr lang="de-DE" sz="2400" b="1" dirty="0" err="1"/>
              <a:t>stavem</a:t>
            </a:r>
            <a:r>
              <a:rPr lang="de-DE" sz="2400" b="1" dirty="0"/>
              <a:t> je </a:t>
            </a:r>
            <a:r>
              <a:rPr lang="de-DE" sz="2400" b="1" dirty="0" err="1"/>
              <a:t>počáteční</a:t>
            </a:r>
            <a:r>
              <a:rPr lang="de-DE" sz="2400" b="1" dirty="0"/>
              <a:t> </a:t>
            </a:r>
            <a:r>
              <a:rPr lang="de-DE" sz="2400" b="1" dirty="0" err="1"/>
              <a:t>symbol</a:t>
            </a:r>
            <a:r>
              <a:rPr lang="de-DE" sz="2400" b="1" dirty="0"/>
              <a:t> </a:t>
            </a:r>
            <a:r>
              <a:rPr lang="de-DE" sz="2400" b="1" dirty="0" err="1"/>
              <a:t>gramatiky</a:t>
            </a:r>
            <a:endParaRPr lang="cs-CZ" sz="2400" dirty="0"/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91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88640"/>
            <a:ext cx="903649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Př. Konstruujte KA pro G = ( N, T, P, Z</a:t>
            </a:r>
            <a:r>
              <a:rPr lang="pl-PL" sz="2400" b="1" dirty="0" smtClean="0"/>
              <a:t>), </a:t>
            </a:r>
            <a:r>
              <a:rPr lang="pl-PL" sz="2400" b="1" dirty="0"/>
              <a:t>kde	 P:	Z → U0 </a:t>
            </a:r>
            <a:r>
              <a:rPr lang="en-US" sz="2400" b="1" dirty="0">
                <a:sym typeface="Symbol"/>
              </a:rPr>
              <a:t></a:t>
            </a:r>
            <a:r>
              <a:rPr lang="pl-PL" sz="2400" b="1" dirty="0"/>
              <a:t>  V1</a:t>
            </a:r>
            <a:endParaRPr lang="cs-CZ" sz="2400" dirty="0"/>
          </a:p>
          <a:p>
            <a:r>
              <a:rPr lang="cs-CZ" sz="2400" b="1" dirty="0" smtClean="0"/>
              <a:t>							</a:t>
            </a:r>
            <a:r>
              <a:rPr lang="de-DE" sz="2400" b="1" dirty="0" smtClean="0"/>
              <a:t>U </a:t>
            </a:r>
            <a:r>
              <a:rPr lang="de-DE" sz="2400" b="1" dirty="0"/>
              <a:t>→ Z1 </a:t>
            </a:r>
            <a:r>
              <a:rPr lang="en-US" sz="2400" b="1" dirty="0">
                <a:sym typeface="Symbol"/>
              </a:rPr>
              <a:t></a:t>
            </a:r>
            <a:r>
              <a:rPr lang="de-DE" sz="2400" b="1" dirty="0"/>
              <a:t>   1</a:t>
            </a:r>
            <a:endParaRPr lang="cs-CZ" sz="2400" dirty="0"/>
          </a:p>
          <a:p>
            <a:r>
              <a:rPr lang="de-DE" sz="2400" b="1" dirty="0"/>
              <a:t>S			U				V → Z0 </a:t>
            </a:r>
            <a:r>
              <a:rPr lang="en-US" sz="2400" b="1" dirty="0">
                <a:sym typeface="Symbol"/>
              </a:rPr>
              <a:t></a:t>
            </a:r>
            <a:r>
              <a:rPr lang="de-DE" sz="2400" b="1" dirty="0"/>
              <a:t>   0</a:t>
            </a:r>
            <a:endParaRPr lang="cs-CZ" sz="2400" dirty="0"/>
          </a:p>
          <a:p>
            <a:r>
              <a:rPr lang="de-DE" sz="2400" b="1" dirty="0"/>
              <a:t>						</a:t>
            </a:r>
            <a:r>
              <a:rPr lang="pl-PL" sz="2400" b="1" dirty="0"/>
              <a:t>			</a:t>
            </a:r>
            <a:r>
              <a:rPr lang="en-US" sz="2400" b="1" dirty="0" err="1"/>
              <a:t>Doplňme</a:t>
            </a:r>
            <a:r>
              <a:rPr lang="en-US" sz="2400" b="1" dirty="0"/>
              <a:t>				</a:t>
            </a:r>
            <a:endParaRPr lang="cs-CZ" sz="2400" dirty="0"/>
          </a:p>
          <a:p>
            <a:r>
              <a:rPr lang="en-US" sz="2400" b="1" dirty="0"/>
              <a:t> </a:t>
            </a:r>
            <a:endParaRPr lang="cs-CZ" sz="2400" dirty="0"/>
          </a:p>
          <a:p>
            <a:r>
              <a:rPr lang="pl-PL" sz="2400" b="1" dirty="0" smtClean="0"/>
              <a:t>V</a:t>
            </a:r>
            <a:r>
              <a:rPr lang="pl-PL" sz="2400" b="1" dirty="0"/>
              <a:t>			Z</a:t>
            </a:r>
            <a:endParaRPr lang="cs-CZ" sz="2400" dirty="0"/>
          </a:p>
          <a:p>
            <a:r>
              <a:rPr lang="pl-PL" sz="2400" b="1" dirty="0"/>
              <a:t> </a:t>
            </a:r>
            <a:endParaRPr lang="pl-PL" sz="2400" b="1" dirty="0" smtClean="0"/>
          </a:p>
          <a:p>
            <a:r>
              <a:rPr lang="pl-PL" sz="2400" b="1" dirty="0" smtClean="0"/>
              <a:t>Jak by vypadala ekvival. pravá lin.g.?</a:t>
            </a:r>
            <a:endParaRPr lang="cs-CZ" sz="2400" dirty="0" smtClean="0"/>
          </a:p>
          <a:p>
            <a:r>
              <a:rPr lang="en-US" sz="2400" b="1" dirty="0" smtClean="0"/>
              <a:t>(</a:t>
            </a:r>
            <a:r>
              <a:rPr lang="en-US" sz="2400" b="1" dirty="0" err="1" smtClean="0"/>
              <a:t>má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poč</a:t>
            </a:r>
            <a:r>
              <a:rPr lang="en-US" sz="2400" b="1" dirty="0" smtClean="0"/>
              <a:t>. symbol S)</a:t>
            </a:r>
            <a:endParaRPr lang="cs-CZ" sz="2400" b="1" dirty="0" smtClean="0"/>
          </a:p>
          <a:p>
            <a:endParaRPr lang="cs-CZ" sz="2400" dirty="0"/>
          </a:p>
          <a:p>
            <a:r>
              <a:rPr lang="pl-PL" sz="2400" b="1" dirty="0" smtClean="0"/>
              <a:t>  Generování </a:t>
            </a:r>
            <a:r>
              <a:rPr lang="pl-PL" sz="2400" b="1" dirty="0"/>
              <a:t>věty 101001	(symbol </a:t>
            </a:r>
            <a:r>
              <a:rPr lang="cs-CZ" sz="2400" b="1" dirty="0"/>
              <a:t>=&gt; znamená </a:t>
            </a:r>
            <a:r>
              <a:rPr lang="cs-CZ" sz="2400" b="1" dirty="0" smtClean="0"/>
              <a:t>derivaci tj. </a:t>
            </a:r>
            <a:r>
              <a:rPr lang="cs-CZ" sz="2400" b="1" smtClean="0"/>
              <a:t>odvození)</a:t>
            </a:r>
            <a:endParaRPr lang="cs-CZ" sz="2400" dirty="0"/>
          </a:p>
          <a:p>
            <a:r>
              <a:rPr lang="pl-PL" sz="2400" b="1" dirty="0"/>
              <a:t> </a:t>
            </a:r>
            <a:r>
              <a:rPr lang="pl-PL" sz="2400" b="1" dirty="0" smtClean="0"/>
              <a:t>↓ S </a:t>
            </a:r>
            <a:r>
              <a:rPr lang="cs-CZ" sz="2400" b="1" dirty="0"/>
              <a:t>=&gt; 1U =&gt; 10Z =&gt; 101U =&gt; 1010Z =&gt; 10100V =&gt; 101001Z =&gt; 101001 </a:t>
            </a:r>
            <a:endParaRPr lang="cs-CZ" sz="2400" dirty="0"/>
          </a:p>
          <a:p>
            <a:r>
              <a:rPr lang="pl-PL" sz="2400" b="1" dirty="0"/>
              <a:t> </a:t>
            </a:r>
            <a:r>
              <a:rPr lang="pl-PL" sz="2400" b="1" dirty="0" smtClean="0"/>
              <a:t>↑</a:t>
            </a:r>
            <a:r>
              <a:rPr lang="pl-PL" sz="2400" b="1" dirty="0"/>
              <a:t>	Z </a:t>
            </a:r>
            <a:r>
              <a:rPr lang="cs-CZ" sz="2400" b="1" dirty="0"/>
              <a:t>=&gt; V1 =&gt; Z01 =&gt; U001 =&gt; Z1001 =&gt; U01001 =&gt; 101001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5591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015907"/>
              </p:ext>
            </p:extLst>
          </p:nvPr>
        </p:nvGraphicFramePr>
        <p:xfrm>
          <a:off x="182290" y="404664"/>
          <a:ext cx="8638181" cy="401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Dokument" r:id="rId4" imgW="5758053" imgH="1982695" progId="Word.Document.12">
                  <p:embed/>
                </p:oleObj>
              </mc:Choice>
              <mc:Fallback>
                <p:oleObj name="Dokument" r:id="rId4" imgW="5758053" imgH="198269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2290" y="404664"/>
                        <a:ext cx="8638181" cy="4014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5914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094834"/>
              </p:ext>
            </p:extLst>
          </p:nvPr>
        </p:nvGraphicFramePr>
        <p:xfrm>
          <a:off x="179513" y="326602"/>
          <a:ext cx="8692112" cy="6198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Dokument" r:id="rId4" imgW="5753735" imgH="4227737" progId="Word.Document.12">
                  <p:embed/>
                </p:oleObj>
              </mc:Choice>
              <mc:Fallback>
                <p:oleObj name="Dokument" r:id="rId4" imgW="5753735" imgH="422773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9513" y="326602"/>
                        <a:ext cx="8692112" cy="61987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5914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188640"/>
            <a:ext cx="86409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Př</a:t>
            </a:r>
            <a:r>
              <a:rPr lang="cs-CZ" sz="2400" b="1" dirty="0" smtClean="0"/>
              <a:t>.</a:t>
            </a:r>
          </a:p>
          <a:p>
            <a:r>
              <a:rPr lang="cs-CZ" sz="2400" b="1" dirty="0" smtClean="0"/>
              <a:t>Zapište </a:t>
            </a:r>
            <a:r>
              <a:rPr lang="cs-CZ" sz="2400" b="1" dirty="0"/>
              <a:t>gramatiku identifikátoru </a:t>
            </a:r>
            <a:r>
              <a:rPr lang="cs-CZ" sz="2400" b="1" dirty="0" smtClean="0"/>
              <a:t>	a</a:t>
            </a:r>
            <a:r>
              <a:rPr lang="cs-CZ" sz="2400" b="1" dirty="0"/>
              <a:t>) pravou, </a:t>
            </a:r>
            <a:endParaRPr lang="cs-CZ" sz="2400" b="1" dirty="0" smtClean="0"/>
          </a:p>
          <a:p>
            <a:r>
              <a:rPr lang="cs-CZ" sz="2400" b="1" dirty="0"/>
              <a:t>	</a:t>
            </a:r>
            <a:r>
              <a:rPr lang="cs-CZ" sz="2400" b="1" dirty="0" smtClean="0"/>
              <a:t>				b)levou </a:t>
            </a:r>
            <a:r>
              <a:rPr lang="cs-CZ" sz="2400" b="1" dirty="0"/>
              <a:t>lineární gramatikou</a:t>
            </a:r>
            <a:endParaRPr lang="cs-CZ" sz="2400" dirty="0"/>
          </a:p>
          <a:p>
            <a:r>
              <a:rPr lang="cs-CZ" sz="2400" b="1" dirty="0"/>
              <a:t> </a:t>
            </a:r>
            <a:endParaRPr lang="cs-CZ" sz="2400" dirty="0"/>
          </a:p>
          <a:p>
            <a:r>
              <a:rPr lang="cs-CZ" sz="2400" b="1" dirty="0"/>
              <a:t>  </a:t>
            </a:r>
            <a:endParaRPr lang="cs-CZ" sz="2400" dirty="0"/>
          </a:p>
          <a:p>
            <a:r>
              <a:rPr lang="cs-CZ" sz="2400" b="1" dirty="0"/>
              <a:t>    Konstruujte ekvivalentní automat</a:t>
            </a:r>
            <a:endParaRPr lang="cs-CZ" sz="2400" dirty="0"/>
          </a:p>
          <a:p>
            <a:r>
              <a:rPr lang="cs-CZ" sz="2400" b="1" dirty="0"/>
              <a:t> </a:t>
            </a:r>
            <a:endParaRPr lang="cs-CZ" sz="2400" dirty="0"/>
          </a:p>
          <a:p>
            <a:r>
              <a:rPr lang="cs-CZ" sz="2400" b="1" dirty="0"/>
              <a:t> </a:t>
            </a:r>
            <a:endParaRPr lang="cs-CZ" sz="2400" dirty="0"/>
          </a:p>
          <a:p>
            <a:r>
              <a:rPr lang="cs-CZ" sz="2400" b="1" dirty="0"/>
              <a:t>    Zkuste derivovat nějakou větu a vykreslit její derivační strom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559140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1844824"/>
            <a:ext cx="849694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/>
              <a:t>Regulární atributované a překladové gramatiky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914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548680"/>
            <a:ext cx="820891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			Obsah</a:t>
            </a:r>
            <a:endParaRPr lang="cs-CZ" sz="2000" dirty="0"/>
          </a:p>
          <a:p>
            <a:pPr marL="342900" lvl="0" indent="-342900">
              <a:buFont typeface="+mj-lt"/>
              <a:buAutoNum type="arabicPeriod"/>
            </a:pPr>
            <a:r>
              <a:rPr lang="cs-CZ" sz="2000" b="1" dirty="0"/>
              <a:t>Rekapitulace potřebných znalostí</a:t>
            </a:r>
            <a:endParaRPr lang="cs-CZ" sz="2000" dirty="0"/>
          </a:p>
          <a:p>
            <a:r>
              <a:rPr lang="cs-CZ" sz="2000" b="1" dirty="0" smtClean="0"/>
              <a:t>	-</a:t>
            </a:r>
            <a:r>
              <a:rPr lang="cs-CZ" sz="2000" b="1" dirty="0"/>
              <a:t>Regulární jazyky, regulární výrazy</a:t>
            </a:r>
            <a:endParaRPr lang="cs-CZ" sz="2000" dirty="0"/>
          </a:p>
          <a:p>
            <a:r>
              <a:rPr lang="cs-CZ" sz="2000" b="1" dirty="0" smtClean="0"/>
              <a:t>	-Pravé </a:t>
            </a:r>
            <a:r>
              <a:rPr lang="cs-CZ" sz="2000" b="1" dirty="0"/>
              <a:t>lineární gramatiky	</a:t>
            </a:r>
            <a:endParaRPr lang="cs-CZ" sz="2000" dirty="0"/>
          </a:p>
          <a:p>
            <a:r>
              <a:rPr lang="cs-CZ" sz="2000" b="1" dirty="0" smtClean="0"/>
              <a:t>	-Konečné </a:t>
            </a:r>
            <a:r>
              <a:rPr lang="cs-CZ" sz="2000" b="1" dirty="0"/>
              <a:t>automaty (tabulka přechodů, stavový diagram, stavový </a:t>
            </a:r>
            <a:r>
              <a:rPr lang="cs-CZ" sz="2000" b="1" dirty="0" smtClean="0"/>
              <a:t>	  strom</a:t>
            </a:r>
            <a:r>
              <a:rPr lang="cs-CZ" sz="2000" b="1" dirty="0"/>
              <a:t>)</a:t>
            </a:r>
            <a:endParaRPr lang="cs-CZ" sz="2000" dirty="0"/>
          </a:p>
          <a:p>
            <a:r>
              <a:rPr lang="cs-CZ" sz="2000" b="1" dirty="0"/>
              <a:t>	</a:t>
            </a:r>
            <a:r>
              <a:rPr lang="cs-CZ" sz="2000" b="1" dirty="0" smtClean="0"/>
              <a:t>-Převod </a:t>
            </a:r>
            <a:r>
              <a:rPr lang="cs-CZ" sz="2000" b="1" dirty="0"/>
              <a:t>gramatika – konečný automat</a:t>
            </a:r>
            <a:endParaRPr lang="cs-CZ" sz="2000" dirty="0"/>
          </a:p>
          <a:p>
            <a:r>
              <a:rPr lang="cs-CZ" sz="2000" b="1" dirty="0" smtClean="0"/>
              <a:t>	-Nedeterministický </a:t>
            </a:r>
            <a:r>
              <a:rPr lang="cs-CZ" sz="2000" b="1" dirty="0"/>
              <a:t>konečný automat, převod na deterministický</a:t>
            </a:r>
            <a:endParaRPr lang="cs-CZ" sz="2000" dirty="0"/>
          </a:p>
          <a:p>
            <a:endParaRPr lang="cs-CZ" sz="2000" dirty="0"/>
          </a:p>
          <a:p>
            <a:pPr lvl="0"/>
            <a:r>
              <a:rPr lang="cs-CZ" sz="2000" b="1" dirty="0" smtClean="0"/>
              <a:t>2.    Levé </a:t>
            </a:r>
            <a:r>
              <a:rPr lang="cs-CZ" sz="2000" b="1" dirty="0"/>
              <a:t>lineární gramatiky	</a:t>
            </a:r>
            <a:endParaRPr lang="cs-CZ" sz="2000" dirty="0"/>
          </a:p>
          <a:p>
            <a:endParaRPr lang="cs-CZ" sz="2000" dirty="0"/>
          </a:p>
          <a:p>
            <a:pPr lvl="0"/>
            <a:r>
              <a:rPr lang="cs-CZ" sz="2000" b="1" dirty="0" smtClean="0"/>
              <a:t>3.    Korespondence </a:t>
            </a:r>
            <a:r>
              <a:rPr lang="cs-CZ" sz="2000" b="1" dirty="0"/>
              <a:t>gramatik typu3 a konečných automatů</a:t>
            </a:r>
            <a:endParaRPr lang="cs-CZ" sz="2000" dirty="0"/>
          </a:p>
          <a:p>
            <a:endParaRPr lang="cs-CZ" sz="2000" dirty="0"/>
          </a:p>
          <a:p>
            <a:pPr lvl="0"/>
            <a:r>
              <a:rPr lang="cs-CZ" sz="2000" b="1" dirty="0" smtClean="0"/>
              <a:t>4.    Vytváření </a:t>
            </a:r>
            <a:r>
              <a:rPr lang="cs-CZ" sz="2000" b="1" dirty="0"/>
              <a:t>derivačního stromu v případě lineárních gramatik</a:t>
            </a:r>
            <a:endParaRPr lang="cs-CZ" sz="2000" dirty="0"/>
          </a:p>
          <a:p>
            <a:pPr marL="342900" indent="-342900">
              <a:buFont typeface="+mj-lt"/>
              <a:buAutoNum type="arabicPeriod"/>
            </a:pPr>
            <a:endParaRPr lang="cs-CZ" sz="2000" dirty="0"/>
          </a:p>
          <a:p>
            <a:pPr lvl="0"/>
            <a:r>
              <a:rPr lang="cs-CZ" sz="2000" b="1" dirty="0" smtClean="0"/>
              <a:t>5.     Regulární </a:t>
            </a:r>
            <a:r>
              <a:rPr lang="cs-CZ" sz="2000" b="1" dirty="0"/>
              <a:t>atributované překladové gramatiky</a:t>
            </a:r>
            <a:endParaRPr lang="cs-CZ" sz="2000" dirty="0"/>
          </a:p>
          <a:p>
            <a:endParaRPr lang="cs-CZ" sz="2000" dirty="0"/>
          </a:p>
          <a:p>
            <a:pPr lvl="0"/>
            <a:r>
              <a:rPr lang="cs-CZ" sz="2000" b="1" dirty="0" smtClean="0"/>
              <a:t>6.     Princip </a:t>
            </a:r>
            <a:r>
              <a:rPr lang="cs-CZ" sz="2000" b="1" dirty="0"/>
              <a:t>lexikální analýzy</a:t>
            </a:r>
            <a:endParaRPr lang="cs-CZ" sz="2000" dirty="0"/>
          </a:p>
          <a:p>
            <a:endParaRPr lang="cs-CZ" sz="2000" dirty="0"/>
          </a:p>
          <a:p>
            <a:pPr lvl="0"/>
            <a:r>
              <a:rPr lang="cs-CZ" sz="2000" b="1" dirty="0" smtClean="0"/>
              <a:t>7.     Konstruktory </a:t>
            </a:r>
            <a:r>
              <a:rPr lang="cs-CZ" sz="2000" b="1" dirty="0"/>
              <a:t>lexikálního analyzátoru LEX, FLEX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811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332656"/>
            <a:ext cx="88569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At</a:t>
            </a:r>
            <a:r>
              <a:rPr lang="pt-BR" sz="2400" b="1" dirty="0"/>
              <a:t>ributovaná </a:t>
            </a:r>
            <a:r>
              <a:rPr lang="pt-BR" sz="2400" b="1" dirty="0" smtClean="0"/>
              <a:t>gramatika</a:t>
            </a:r>
            <a:r>
              <a:rPr lang="cs-CZ" sz="2400" b="1" dirty="0"/>
              <a:t> </a:t>
            </a:r>
            <a:r>
              <a:rPr lang="cs-CZ" sz="2400" b="1" dirty="0" smtClean="0"/>
              <a:t>je trojice</a:t>
            </a:r>
            <a:r>
              <a:rPr lang="pt-BR" sz="2400" b="1" dirty="0" smtClean="0"/>
              <a:t> </a:t>
            </a:r>
            <a:r>
              <a:rPr lang="pt-BR" sz="2400" b="1" dirty="0"/>
              <a:t>	</a:t>
            </a:r>
            <a:endParaRPr lang="cs-CZ" sz="2400" b="1" dirty="0" smtClean="0"/>
          </a:p>
          <a:p>
            <a:r>
              <a:rPr lang="cs-CZ" sz="2400" b="1" dirty="0"/>
              <a:t>	</a:t>
            </a:r>
            <a:r>
              <a:rPr lang="pt-BR" sz="2400" b="1" dirty="0" smtClean="0"/>
              <a:t>AG </a:t>
            </a:r>
            <a:r>
              <a:rPr lang="pt-BR" sz="2400" b="1" dirty="0"/>
              <a:t>= ( G, Atributy, Sémantická pravidla</a:t>
            </a:r>
            <a:r>
              <a:rPr lang="pt-BR" sz="2400" b="1" dirty="0" smtClean="0"/>
              <a:t>)</a:t>
            </a:r>
            <a:endParaRPr lang="cs-CZ" sz="2400" b="1" dirty="0" smtClean="0"/>
          </a:p>
          <a:p>
            <a:endParaRPr lang="cs-CZ" sz="2400" dirty="0"/>
          </a:p>
          <a:p>
            <a:r>
              <a:rPr lang="pt-BR" sz="2400" b="1" dirty="0" smtClean="0"/>
              <a:t>Atributy </a:t>
            </a:r>
            <a:r>
              <a:rPr lang="pt-BR" sz="2400" b="1" dirty="0"/>
              <a:t>jsou p</a:t>
            </a:r>
            <a:r>
              <a:rPr lang="cs-CZ" sz="2400" b="1" dirty="0" err="1"/>
              <a:t>řiřazeny</a:t>
            </a:r>
            <a:r>
              <a:rPr lang="cs-CZ" sz="2400" b="1" dirty="0"/>
              <a:t> symbolům gramatiky a sémantická pravidla</a:t>
            </a:r>
            <a:endParaRPr lang="cs-CZ" sz="2400" dirty="0"/>
          </a:p>
          <a:p>
            <a:r>
              <a:rPr lang="cs-CZ" sz="2400" b="1" dirty="0"/>
              <a:t>jednotlivým přepisovacím pravidlům. </a:t>
            </a:r>
            <a:endParaRPr lang="cs-CZ" sz="2400" b="1" dirty="0" smtClean="0"/>
          </a:p>
          <a:p>
            <a:endParaRPr lang="cs-CZ" sz="2400" b="1" dirty="0" smtClean="0"/>
          </a:p>
          <a:p>
            <a:r>
              <a:rPr lang="cs-CZ" sz="2400" b="1" dirty="0" smtClean="0"/>
              <a:t>Při </a:t>
            </a:r>
            <a:r>
              <a:rPr lang="cs-CZ" sz="2400" b="1" dirty="0"/>
              <a:t>aplikaci přepisovacího </a:t>
            </a:r>
            <a:r>
              <a:rPr lang="cs-CZ" sz="2400" b="1" dirty="0" smtClean="0"/>
              <a:t>pravidla </a:t>
            </a:r>
            <a:r>
              <a:rPr lang="cs-CZ" sz="2400" b="1" dirty="0"/>
              <a:t>se provedou příslušná sémantická pravidla a vypočtou hodnoty </a:t>
            </a:r>
            <a:r>
              <a:rPr lang="cs-CZ" sz="2400" b="1" dirty="0" smtClean="0"/>
              <a:t>atributů</a:t>
            </a:r>
            <a:r>
              <a:rPr lang="cs-CZ" sz="2400" b="1" dirty="0"/>
              <a:t>. </a:t>
            </a:r>
            <a:endParaRPr lang="cs-CZ" sz="2400" b="1" dirty="0" smtClean="0"/>
          </a:p>
          <a:p>
            <a:endParaRPr lang="cs-CZ" sz="2400" b="1" dirty="0" smtClean="0"/>
          </a:p>
          <a:p>
            <a:r>
              <a:rPr lang="cs-CZ" sz="2400" b="1" dirty="0" smtClean="0"/>
              <a:t>Atributy </a:t>
            </a:r>
            <a:r>
              <a:rPr lang="cs-CZ" sz="2400" b="1" dirty="0"/>
              <a:t>vyhodnocované průchodem derivačním stromem </a:t>
            </a:r>
            <a:endParaRPr lang="cs-CZ" sz="2400" dirty="0"/>
          </a:p>
          <a:p>
            <a:r>
              <a:rPr lang="cs-CZ" sz="2400" b="1" dirty="0"/>
              <a:t>zdola nahoru nazýváme </a:t>
            </a:r>
            <a:endParaRPr lang="cs-CZ" sz="2400" b="1" dirty="0" smtClean="0"/>
          </a:p>
          <a:p>
            <a:r>
              <a:rPr lang="cs-CZ" sz="2400" b="1" dirty="0"/>
              <a:t>	</a:t>
            </a:r>
            <a:r>
              <a:rPr lang="cs-CZ" sz="2400" b="1" dirty="0" smtClean="0"/>
              <a:t>			</a:t>
            </a:r>
            <a:r>
              <a:rPr lang="cs-CZ" sz="2400" b="1" u="sng" dirty="0" smtClean="0"/>
              <a:t>syntetizované</a:t>
            </a:r>
            <a:r>
              <a:rPr lang="cs-CZ" sz="2400" b="1" dirty="0"/>
              <a:t>, </a:t>
            </a:r>
            <a:endParaRPr lang="cs-CZ" sz="2400" b="1" dirty="0" smtClean="0"/>
          </a:p>
          <a:p>
            <a:r>
              <a:rPr lang="cs-CZ" sz="2400" b="1" dirty="0" smtClean="0"/>
              <a:t>shora </a:t>
            </a:r>
            <a:r>
              <a:rPr lang="cs-CZ" sz="2400" b="1" dirty="0"/>
              <a:t>dolů nazýváme </a:t>
            </a:r>
            <a:endParaRPr lang="cs-CZ" sz="2400" b="1" dirty="0" smtClean="0"/>
          </a:p>
          <a:p>
            <a:r>
              <a:rPr lang="cs-CZ" sz="2400" b="1" dirty="0"/>
              <a:t>	</a:t>
            </a:r>
            <a:r>
              <a:rPr lang="cs-CZ" sz="2400" b="1" dirty="0" smtClean="0"/>
              <a:t>			</a:t>
            </a:r>
            <a:r>
              <a:rPr lang="cs-CZ" sz="2400" b="1" u="sng" dirty="0" smtClean="0"/>
              <a:t>dědičné</a:t>
            </a:r>
            <a:r>
              <a:rPr lang="cs-CZ" sz="2400" b="1" dirty="0"/>
              <a:t>.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981315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116632"/>
            <a:ext cx="88569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Překladová </a:t>
            </a:r>
            <a:r>
              <a:rPr lang="cs-CZ" sz="2400" b="1" dirty="0" smtClean="0"/>
              <a:t>gramatika je čtveřice</a:t>
            </a:r>
          </a:p>
          <a:p>
            <a:endParaRPr lang="cs-CZ" sz="2400" b="1" dirty="0" smtClean="0"/>
          </a:p>
          <a:p>
            <a:r>
              <a:rPr lang="cs-CZ" sz="2400" b="1" dirty="0"/>
              <a:t>		PG = ( N, T u D, P, S )</a:t>
            </a:r>
            <a:endParaRPr lang="cs-CZ" sz="2400" dirty="0"/>
          </a:p>
          <a:p>
            <a:endParaRPr lang="cs-CZ" sz="2400" b="1" dirty="0" smtClean="0"/>
          </a:p>
          <a:p>
            <a:r>
              <a:rPr lang="cs-CZ" sz="2400" b="1" dirty="0"/>
              <a:t>	Obsahuje disjunktní množiny T a D,  vstupních a výstupních</a:t>
            </a:r>
            <a:endParaRPr lang="cs-CZ" sz="2400" dirty="0"/>
          </a:p>
          <a:p>
            <a:r>
              <a:rPr lang="cs-CZ" sz="2400" b="1" dirty="0"/>
              <a:t> 	terminálních symbolů</a:t>
            </a:r>
            <a:endParaRPr lang="cs-CZ" sz="2400" dirty="0"/>
          </a:p>
          <a:p>
            <a:endParaRPr lang="cs-CZ" sz="2400" b="1" dirty="0" smtClean="0"/>
          </a:p>
          <a:p>
            <a:r>
              <a:rPr lang="cs-CZ" sz="2400" b="1" dirty="0" smtClean="0"/>
              <a:t>Regulární </a:t>
            </a:r>
            <a:r>
              <a:rPr lang="cs-CZ" sz="2400" b="1" dirty="0"/>
              <a:t>pravá překladová gramatika má množinu pravidel </a:t>
            </a:r>
            <a:r>
              <a:rPr lang="cs-CZ" sz="2400" b="1" dirty="0" smtClean="0"/>
              <a:t>tvaru:</a:t>
            </a:r>
          </a:p>
          <a:p>
            <a:endParaRPr lang="cs-CZ" sz="2400" dirty="0"/>
          </a:p>
          <a:p>
            <a:r>
              <a:rPr lang="cs-CZ" sz="2400" b="1" dirty="0"/>
              <a:t>	X </a:t>
            </a:r>
            <a:r>
              <a:rPr lang="pl-PL" sz="2400" b="1" dirty="0"/>
              <a:t>→ a w’ Y , </a:t>
            </a:r>
            <a:r>
              <a:rPr lang="cs-CZ" sz="2400" b="1" dirty="0"/>
              <a:t>   X </a:t>
            </a:r>
            <a:r>
              <a:rPr lang="pl-PL" sz="2400" b="1" dirty="0"/>
              <a:t>→ a w’  kde a </a:t>
            </a:r>
            <a:r>
              <a:rPr lang="en-US" sz="2400" b="1" dirty="0">
                <a:sym typeface="Symbol"/>
              </a:rPr>
              <a:t></a:t>
            </a:r>
            <a:r>
              <a:rPr lang="en-US" sz="2400" b="1" dirty="0"/>
              <a:t> </a:t>
            </a:r>
            <a:r>
              <a:rPr lang="cs-CZ" sz="2400" b="1" dirty="0"/>
              <a:t>T</a:t>
            </a:r>
            <a:r>
              <a:rPr lang="cs-CZ" sz="2400" b="1" baseline="30000" dirty="0"/>
              <a:t>     </a:t>
            </a:r>
            <a:r>
              <a:rPr lang="cs-CZ" sz="2400" b="1" dirty="0"/>
              <a:t>a    w‘  </a:t>
            </a:r>
            <a:r>
              <a:rPr lang="en-US" sz="2400" b="1" dirty="0">
                <a:sym typeface="Symbol"/>
              </a:rPr>
              <a:t></a:t>
            </a:r>
            <a:r>
              <a:rPr lang="pl-PL" sz="2400" b="1" dirty="0"/>
              <a:t> D</a:t>
            </a:r>
            <a:r>
              <a:rPr lang="cs-CZ" sz="2400" b="1" baseline="30000" dirty="0"/>
              <a:t>*</a:t>
            </a:r>
            <a:r>
              <a:rPr lang="cs-CZ" sz="2400" b="1" dirty="0"/>
              <a:t> ,   </a:t>
            </a:r>
            <a:endParaRPr lang="cs-CZ" sz="2400" b="1" dirty="0" smtClean="0"/>
          </a:p>
          <a:p>
            <a:endParaRPr lang="cs-CZ" sz="2400" dirty="0"/>
          </a:p>
          <a:p>
            <a:r>
              <a:rPr lang="cs-CZ" sz="2400" b="1" dirty="0"/>
              <a:t>a  nebo  S → e  , pokud  se S nevyskytuje na pravé straně pravidel.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7359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0"/>
            <a:ext cx="8856984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Př. </a:t>
            </a:r>
            <a:endParaRPr lang="cs-CZ" sz="2400" b="1" dirty="0" smtClean="0"/>
          </a:p>
          <a:p>
            <a:r>
              <a:rPr lang="cs-CZ" sz="2400" b="1" dirty="0" smtClean="0"/>
              <a:t>PG</a:t>
            </a:r>
            <a:r>
              <a:rPr lang="cs-CZ" sz="2400" b="1" dirty="0"/>
              <a:t>= ({S,A,B,C}, {i,+,*} u {i’, +’, *’ }, P, S)	s pravidly</a:t>
            </a:r>
            <a:endParaRPr lang="cs-CZ" sz="2400" dirty="0"/>
          </a:p>
          <a:p>
            <a:r>
              <a:rPr lang="cs-CZ" sz="2400" b="1" dirty="0"/>
              <a:t>	</a:t>
            </a:r>
            <a:r>
              <a:rPr lang="pl-PL" sz="2400" b="1" dirty="0"/>
              <a:t>S → i  i’  A			S → i  i’  </a:t>
            </a:r>
            <a:endParaRPr lang="cs-CZ" sz="2400" dirty="0"/>
          </a:p>
          <a:p>
            <a:r>
              <a:rPr lang="pl-PL" sz="2400" b="1" dirty="0"/>
              <a:t>	A → *  C			A → +  B</a:t>
            </a:r>
            <a:endParaRPr lang="cs-CZ" sz="2400" dirty="0"/>
          </a:p>
          <a:p>
            <a:r>
              <a:rPr lang="pl-PL" sz="2400" b="1" dirty="0"/>
              <a:t>	B → i  i’ +’  A		B → i  i’  +’</a:t>
            </a:r>
            <a:endParaRPr lang="cs-CZ" sz="2400" dirty="0"/>
          </a:p>
          <a:p>
            <a:r>
              <a:rPr lang="pl-PL" sz="2400" b="1" dirty="0"/>
              <a:t>	C → i  i’  *’ A 		C → i  i’  *’</a:t>
            </a:r>
            <a:endParaRPr lang="cs-CZ" sz="2400" dirty="0"/>
          </a:p>
          <a:p>
            <a:r>
              <a:rPr lang="pl-PL" sz="2400" b="1" dirty="0"/>
              <a:t>	</a:t>
            </a:r>
            <a:endParaRPr lang="cs-CZ" sz="2400" dirty="0"/>
          </a:p>
          <a:p>
            <a:r>
              <a:rPr lang="pl-PL" sz="2400" b="1" dirty="0"/>
              <a:t>Derivujme vstupní řetězec  	i * i + i</a:t>
            </a:r>
            <a:endParaRPr lang="cs-CZ" sz="2400" dirty="0"/>
          </a:p>
          <a:p>
            <a:r>
              <a:rPr lang="pl-PL" sz="2400" b="1" dirty="0"/>
              <a:t>	S </a:t>
            </a:r>
            <a:r>
              <a:rPr lang="cs-CZ" sz="2400" b="1" dirty="0"/>
              <a:t>=&gt; i  </a:t>
            </a:r>
            <a:r>
              <a:rPr lang="cs-CZ" sz="2400" b="1" dirty="0" err="1"/>
              <a:t>i</a:t>
            </a:r>
            <a:r>
              <a:rPr lang="pl-PL" sz="2400" b="1" dirty="0"/>
              <a:t>’ A </a:t>
            </a:r>
            <a:r>
              <a:rPr lang="cs-CZ" sz="2400" b="1" dirty="0"/>
              <a:t>=&gt; i  </a:t>
            </a:r>
            <a:r>
              <a:rPr lang="cs-CZ" sz="2400" b="1" dirty="0" err="1"/>
              <a:t>i</a:t>
            </a:r>
            <a:r>
              <a:rPr lang="cs-CZ" sz="2400" b="1" dirty="0"/>
              <a:t>‘ * C =&gt; i  </a:t>
            </a:r>
            <a:r>
              <a:rPr lang="cs-CZ" sz="2400" b="1" dirty="0" err="1"/>
              <a:t>i</a:t>
            </a:r>
            <a:r>
              <a:rPr lang="cs-CZ" sz="2400" b="1" dirty="0"/>
              <a:t>‘  *  i  </a:t>
            </a:r>
            <a:r>
              <a:rPr lang="cs-CZ" sz="2400" b="1" dirty="0" err="1"/>
              <a:t>i</a:t>
            </a:r>
            <a:r>
              <a:rPr lang="cs-CZ" sz="2400" b="1" dirty="0"/>
              <a:t>‘  *‘  A =&gt; i  </a:t>
            </a:r>
            <a:r>
              <a:rPr lang="cs-CZ" sz="2400" b="1" dirty="0" err="1"/>
              <a:t>i</a:t>
            </a:r>
            <a:r>
              <a:rPr lang="cs-CZ" sz="2400" b="1" dirty="0"/>
              <a:t>‘  * i  </a:t>
            </a:r>
            <a:r>
              <a:rPr lang="cs-CZ" sz="2400" b="1" dirty="0" err="1"/>
              <a:t>i</a:t>
            </a:r>
            <a:r>
              <a:rPr lang="cs-CZ" sz="2400" b="1" dirty="0"/>
              <a:t>‘  *‘  + B</a:t>
            </a:r>
            <a:endParaRPr lang="cs-CZ" sz="2400" dirty="0"/>
          </a:p>
          <a:p>
            <a:r>
              <a:rPr lang="cs-CZ" sz="2400" b="1" dirty="0"/>
              <a:t>	   =&gt; i  </a:t>
            </a:r>
            <a:r>
              <a:rPr lang="cs-CZ" sz="2400" b="1" dirty="0" err="1"/>
              <a:t>i</a:t>
            </a:r>
            <a:r>
              <a:rPr lang="cs-CZ" sz="2400" b="1" dirty="0"/>
              <a:t>‘  * i  </a:t>
            </a:r>
            <a:r>
              <a:rPr lang="cs-CZ" sz="2400" b="1" dirty="0" err="1"/>
              <a:t>i</a:t>
            </a:r>
            <a:r>
              <a:rPr lang="cs-CZ" sz="2400" b="1" dirty="0"/>
              <a:t>‘  *‘  + i  </a:t>
            </a:r>
            <a:r>
              <a:rPr lang="cs-CZ" sz="2400" b="1" dirty="0" err="1"/>
              <a:t>i</a:t>
            </a:r>
            <a:r>
              <a:rPr lang="cs-CZ" sz="2400" b="1" dirty="0"/>
              <a:t>‘  +‘</a:t>
            </a:r>
            <a:endParaRPr lang="cs-CZ" sz="2400" dirty="0"/>
          </a:p>
          <a:p>
            <a:r>
              <a:rPr lang="cs-CZ" sz="2400" b="1" dirty="0"/>
              <a:t>	Derivací vstupního řetězce vznikl řetěz výstupních symbolů </a:t>
            </a:r>
            <a:endParaRPr lang="cs-CZ" sz="2400" b="1" dirty="0" smtClean="0"/>
          </a:p>
          <a:p>
            <a:r>
              <a:rPr lang="cs-CZ" sz="2400" b="1" dirty="0"/>
              <a:t>	</a:t>
            </a:r>
            <a:r>
              <a:rPr lang="cs-CZ" sz="2400" b="1" dirty="0" smtClean="0"/>
              <a:t>i</a:t>
            </a:r>
            <a:r>
              <a:rPr lang="cs-CZ" sz="2400" b="1" dirty="0"/>
              <a:t>’ i‘ *‘ i’ +‘</a:t>
            </a:r>
            <a:endParaRPr lang="cs-CZ" sz="2400" dirty="0"/>
          </a:p>
          <a:p>
            <a:r>
              <a:rPr lang="cs-CZ" sz="2400" b="1" dirty="0"/>
              <a:t>	Vidíme jej v řetězci  i  </a:t>
            </a:r>
            <a:r>
              <a:rPr lang="cs-CZ" sz="2400" b="1" dirty="0" err="1"/>
              <a:t>i</a:t>
            </a:r>
            <a:r>
              <a:rPr lang="cs-CZ" sz="2400" b="1" dirty="0"/>
              <a:t>‘  * i  </a:t>
            </a:r>
            <a:r>
              <a:rPr lang="cs-CZ" sz="2400" b="1" dirty="0" err="1"/>
              <a:t>i</a:t>
            </a:r>
            <a:r>
              <a:rPr lang="cs-CZ" sz="2400" b="1" dirty="0"/>
              <a:t>‘  *‘  + i  </a:t>
            </a:r>
            <a:r>
              <a:rPr lang="cs-CZ" sz="2400" b="1" dirty="0" err="1"/>
              <a:t>i</a:t>
            </a:r>
            <a:r>
              <a:rPr lang="cs-CZ" sz="2400" b="1" dirty="0"/>
              <a:t>‘  +‘ „brýlemi výstupního </a:t>
            </a:r>
            <a:endParaRPr lang="cs-CZ" sz="2400" dirty="0"/>
          </a:p>
          <a:p>
            <a:r>
              <a:rPr lang="cs-CZ" sz="2400" b="1" dirty="0"/>
              <a:t>	</a:t>
            </a:r>
            <a:r>
              <a:rPr lang="cs-CZ" sz="2400" b="1" dirty="0" err="1"/>
              <a:t>homomorfismu</a:t>
            </a:r>
            <a:r>
              <a:rPr lang="cs-CZ" sz="2400" b="1" dirty="0"/>
              <a:t>“ ( těmi vidíme jen výstupní symboly)</a:t>
            </a:r>
            <a:endParaRPr lang="cs-CZ" sz="2400" dirty="0"/>
          </a:p>
          <a:p>
            <a:endParaRPr lang="cs-CZ" sz="2400" b="1" dirty="0" smtClean="0"/>
          </a:p>
          <a:p>
            <a:r>
              <a:rPr lang="cs-CZ" sz="2400" b="1" dirty="0" smtClean="0"/>
              <a:t>Uvedená </a:t>
            </a:r>
            <a:r>
              <a:rPr lang="cs-CZ" sz="2400" b="1" dirty="0"/>
              <a:t>gramatika realizuje „nedokonalý“ překlad z infixového zápisu do postfixového. V čem je jeho nedokonalost?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3590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7845" y="32618"/>
            <a:ext cx="89289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Regulární překladové gramatice odpovídá konečný překladový automat KPA</a:t>
            </a:r>
            <a:endParaRPr lang="cs-CZ" sz="2400" dirty="0"/>
          </a:p>
          <a:p>
            <a:r>
              <a:rPr lang="cs-CZ" sz="2400" b="1" dirty="0"/>
              <a:t> </a:t>
            </a:r>
            <a:endParaRPr lang="cs-CZ" sz="2400" dirty="0"/>
          </a:p>
          <a:p>
            <a:r>
              <a:rPr lang="cs-CZ" sz="2400" b="1" dirty="0"/>
              <a:t> </a:t>
            </a:r>
            <a:endParaRPr lang="cs-CZ" sz="2400" dirty="0"/>
          </a:p>
          <a:p>
            <a:r>
              <a:rPr lang="cs-CZ" sz="2400" b="1" dirty="0"/>
              <a:t>				A				B</a:t>
            </a:r>
            <a:endParaRPr lang="cs-CZ" sz="2400" dirty="0"/>
          </a:p>
          <a:p>
            <a:r>
              <a:rPr lang="cs-CZ" sz="2400" b="1" dirty="0"/>
              <a:t> </a:t>
            </a:r>
            <a:endParaRPr lang="cs-CZ" sz="2400" dirty="0"/>
          </a:p>
          <a:p>
            <a:r>
              <a:rPr lang="cs-CZ" sz="2400" b="1" dirty="0"/>
              <a:t>	S					C					</a:t>
            </a:r>
            <a:endParaRPr lang="cs-CZ" sz="2400" dirty="0"/>
          </a:p>
          <a:p>
            <a:r>
              <a:rPr lang="cs-CZ" sz="2400" b="1" dirty="0"/>
              <a:t> </a:t>
            </a:r>
            <a:endParaRPr lang="cs-CZ" sz="2400" dirty="0"/>
          </a:p>
          <a:p>
            <a:r>
              <a:rPr lang="cs-CZ" sz="2400" b="1" dirty="0"/>
              <a:t>								K</a:t>
            </a:r>
            <a:endParaRPr lang="cs-CZ" sz="2400" dirty="0"/>
          </a:p>
          <a:p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b="1" dirty="0" smtClean="0"/>
              <a:t>doplňme graf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73590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9365599"/>
              </p:ext>
            </p:extLst>
          </p:nvPr>
        </p:nvGraphicFramePr>
        <p:xfrm>
          <a:off x="36965" y="1052736"/>
          <a:ext cx="9059017" cy="4824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Dokument" r:id="rId4" imgW="5758053" imgH="2711516" progId="Word.Document.12">
                  <p:embed/>
                </p:oleObj>
              </mc:Choice>
              <mc:Fallback>
                <p:oleObj name="Dokument" r:id="rId4" imgW="5758053" imgH="271151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965" y="1052736"/>
                        <a:ext cx="9059017" cy="48245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3590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116632"/>
            <a:ext cx="903649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u="sng" dirty="0"/>
              <a:t>Atributovaná překladová </a:t>
            </a:r>
            <a:r>
              <a:rPr lang="pl-PL" sz="2400" b="1" u="sng" dirty="0" smtClean="0"/>
              <a:t>gramatika </a:t>
            </a:r>
            <a:r>
              <a:rPr lang="pl-PL" sz="2400" b="1" dirty="0" smtClean="0"/>
              <a:t>je trojice</a:t>
            </a:r>
          </a:p>
          <a:p>
            <a:r>
              <a:rPr lang="pl-PL" sz="2400" b="1" dirty="0" smtClean="0"/>
              <a:t>	APG </a:t>
            </a:r>
            <a:r>
              <a:rPr lang="pl-PL" sz="2400" b="1" dirty="0"/>
              <a:t>= ( PG, Atributy, Sémantická pravidla)</a:t>
            </a:r>
            <a:endParaRPr lang="cs-CZ" sz="2400" dirty="0"/>
          </a:p>
          <a:p>
            <a:r>
              <a:rPr lang="pl-PL" sz="2400" b="1" dirty="0"/>
              <a:t> </a:t>
            </a:r>
            <a:endParaRPr lang="cs-CZ" sz="2400" dirty="0"/>
          </a:p>
          <a:p>
            <a:r>
              <a:rPr lang="pl-PL" sz="2400" b="1" dirty="0"/>
              <a:t> </a:t>
            </a:r>
            <a:r>
              <a:rPr lang="pl-PL" sz="2400" b="1" dirty="0" smtClean="0"/>
              <a:t>Př</a:t>
            </a:r>
            <a:r>
              <a:rPr lang="pl-PL" sz="2400" b="1" dirty="0"/>
              <a:t>. </a:t>
            </a:r>
            <a:endParaRPr lang="pl-PL" sz="2400" b="1" dirty="0" smtClean="0"/>
          </a:p>
          <a:p>
            <a:r>
              <a:rPr lang="pl-PL" sz="2400" b="1" dirty="0" smtClean="0"/>
              <a:t>Popišme </a:t>
            </a:r>
            <a:r>
              <a:rPr lang="pl-PL" sz="2400" b="1" dirty="0"/>
              <a:t>APG překlad znakového zápisu celých čísel do jeho hodnoty</a:t>
            </a:r>
            <a:endParaRPr lang="cs-CZ" sz="2400" dirty="0"/>
          </a:p>
          <a:p>
            <a:endParaRPr lang="pl-PL" sz="2400" b="1" dirty="0" smtClean="0"/>
          </a:p>
          <a:p>
            <a:r>
              <a:rPr lang="pl-PL" sz="2400" b="1" dirty="0" smtClean="0"/>
              <a:t>Gramatika </a:t>
            </a:r>
            <a:r>
              <a:rPr lang="pl-PL" sz="2400" b="1" dirty="0"/>
              <a:t>celého čísla	</a:t>
            </a:r>
            <a:endParaRPr lang="cs-CZ" sz="2400" dirty="0"/>
          </a:p>
          <a:p>
            <a:r>
              <a:rPr lang="pl-PL" sz="2400" b="1" dirty="0"/>
              <a:t>G[C]: C → č C </a:t>
            </a:r>
            <a:r>
              <a:rPr lang="en-US" sz="2400" b="1" dirty="0">
                <a:sym typeface="Symbol"/>
              </a:rPr>
              <a:t></a:t>
            </a:r>
            <a:r>
              <a:rPr lang="pl-PL" sz="2400" b="1" dirty="0"/>
              <a:t>   č	je nedeterministické, spravíme to</a:t>
            </a:r>
            <a:endParaRPr lang="cs-CZ" sz="2400" dirty="0"/>
          </a:p>
          <a:p>
            <a:r>
              <a:rPr lang="cs-CZ" sz="2400" dirty="0" smtClean="0">
                <a:effectLst/>
              </a:rPr>
              <a:t/>
            </a:r>
            <a:br>
              <a:rPr lang="cs-CZ" sz="2400" dirty="0" smtClean="0">
                <a:effectLst/>
              </a:rPr>
            </a:br>
            <a:r>
              <a:rPr lang="pl-PL" sz="2400" b="1" dirty="0"/>
              <a:t>G[C]: C → č Z		je deterministické</a:t>
            </a:r>
            <a:endParaRPr lang="cs-CZ" sz="2400" dirty="0"/>
          </a:p>
          <a:p>
            <a:r>
              <a:rPr lang="pl-PL" sz="2400" b="1" dirty="0"/>
              <a:t> </a:t>
            </a:r>
            <a:r>
              <a:rPr lang="de-DE" sz="2400" b="1" dirty="0"/>
              <a:t>Z → č Z </a:t>
            </a:r>
            <a:r>
              <a:rPr lang="en-US" sz="2400" b="1" dirty="0">
                <a:sym typeface="Symbol"/>
              </a:rPr>
              <a:t></a:t>
            </a:r>
            <a:r>
              <a:rPr lang="de-DE" sz="2400" b="1" dirty="0"/>
              <a:t>   e</a:t>
            </a:r>
            <a:endParaRPr lang="cs-CZ" sz="2400" dirty="0"/>
          </a:p>
          <a:p>
            <a:r>
              <a:rPr lang="de-DE" sz="2400" b="1" dirty="0"/>
              <a:t> </a:t>
            </a:r>
            <a:endParaRPr lang="cs-CZ" sz="2400" dirty="0"/>
          </a:p>
          <a:p>
            <a:r>
              <a:rPr lang="de-DE" sz="2400" b="1" dirty="0" err="1"/>
              <a:t>Překladová</a:t>
            </a:r>
            <a:r>
              <a:rPr lang="de-DE" sz="2400" b="1" dirty="0"/>
              <a:t> </a:t>
            </a:r>
            <a:r>
              <a:rPr lang="de-DE" sz="2400" b="1" dirty="0" err="1"/>
              <a:t>gramatika</a:t>
            </a:r>
            <a:endParaRPr lang="cs-CZ" sz="2400" dirty="0"/>
          </a:p>
          <a:p>
            <a:r>
              <a:rPr lang="de-DE" sz="2400" b="1" dirty="0"/>
              <a:t>PG[C]:  </a:t>
            </a:r>
            <a:r>
              <a:rPr lang="de-DE" sz="2400" b="1" dirty="0" smtClean="0"/>
              <a:t>T </a:t>
            </a:r>
            <a:r>
              <a:rPr lang="de-DE" sz="2400" b="1" dirty="0"/>
              <a:t>= {</a:t>
            </a:r>
            <a:r>
              <a:rPr lang="cs-CZ" sz="2400" b="1" dirty="0"/>
              <a:t> č </a:t>
            </a:r>
            <a:r>
              <a:rPr lang="de-DE" sz="2400" b="1" dirty="0"/>
              <a:t>},  D= { </a:t>
            </a:r>
            <a:r>
              <a:rPr lang="de-DE" sz="2400" b="1" i="1" dirty="0"/>
              <a:t>v</a:t>
            </a:r>
            <a:r>
              <a:rPr lang="cs-CZ" sz="2400" b="1" i="1" dirty="0" err="1"/>
              <a:t>ýstup</a:t>
            </a:r>
            <a:r>
              <a:rPr lang="de-DE" sz="2400" b="1" dirty="0"/>
              <a:t> }</a:t>
            </a:r>
            <a:endParaRPr lang="cs-CZ" sz="2400" dirty="0"/>
          </a:p>
          <a:p>
            <a:r>
              <a:rPr lang="cs-CZ" sz="2400" b="1" dirty="0" smtClean="0"/>
              <a:t>	</a:t>
            </a:r>
            <a:r>
              <a:rPr lang="de-DE" sz="2400" b="1" dirty="0" smtClean="0"/>
              <a:t>C </a:t>
            </a:r>
            <a:r>
              <a:rPr lang="de-DE" sz="2400" b="1" dirty="0"/>
              <a:t>→ č Z		</a:t>
            </a:r>
            <a:endParaRPr lang="cs-CZ" sz="2400" dirty="0"/>
          </a:p>
          <a:p>
            <a:r>
              <a:rPr lang="de-DE" sz="2400" b="1" dirty="0"/>
              <a:t> 	Z → č Z </a:t>
            </a:r>
            <a:r>
              <a:rPr lang="en-US" sz="2400" b="1" dirty="0">
                <a:sym typeface="Symbol"/>
              </a:rPr>
              <a:t></a:t>
            </a:r>
            <a:r>
              <a:rPr lang="de-DE" sz="2400" b="1" dirty="0"/>
              <a:t>   e </a:t>
            </a:r>
            <a:r>
              <a:rPr lang="de-DE" sz="2400" b="1" i="1" dirty="0"/>
              <a:t>v</a:t>
            </a:r>
            <a:r>
              <a:rPr lang="cs-CZ" sz="2400" b="1" i="1" dirty="0" err="1"/>
              <a:t>ýstup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73590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-14288" y="-35228"/>
            <a:ext cx="9144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APG[C]:  </a:t>
            </a:r>
            <a:r>
              <a:rPr lang="en-US" sz="2200" b="1" dirty="0" err="1"/>
              <a:t>bude</a:t>
            </a:r>
            <a:r>
              <a:rPr lang="en-US" sz="2200" b="1" dirty="0"/>
              <a:t> </a:t>
            </a:r>
            <a:r>
              <a:rPr lang="en-US" sz="2200" b="1" dirty="0" err="1"/>
              <a:t>navíc</a:t>
            </a:r>
            <a:r>
              <a:rPr lang="en-US" sz="2200" b="1" dirty="0"/>
              <a:t> </a:t>
            </a:r>
            <a:r>
              <a:rPr lang="en-US" sz="2200" b="1" dirty="0" err="1"/>
              <a:t>obsahovat</a:t>
            </a:r>
            <a:r>
              <a:rPr lang="en-US" sz="2200" b="1" dirty="0"/>
              <a:t> </a:t>
            </a:r>
            <a:r>
              <a:rPr lang="en-US" sz="2200" b="1" dirty="0" err="1"/>
              <a:t>atributy</a:t>
            </a:r>
            <a:r>
              <a:rPr lang="en-US" sz="2200" b="1" dirty="0"/>
              <a:t> </a:t>
            </a:r>
            <a:r>
              <a:rPr lang="en-US" sz="2200" b="1" dirty="0" err="1"/>
              <a:t>symbolů</a:t>
            </a:r>
            <a:r>
              <a:rPr lang="en-US" sz="2200" b="1" dirty="0"/>
              <a:t> a </a:t>
            </a:r>
            <a:r>
              <a:rPr lang="en-US" sz="2200" b="1" dirty="0" err="1"/>
              <a:t>sémantická</a:t>
            </a:r>
            <a:r>
              <a:rPr lang="en-US" sz="2200" b="1" dirty="0"/>
              <a:t> </a:t>
            </a:r>
            <a:r>
              <a:rPr lang="en-US" sz="2200" b="1" dirty="0" err="1"/>
              <a:t>pravidla</a:t>
            </a:r>
            <a:endParaRPr lang="cs-CZ" sz="2200" dirty="0"/>
          </a:p>
          <a:p>
            <a:r>
              <a:rPr lang="en-US" sz="2200" b="1" dirty="0"/>
              <a:t> </a:t>
            </a:r>
            <a:endParaRPr lang="cs-CZ" sz="2200" dirty="0"/>
          </a:p>
          <a:p>
            <a:r>
              <a:rPr lang="en-US" sz="2200" b="1" dirty="0"/>
              <a:t>	</a:t>
            </a:r>
            <a:r>
              <a:rPr lang="de-DE" sz="2200" b="1" dirty="0" err="1"/>
              <a:t>symbol</a:t>
            </a:r>
            <a:r>
              <a:rPr lang="de-DE" sz="2200" b="1" dirty="0"/>
              <a:t>		</a:t>
            </a:r>
            <a:r>
              <a:rPr lang="cs-CZ" sz="2200" b="1" dirty="0" smtClean="0"/>
              <a:t>          </a:t>
            </a:r>
            <a:r>
              <a:rPr lang="de-DE" sz="2200" b="1" dirty="0" err="1" smtClean="0"/>
              <a:t>atributy</a:t>
            </a:r>
            <a:endParaRPr lang="cs-CZ" sz="2200" dirty="0"/>
          </a:p>
          <a:p>
            <a:r>
              <a:rPr lang="de-DE" sz="2200" b="1" dirty="0"/>
              <a:t> 			</a:t>
            </a:r>
            <a:r>
              <a:rPr lang="de-DE" sz="2200" b="1" dirty="0" err="1"/>
              <a:t>dědičné</a:t>
            </a:r>
            <a:r>
              <a:rPr lang="de-DE" sz="2200" b="1" dirty="0"/>
              <a:t>	</a:t>
            </a:r>
            <a:r>
              <a:rPr lang="cs-CZ" sz="2200" b="1" dirty="0" smtClean="0"/>
              <a:t>      </a:t>
            </a:r>
            <a:r>
              <a:rPr lang="de-DE" sz="2200" b="1" dirty="0" err="1" smtClean="0"/>
              <a:t>syntetizované</a:t>
            </a:r>
            <a:endParaRPr lang="cs-CZ" sz="2200" dirty="0"/>
          </a:p>
          <a:p>
            <a:r>
              <a:rPr lang="de-DE" sz="2200" b="1" dirty="0"/>
              <a:t> </a:t>
            </a:r>
            <a:r>
              <a:rPr lang="cs-CZ" sz="2200" dirty="0" smtClean="0">
                <a:effectLst/>
              </a:rPr>
              <a:t/>
            </a:r>
            <a:br>
              <a:rPr lang="cs-CZ" sz="2200" dirty="0" smtClean="0">
                <a:effectLst/>
              </a:rPr>
            </a:br>
            <a:r>
              <a:rPr lang="de-DE" sz="2200" b="1" dirty="0"/>
              <a:t>	č				</a:t>
            </a:r>
            <a:r>
              <a:rPr lang="de-DE" sz="2200" b="1" dirty="0" err="1" smtClean="0"/>
              <a:t>kód</a:t>
            </a:r>
            <a:endParaRPr lang="cs-CZ" sz="2200" dirty="0"/>
          </a:p>
          <a:p>
            <a:r>
              <a:rPr lang="de-DE" sz="2200" b="1" dirty="0"/>
              <a:t>	</a:t>
            </a:r>
            <a:r>
              <a:rPr lang="pl-PL" sz="2200" b="1" dirty="0"/>
              <a:t>C		</a:t>
            </a:r>
            <a:r>
              <a:rPr lang="pl-PL" sz="2200" b="1" dirty="0" smtClean="0"/>
              <a:t>hodnota</a:t>
            </a:r>
            <a:endParaRPr lang="cs-CZ" sz="2200" dirty="0"/>
          </a:p>
          <a:p>
            <a:r>
              <a:rPr lang="pl-PL" sz="2200" b="1" dirty="0"/>
              <a:t>	Z		</a:t>
            </a:r>
            <a:r>
              <a:rPr lang="pl-PL" sz="2200" b="1" dirty="0" smtClean="0"/>
              <a:t>hodnota</a:t>
            </a:r>
            <a:endParaRPr lang="cs-CZ" sz="2200" dirty="0"/>
          </a:p>
          <a:p>
            <a:r>
              <a:rPr lang="pl-PL" sz="2200" b="1" dirty="0"/>
              <a:t>	</a:t>
            </a:r>
            <a:r>
              <a:rPr lang="pl-PL" sz="2200" b="1" i="1" dirty="0"/>
              <a:t>výstup</a:t>
            </a:r>
            <a:r>
              <a:rPr lang="pl-PL" sz="2200" b="1" dirty="0"/>
              <a:t>	  </a:t>
            </a:r>
            <a:r>
              <a:rPr lang="pl-PL" sz="2200" b="1" dirty="0" smtClean="0"/>
              <a:t>	hodnota</a:t>
            </a:r>
            <a:endParaRPr lang="cs-CZ" sz="2200" dirty="0"/>
          </a:p>
          <a:p>
            <a:r>
              <a:rPr lang="pl-PL" b="1" dirty="0"/>
              <a:t> </a:t>
            </a:r>
            <a:endParaRPr lang="cs-CZ" sz="2200" dirty="0"/>
          </a:p>
          <a:p>
            <a:r>
              <a:rPr lang="pl-PL" sz="2200" b="1" dirty="0"/>
              <a:t> </a:t>
            </a:r>
            <a:r>
              <a:rPr lang="de-DE" sz="2200" b="1" dirty="0" err="1" smtClean="0"/>
              <a:t>syntax</a:t>
            </a:r>
            <a:r>
              <a:rPr lang="de-DE" sz="2200" b="1" dirty="0"/>
              <a:t>		</a:t>
            </a:r>
            <a:r>
              <a:rPr lang="de-DE" sz="2200" b="1" dirty="0" err="1"/>
              <a:t>sémantická</a:t>
            </a:r>
            <a:r>
              <a:rPr lang="de-DE" sz="2200" b="1" dirty="0"/>
              <a:t> </a:t>
            </a:r>
            <a:r>
              <a:rPr lang="de-DE" sz="2200" b="1" dirty="0" err="1"/>
              <a:t>pravidla</a:t>
            </a:r>
            <a:endParaRPr lang="cs-CZ" sz="2200" dirty="0"/>
          </a:p>
          <a:p>
            <a:r>
              <a:rPr lang="de-DE" sz="2200" b="1" dirty="0"/>
              <a:t> </a:t>
            </a:r>
            <a:r>
              <a:rPr lang="cs-CZ" sz="2200" dirty="0" smtClean="0">
                <a:effectLst/>
              </a:rPr>
              <a:t/>
            </a:r>
            <a:br>
              <a:rPr lang="cs-CZ" sz="2200" dirty="0" smtClean="0">
                <a:effectLst/>
              </a:rPr>
            </a:br>
            <a:r>
              <a:rPr lang="de-DE" sz="2200" b="1" dirty="0"/>
              <a:t>C → č Z		</a:t>
            </a:r>
            <a:r>
              <a:rPr lang="de-DE" sz="2200" b="1" dirty="0" err="1"/>
              <a:t>Z.hodnota</a:t>
            </a:r>
            <a:r>
              <a:rPr lang="de-DE" sz="2200" b="1" dirty="0"/>
              <a:t> = </a:t>
            </a:r>
            <a:r>
              <a:rPr lang="de-DE" sz="2200" b="1" dirty="0" err="1"/>
              <a:t>ord</a:t>
            </a:r>
            <a:r>
              <a:rPr lang="de-DE" sz="2200" b="1" dirty="0"/>
              <a:t>(</a:t>
            </a:r>
            <a:r>
              <a:rPr lang="de-DE" sz="2200" b="1" dirty="0" err="1"/>
              <a:t>č.kód</a:t>
            </a:r>
            <a:r>
              <a:rPr lang="de-DE" sz="2200" b="1" dirty="0"/>
              <a:t>) – </a:t>
            </a:r>
            <a:r>
              <a:rPr lang="de-DE" sz="2200" b="1" dirty="0" err="1"/>
              <a:t>ord</a:t>
            </a:r>
            <a:r>
              <a:rPr lang="de-DE" sz="2200" b="1" dirty="0"/>
              <a:t>(‘0’)</a:t>
            </a:r>
            <a:endParaRPr lang="cs-CZ" sz="2200" dirty="0"/>
          </a:p>
          <a:p>
            <a:r>
              <a:rPr lang="pl-PL" sz="2200" b="1" dirty="0"/>
              <a:t>Z</a:t>
            </a:r>
            <a:r>
              <a:rPr lang="pl-PL" sz="2200" b="1" baseline="30000" dirty="0"/>
              <a:t>0</a:t>
            </a:r>
            <a:r>
              <a:rPr lang="pl-PL" sz="2200" b="1" dirty="0"/>
              <a:t> → č Z</a:t>
            </a:r>
            <a:r>
              <a:rPr lang="pl-PL" sz="2200" b="1" baseline="30000" dirty="0"/>
              <a:t>1</a:t>
            </a:r>
            <a:r>
              <a:rPr lang="pl-PL" sz="2200" b="1" dirty="0"/>
              <a:t> 	</a:t>
            </a:r>
            <a:r>
              <a:rPr lang="pl-PL" sz="2200" b="1" dirty="0" smtClean="0"/>
              <a:t>Z</a:t>
            </a:r>
            <a:r>
              <a:rPr lang="pl-PL" sz="2200" b="1" baseline="30000" dirty="0" smtClean="0"/>
              <a:t>1</a:t>
            </a:r>
            <a:r>
              <a:rPr lang="pl-PL" sz="2200" b="1" dirty="0" smtClean="0"/>
              <a:t>.hodnota </a:t>
            </a:r>
            <a:r>
              <a:rPr lang="pl-PL" sz="2200" b="1" dirty="0"/>
              <a:t>= Z</a:t>
            </a:r>
            <a:r>
              <a:rPr lang="pl-PL" sz="2200" b="1" baseline="30000" dirty="0"/>
              <a:t>0</a:t>
            </a:r>
            <a:r>
              <a:rPr lang="pl-PL" sz="2200" b="1" dirty="0"/>
              <a:t>.hodnota * 10 + ord(č.kód) – ord(‘0’)</a:t>
            </a:r>
            <a:endParaRPr lang="cs-CZ" sz="2200" dirty="0"/>
          </a:p>
          <a:p>
            <a:r>
              <a:rPr lang="pl-PL" sz="2200" b="1" dirty="0"/>
              <a:t>Z → e </a:t>
            </a:r>
            <a:r>
              <a:rPr lang="pl-PL" sz="2200" b="1" i="1" dirty="0"/>
              <a:t>výstup	výstup</a:t>
            </a:r>
            <a:r>
              <a:rPr lang="pl-PL" sz="2200" b="1" dirty="0"/>
              <a:t>.hodnota = Z.hodnota</a:t>
            </a:r>
            <a:endParaRPr lang="cs-CZ" sz="2200" dirty="0"/>
          </a:p>
          <a:p>
            <a:r>
              <a:rPr lang="pl-PL" sz="2200" b="1" dirty="0"/>
              <a:t> </a:t>
            </a:r>
            <a:endParaRPr lang="cs-CZ" sz="2200" dirty="0"/>
          </a:p>
          <a:p>
            <a:r>
              <a:rPr lang="pl-PL" sz="2200" b="1" dirty="0"/>
              <a:t>Pozn.: Horním indexem odlišujeme stejně pojmenované symboly v pravidle</a:t>
            </a:r>
            <a:endParaRPr lang="cs-CZ" sz="2200" dirty="0"/>
          </a:p>
          <a:p>
            <a:r>
              <a:rPr lang="pl-PL" sz="2200" b="1" dirty="0"/>
              <a:t> </a:t>
            </a:r>
            <a:endParaRPr lang="cs-CZ" sz="2200" dirty="0"/>
          </a:p>
          <a:p>
            <a:r>
              <a:rPr lang="de-DE" sz="2200" b="1" dirty="0" err="1"/>
              <a:t>Př</a:t>
            </a:r>
            <a:r>
              <a:rPr lang="de-DE" sz="2200" b="1" dirty="0"/>
              <a:t>. 	</a:t>
            </a:r>
            <a:r>
              <a:rPr lang="de-DE" sz="2200" b="1" dirty="0" err="1"/>
              <a:t>Nakreslete</a:t>
            </a:r>
            <a:r>
              <a:rPr lang="de-DE" sz="2200" b="1" dirty="0"/>
              <a:t> </a:t>
            </a:r>
            <a:r>
              <a:rPr lang="de-DE" sz="2200" b="1" dirty="0" err="1"/>
              <a:t>ekvivalentní</a:t>
            </a:r>
            <a:r>
              <a:rPr lang="de-DE" sz="2200" b="1" dirty="0"/>
              <a:t> </a:t>
            </a:r>
            <a:r>
              <a:rPr lang="de-DE" sz="2200" b="1" dirty="0" err="1"/>
              <a:t>automat</a:t>
            </a:r>
            <a:r>
              <a:rPr lang="de-DE" sz="2200" b="1" dirty="0"/>
              <a:t> a </a:t>
            </a:r>
            <a:r>
              <a:rPr lang="de-DE" sz="2200" b="1" dirty="0" err="1"/>
              <a:t>interpretujte</a:t>
            </a:r>
            <a:r>
              <a:rPr lang="de-DE" sz="2200" b="1" dirty="0"/>
              <a:t> </a:t>
            </a:r>
            <a:r>
              <a:rPr lang="de-DE" sz="2200" b="1" dirty="0" err="1"/>
              <a:t>překlad</a:t>
            </a:r>
            <a:r>
              <a:rPr lang="de-DE" sz="2200" b="1" dirty="0"/>
              <a:t> </a:t>
            </a:r>
            <a:r>
              <a:rPr lang="de-DE" sz="2200" b="1" dirty="0" err="1"/>
              <a:t>věty</a:t>
            </a:r>
            <a:r>
              <a:rPr lang="de-DE" sz="2200" b="1" dirty="0"/>
              <a:t> 235</a:t>
            </a:r>
            <a:endParaRPr lang="cs-CZ" sz="2200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1043608" y="1340768"/>
            <a:ext cx="57606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1979712" y="764704"/>
            <a:ext cx="0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3923928" y="1052736"/>
            <a:ext cx="0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1691680" y="3501008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-14288" y="3717032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590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2902"/>
            <a:ext cx="91440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200" b="1" u="sng" dirty="0" err="1"/>
              <a:t>Princip</a:t>
            </a:r>
            <a:r>
              <a:rPr lang="de-DE" sz="2200" b="1" u="sng" dirty="0"/>
              <a:t> </a:t>
            </a:r>
            <a:r>
              <a:rPr lang="de-DE" sz="2200" b="1" u="sng" dirty="0" err="1"/>
              <a:t>lexikálního</a:t>
            </a:r>
            <a:r>
              <a:rPr lang="de-DE" sz="2200" b="1" u="sng" dirty="0"/>
              <a:t> </a:t>
            </a:r>
            <a:r>
              <a:rPr lang="de-DE" sz="2200" b="1" u="sng" dirty="0" err="1"/>
              <a:t>analyzátoru</a:t>
            </a:r>
            <a:r>
              <a:rPr lang="de-DE" sz="2200" b="1" dirty="0"/>
              <a:t> </a:t>
            </a:r>
            <a:endParaRPr lang="cs-CZ" sz="2200" b="1" dirty="0" smtClean="0"/>
          </a:p>
          <a:p>
            <a:pPr algn="ctr"/>
            <a:r>
              <a:rPr lang="de-DE" sz="2200" b="1" dirty="0" smtClean="0"/>
              <a:t>(</a:t>
            </a:r>
            <a:r>
              <a:rPr lang="de-DE" sz="2200" b="1" dirty="0" err="1"/>
              <a:t>Nalezení</a:t>
            </a:r>
            <a:r>
              <a:rPr lang="de-DE" sz="2200" b="1" dirty="0"/>
              <a:t> a </a:t>
            </a:r>
            <a:r>
              <a:rPr lang="de-DE" sz="2200" b="1" dirty="0" err="1"/>
              <a:t>rozpoznání</a:t>
            </a:r>
            <a:r>
              <a:rPr lang="de-DE" sz="2200" b="1" dirty="0"/>
              <a:t> </a:t>
            </a:r>
            <a:r>
              <a:rPr lang="de-DE" sz="2200" b="1" dirty="0" err="1"/>
              <a:t>lexikálního</a:t>
            </a:r>
            <a:r>
              <a:rPr lang="de-DE" sz="2200" b="1" dirty="0"/>
              <a:t> </a:t>
            </a:r>
            <a:r>
              <a:rPr lang="de-DE" sz="2200" b="1" dirty="0" err="1"/>
              <a:t>symbolu</a:t>
            </a:r>
            <a:r>
              <a:rPr lang="de-DE" sz="2200" b="1" dirty="0"/>
              <a:t>)</a:t>
            </a:r>
            <a:endParaRPr lang="cs-CZ" sz="2200" dirty="0"/>
          </a:p>
          <a:p>
            <a:r>
              <a:rPr lang="en-US" sz="2200" b="1" dirty="0" err="1" smtClean="0"/>
              <a:t>Třídy</a:t>
            </a:r>
            <a:r>
              <a:rPr lang="en-US" sz="2200" b="1" dirty="0" smtClean="0"/>
              <a:t> </a:t>
            </a:r>
            <a:r>
              <a:rPr lang="en-US" sz="2200" b="1" dirty="0" err="1"/>
              <a:t>symbolů</a:t>
            </a:r>
            <a:r>
              <a:rPr lang="en-US" sz="2200" b="1" dirty="0"/>
              <a:t>:</a:t>
            </a:r>
            <a:endParaRPr lang="cs-CZ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b="1" dirty="0" err="1"/>
              <a:t>Identifikátory</a:t>
            </a:r>
            <a:endParaRPr lang="cs-CZ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b="1" dirty="0" err="1"/>
              <a:t>Klíčová</a:t>
            </a:r>
            <a:r>
              <a:rPr lang="en-US" sz="2200" b="1" dirty="0"/>
              <a:t> </a:t>
            </a:r>
            <a:r>
              <a:rPr lang="en-US" sz="2200" b="1" dirty="0" err="1"/>
              <a:t>slova</a:t>
            </a:r>
            <a:r>
              <a:rPr lang="en-US" sz="2200" b="1" dirty="0"/>
              <a:t> (</a:t>
            </a:r>
            <a:r>
              <a:rPr lang="en-US" sz="2200" b="1" dirty="0" err="1"/>
              <a:t>rezervované</a:t>
            </a:r>
            <a:r>
              <a:rPr lang="en-US" sz="2200" b="1" dirty="0"/>
              <a:t> </a:t>
            </a:r>
            <a:r>
              <a:rPr lang="en-US" sz="2200" b="1" dirty="0" err="1"/>
              <a:t>identifikátory</a:t>
            </a:r>
            <a:r>
              <a:rPr lang="en-US" sz="2200" b="1" dirty="0"/>
              <a:t>)</a:t>
            </a:r>
            <a:endParaRPr lang="cs-CZ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b="1" dirty="0" err="1"/>
              <a:t>Celá</a:t>
            </a:r>
            <a:r>
              <a:rPr lang="en-US" sz="2200" b="1" dirty="0"/>
              <a:t> </a:t>
            </a:r>
            <a:r>
              <a:rPr lang="en-US" sz="2200" b="1" dirty="0" err="1"/>
              <a:t>čísla</a:t>
            </a:r>
            <a:endParaRPr lang="cs-CZ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b="1" dirty="0" err="1"/>
              <a:t>Jednoznakové</a:t>
            </a:r>
            <a:r>
              <a:rPr lang="en-US" sz="2200" b="1" dirty="0"/>
              <a:t> </a:t>
            </a:r>
            <a:r>
              <a:rPr lang="en-US" sz="2200" b="1" dirty="0" err="1"/>
              <a:t>omezovače</a:t>
            </a:r>
            <a:endParaRPr lang="cs-CZ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b="1" dirty="0" err="1"/>
              <a:t>Dvouznakové</a:t>
            </a:r>
            <a:r>
              <a:rPr lang="en-US" sz="2200" b="1" dirty="0"/>
              <a:t> </a:t>
            </a:r>
            <a:r>
              <a:rPr lang="en-US" sz="2200" b="1" dirty="0" err="1"/>
              <a:t>omezovače</a:t>
            </a:r>
            <a:endParaRPr lang="cs-CZ" sz="2200" dirty="0"/>
          </a:p>
          <a:p>
            <a:r>
              <a:rPr lang="en-US" sz="2200" b="1" dirty="0"/>
              <a:t> </a:t>
            </a:r>
            <a:endParaRPr lang="cs-CZ" sz="2200" dirty="0"/>
          </a:p>
          <a:p>
            <a:r>
              <a:rPr lang="en-US" sz="2200" b="1" dirty="0" err="1"/>
              <a:t>Gramatický</a:t>
            </a:r>
            <a:r>
              <a:rPr lang="en-US" sz="2200" b="1" dirty="0"/>
              <a:t> </a:t>
            </a:r>
            <a:r>
              <a:rPr lang="en-US" sz="2200" b="1" dirty="0" err="1"/>
              <a:t>popis</a:t>
            </a:r>
            <a:r>
              <a:rPr lang="en-US" sz="2200" b="1" dirty="0"/>
              <a:t> </a:t>
            </a:r>
            <a:r>
              <a:rPr lang="en-US" sz="2200" b="1" dirty="0" err="1"/>
              <a:t>tříd</a:t>
            </a:r>
            <a:r>
              <a:rPr lang="en-US" sz="2200" b="1" dirty="0"/>
              <a:t> </a:t>
            </a:r>
            <a:r>
              <a:rPr lang="en-US" sz="2200" b="1" dirty="0" err="1"/>
              <a:t>symbolů</a:t>
            </a:r>
            <a:r>
              <a:rPr lang="en-US" sz="2200" b="1" dirty="0"/>
              <a:t>:</a:t>
            </a:r>
            <a:endParaRPr lang="cs-CZ" sz="2200" dirty="0"/>
          </a:p>
          <a:p>
            <a:r>
              <a:rPr lang="en-US" sz="2200" b="1" dirty="0"/>
              <a:t>	&lt;</a:t>
            </a:r>
            <a:r>
              <a:rPr lang="en-US" sz="2200" b="1" dirty="0" err="1"/>
              <a:t>identifikátor</a:t>
            </a:r>
            <a:r>
              <a:rPr lang="en-US" sz="2200" b="1" dirty="0"/>
              <a:t>&gt; → </a:t>
            </a:r>
            <a:r>
              <a:rPr lang="en-US" sz="2200" b="1" dirty="0" err="1"/>
              <a:t>písmeno</a:t>
            </a:r>
            <a:r>
              <a:rPr lang="en-US" sz="2200" b="1" dirty="0"/>
              <a:t>  &lt;id&gt;</a:t>
            </a:r>
            <a:endParaRPr lang="cs-CZ" sz="2200" dirty="0"/>
          </a:p>
          <a:p>
            <a:r>
              <a:rPr lang="en-US" sz="2200" b="1" dirty="0"/>
              <a:t>	&lt;id&gt;	→  </a:t>
            </a:r>
            <a:r>
              <a:rPr lang="en-US" sz="2200" b="1" dirty="0" err="1"/>
              <a:t>písmeno</a:t>
            </a:r>
            <a:r>
              <a:rPr lang="en-US" sz="2200" b="1" dirty="0"/>
              <a:t>  &lt;id&gt;</a:t>
            </a:r>
            <a:r>
              <a:rPr lang="en-US" sz="2200" b="1" dirty="0">
                <a:sym typeface="Symbol"/>
              </a:rPr>
              <a:t></a:t>
            </a:r>
            <a:r>
              <a:rPr lang="en-US" sz="2200" b="1" dirty="0"/>
              <a:t>  </a:t>
            </a:r>
            <a:r>
              <a:rPr lang="en-US" sz="2200" b="1" dirty="0" err="1"/>
              <a:t>číslice</a:t>
            </a:r>
            <a:r>
              <a:rPr lang="en-US" sz="2200" b="1" dirty="0"/>
              <a:t>  &lt;id&gt; </a:t>
            </a:r>
            <a:r>
              <a:rPr lang="en-US" sz="2200" b="1" dirty="0">
                <a:sym typeface="Symbol"/>
              </a:rPr>
              <a:t></a:t>
            </a:r>
            <a:r>
              <a:rPr lang="en-US" sz="2200" b="1" dirty="0"/>
              <a:t>    e</a:t>
            </a:r>
            <a:endParaRPr lang="cs-CZ" sz="2200" dirty="0"/>
          </a:p>
          <a:p>
            <a:r>
              <a:rPr lang="cs-CZ" sz="2200" b="1" dirty="0" smtClean="0"/>
              <a:t>	</a:t>
            </a:r>
            <a:r>
              <a:rPr lang="en-US" sz="2200" b="1" dirty="0" smtClean="0"/>
              <a:t>&lt;</a:t>
            </a:r>
            <a:r>
              <a:rPr lang="en-US" sz="2200" b="1" dirty="0" err="1"/>
              <a:t>klíčové</a:t>
            </a:r>
            <a:r>
              <a:rPr lang="en-US" sz="2200" b="1" dirty="0"/>
              <a:t> </a:t>
            </a:r>
            <a:r>
              <a:rPr lang="en-US" sz="2200" b="1" dirty="0" err="1"/>
              <a:t>slovo</a:t>
            </a:r>
            <a:r>
              <a:rPr lang="en-US" sz="2200" b="1" dirty="0"/>
              <a:t>&gt; →  begin </a:t>
            </a:r>
            <a:r>
              <a:rPr lang="en-US" sz="2200" b="1" dirty="0">
                <a:sym typeface="Symbol"/>
              </a:rPr>
              <a:t></a:t>
            </a:r>
            <a:r>
              <a:rPr lang="en-US" sz="2200" b="1" dirty="0"/>
              <a:t>  end </a:t>
            </a:r>
            <a:r>
              <a:rPr lang="en-US" sz="2200" b="1" dirty="0">
                <a:sym typeface="Symbol"/>
              </a:rPr>
              <a:t></a:t>
            </a:r>
            <a:r>
              <a:rPr lang="en-US" sz="2200" b="1" dirty="0"/>
              <a:t>  do </a:t>
            </a:r>
            <a:r>
              <a:rPr lang="en-US" sz="2200" b="1" dirty="0">
                <a:sym typeface="Symbol"/>
              </a:rPr>
              <a:t></a:t>
            </a:r>
            <a:r>
              <a:rPr lang="en-US" sz="2200" b="1" dirty="0"/>
              <a:t>  while</a:t>
            </a:r>
            <a:endParaRPr lang="cs-CZ" sz="2200" dirty="0"/>
          </a:p>
          <a:p>
            <a:r>
              <a:rPr lang="cs-CZ" sz="2200" b="1" dirty="0" smtClean="0"/>
              <a:t>	</a:t>
            </a:r>
            <a:r>
              <a:rPr lang="en-US" sz="2200" b="1" dirty="0" smtClean="0"/>
              <a:t>&lt;</a:t>
            </a:r>
            <a:r>
              <a:rPr lang="en-US" sz="2200" b="1" dirty="0" err="1"/>
              <a:t>celé</a:t>
            </a:r>
            <a:r>
              <a:rPr lang="en-US" sz="2200" b="1" dirty="0"/>
              <a:t> </a:t>
            </a:r>
            <a:r>
              <a:rPr lang="en-US" sz="2200" b="1" dirty="0" err="1"/>
              <a:t>číslo</a:t>
            </a:r>
            <a:r>
              <a:rPr lang="en-US" sz="2200" b="1" dirty="0"/>
              <a:t>&gt;  →  </a:t>
            </a:r>
            <a:r>
              <a:rPr lang="en-US" sz="2200" b="1" dirty="0" err="1"/>
              <a:t>číslice</a:t>
            </a:r>
            <a:r>
              <a:rPr lang="en-US" sz="2200" b="1" dirty="0"/>
              <a:t>  </a:t>
            </a:r>
            <a:r>
              <a:rPr lang="en-US" sz="2200" b="1" dirty="0">
                <a:sym typeface="Symbol"/>
              </a:rPr>
              <a:t></a:t>
            </a:r>
            <a:r>
              <a:rPr lang="en-US" sz="2200" b="1" dirty="0"/>
              <a:t>   </a:t>
            </a:r>
            <a:r>
              <a:rPr lang="en-US" sz="2200" b="1" dirty="0" err="1"/>
              <a:t>číslice</a:t>
            </a:r>
            <a:r>
              <a:rPr lang="en-US" sz="2200" b="1" dirty="0"/>
              <a:t>  &lt;</a:t>
            </a:r>
            <a:r>
              <a:rPr lang="en-US" sz="2200" b="1" dirty="0" err="1"/>
              <a:t>celé</a:t>
            </a:r>
            <a:r>
              <a:rPr lang="en-US" sz="2200" b="1" dirty="0"/>
              <a:t> </a:t>
            </a:r>
            <a:r>
              <a:rPr lang="en-US" sz="2200" b="1" dirty="0" err="1"/>
              <a:t>číslo</a:t>
            </a:r>
            <a:r>
              <a:rPr lang="en-US" sz="2200" b="1" dirty="0"/>
              <a:t>&gt;</a:t>
            </a:r>
            <a:endParaRPr lang="cs-CZ" sz="2200" dirty="0"/>
          </a:p>
          <a:p>
            <a:r>
              <a:rPr lang="cs-CZ" sz="2200" b="1" dirty="0" smtClean="0"/>
              <a:t>	</a:t>
            </a:r>
            <a:r>
              <a:rPr lang="en-US" sz="2200" b="1" dirty="0" smtClean="0"/>
              <a:t>&lt;</a:t>
            </a:r>
            <a:r>
              <a:rPr lang="en-US" sz="2200" b="1" dirty="0" err="1"/>
              <a:t>jednoznakový</a:t>
            </a:r>
            <a:r>
              <a:rPr lang="en-US" sz="2200" b="1" dirty="0"/>
              <a:t> </a:t>
            </a:r>
            <a:r>
              <a:rPr lang="en-US" sz="2200" b="1" dirty="0" err="1"/>
              <a:t>omezovač</a:t>
            </a:r>
            <a:r>
              <a:rPr lang="en-US" sz="2200" b="1" dirty="0"/>
              <a:t>&gt;  →  +  </a:t>
            </a:r>
            <a:r>
              <a:rPr lang="en-US" sz="2200" b="1" dirty="0">
                <a:sym typeface="Symbol"/>
              </a:rPr>
              <a:t></a:t>
            </a:r>
            <a:r>
              <a:rPr lang="en-US" sz="2200" b="1" dirty="0"/>
              <a:t>  -  </a:t>
            </a:r>
            <a:r>
              <a:rPr lang="en-US" sz="2200" b="1" dirty="0">
                <a:sym typeface="Symbol"/>
              </a:rPr>
              <a:t></a:t>
            </a:r>
            <a:r>
              <a:rPr lang="en-US" sz="2200" b="1" dirty="0"/>
              <a:t>   /  </a:t>
            </a:r>
            <a:r>
              <a:rPr lang="en-US" sz="2200" b="1" dirty="0">
                <a:sym typeface="Symbol"/>
              </a:rPr>
              <a:t></a:t>
            </a:r>
            <a:r>
              <a:rPr lang="en-US" sz="2200" b="1" dirty="0"/>
              <a:t>   *  </a:t>
            </a:r>
            <a:r>
              <a:rPr lang="en-US" sz="2200" b="1" dirty="0">
                <a:sym typeface="Symbol"/>
              </a:rPr>
              <a:t></a:t>
            </a:r>
            <a:r>
              <a:rPr lang="en-US" sz="2200" b="1" dirty="0"/>
              <a:t>   (  </a:t>
            </a:r>
            <a:r>
              <a:rPr lang="en-US" sz="2200" b="1" dirty="0">
                <a:sym typeface="Symbol"/>
              </a:rPr>
              <a:t></a:t>
            </a:r>
            <a:r>
              <a:rPr lang="en-US" sz="2200" b="1" dirty="0"/>
              <a:t>   )</a:t>
            </a:r>
            <a:endParaRPr lang="cs-CZ" sz="2200" dirty="0"/>
          </a:p>
          <a:p>
            <a:r>
              <a:rPr lang="cs-CZ" sz="2200" b="1" dirty="0" smtClean="0"/>
              <a:t>	</a:t>
            </a:r>
            <a:r>
              <a:rPr lang="en-US" sz="2200" b="1" dirty="0" smtClean="0"/>
              <a:t>&lt;</a:t>
            </a:r>
            <a:r>
              <a:rPr lang="en-US" sz="2200" b="1" dirty="0" err="1"/>
              <a:t>dvouznakový</a:t>
            </a:r>
            <a:r>
              <a:rPr lang="en-US" sz="2200" b="1" dirty="0"/>
              <a:t> </a:t>
            </a:r>
            <a:r>
              <a:rPr lang="en-US" sz="2200" b="1" dirty="0" err="1"/>
              <a:t>omezovač</a:t>
            </a:r>
            <a:r>
              <a:rPr lang="en-US" sz="2200" b="1" dirty="0"/>
              <a:t>&gt;  →  //  </a:t>
            </a:r>
            <a:r>
              <a:rPr lang="en-US" sz="2200" b="1" dirty="0">
                <a:sym typeface="Symbol"/>
              </a:rPr>
              <a:t></a:t>
            </a:r>
            <a:r>
              <a:rPr lang="en-US" sz="2200" b="1" dirty="0"/>
              <a:t>   **  </a:t>
            </a:r>
            <a:r>
              <a:rPr lang="en-US" sz="2200" b="1" dirty="0">
                <a:sym typeface="Symbol"/>
              </a:rPr>
              <a:t></a:t>
            </a:r>
            <a:r>
              <a:rPr lang="en-US" sz="2200" b="1" dirty="0"/>
              <a:t>   := </a:t>
            </a:r>
            <a:endParaRPr lang="cs-CZ" sz="2200" dirty="0"/>
          </a:p>
          <a:p>
            <a:r>
              <a:rPr lang="en-US" sz="2200" b="1" dirty="0"/>
              <a:t> </a:t>
            </a:r>
            <a:endParaRPr lang="cs-CZ" sz="2200" dirty="0"/>
          </a:p>
          <a:p>
            <a:r>
              <a:rPr lang="en-US" sz="2200" b="1" dirty="0" err="1"/>
              <a:t>poznámky</a:t>
            </a:r>
            <a:r>
              <a:rPr lang="en-US" sz="2200" b="1" dirty="0"/>
              <a:t> </a:t>
            </a:r>
            <a:r>
              <a:rPr lang="en-US" sz="2200" b="1" dirty="0" err="1"/>
              <a:t>tvaru</a:t>
            </a:r>
            <a:r>
              <a:rPr lang="en-US" sz="2200" b="1" dirty="0"/>
              <a:t>:        	/* </a:t>
            </a:r>
            <a:r>
              <a:rPr lang="en-US" sz="2200" b="1" dirty="0" err="1"/>
              <a:t>poznámka</a:t>
            </a:r>
            <a:r>
              <a:rPr lang="en-US" sz="2200" b="1" dirty="0"/>
              <a:t> */</a:t>
            </a:r>
            <a:endParaRPr lang="cs-CZ" sz="2200" dirty="0"/>
          </a:p>
          <a:p>
            <a:r>
              <a:rPr lang="cs-CZ" sz="2200" dirty="0" smtClean="0"/>
              <a:t>?? </a:t>
            </a:r>
            <a:r>
              <a:rPr lang="en-US" sz="2400" b="1" dirty="0"/>
              <a:t>co je </a:t>
            </a:r>
            <a:r>
              <a:rPr lang="en-US" sz="2400" b="1" dirty="0" err="1"/>
              <a:t>počátečním</a:t>
            </a:r>
            <a:r>
              <a:rPr lang="en-US" sz="2400" b="1" dirty="0"/>
              <a:t> </a:t>
            </a:r>
            <a:r>
              <a:rPr lang="en-US" sz="2400" b="1" dirty="0" err="1"/>
              <a:t>symbolem</a:t>
            </a:r>
            <a:r>
              <a:rPr lang="en-US" sz="2400" b="1" dirty="0"/>
              <a:t>?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473590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07504" y="116632"/>
            <a:ext cx="871296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&lt;Symbol&gt;   →	&lt;</a:t>
            </a:r>
            <a:r>
              <a:rPr lang="en-US" sz="2400" b="1" dirty="0" err="1"/>
              <a:t>identifikátor</a:t>
            </a:r>
            <a:r>
              <a:rPr lang="en-US" sz="2400" b="1" dirty="0"/>
              <a:t>&gt; </a:t>
            </a:r>
            <a:r>
              <a:rPr lang="en-US" sz="2400" b="1" dirty="0">
                <a:sym typeface="Symbol"/>
              </a:rPr>
              <a:t></a:t>
            </a:r>
            <a:r>
              <a:rPr lang="en-US" sz="2400" b="1" dirty="0"/>
              <a:t> </a:t>
            </a:r>
            <a:r>
              <a:rPr lang="cs-CZ" sz="2400" dirty="0" smtClean="0"/>
              <a:t>  </a:t>
            </a:r>
            <a:r>
              <a:rPr lang="en-US" sz="2400" b="1" dirty="0" smtClean="0"/>
              <a:t>&lt;</a:t>
            </a:r>
            <a:r>
              <a:rPr lang="en-US" sz="2400" b="1" dirty="0" err="1"/>
              <a:t>celé</a:t>
            </a:r>
            <a:r>
              <a:rPr lang="en-US" sz="2400" b="1" dirty="0"/>
              <a:t> </a:t>
            </a:r>
            <a:r>
              <a:rPr lang="en-US" sz="2400" b="1" dirty="0" err="1"/>
              <a:t>číslo</a:t>
            </a:r>
            <a:r>
              <a:rPr lang="en-US" sz="2400" b="1" dirty="0"/>
              <a:t>&gt; </a:t>
            </a:r>
            <a:r>
              <a:rPr lang="en-US" sz="2400" b="1" dirty="0">
                <a:sym typeface="Symbol"/>
              </a:rPr>
              <a:t></a:t>
            </a:r>
            <a:r>
              <a:rPr lang="en-US" sz="2400" b="1" dirty="0"/>
              <a:t> </a:t>
            </a:r>
            <a:endParaRPr lang="cs-CZ" sz="2400" dirty="0"/>
          </a:p>
          <a:p>
            <a:r>
              <a:rPr lang="cs-CZ" sz="2400" b="1" dirty="0" smtClean="0"/>
              <a:t>		</a:t>
            </a:r>
            <a:r>
              <a:rPr lang="en-US" sz="2400" b="1" dirty="0" smtClean="0"/>
              <a:t>&lt;</a:t>
            </a:r>
            <a:r>
              <a:rPr lang="en-US" sz="2400" b="1" dirty="0" err="1"/>
              <a:t>jednoznakový</a:t>
            </a:r>
            <a:r>
              <a:rPr lang="en-US" sz="2400" b="1" dirty="0"/>
              <a:t> </a:t>
            </a:r>
            <a:r>
              <a:rPr lang="en-US" sz="2400" b="1" dirty="0" err="1"/>
              <a:t>omezovač</a:t>
            </a:r>
            <a:r>
              <a:rPr lang="en-US" sz="2400" b="1" dirty="0"/>
              <a:t>&gt; </a:t>
            </a:r>
            <a:r>
              <a:rPr lang="en-US" sz="2400" b="1" dirty="0">
                <a:sym typeface="Symbol"/>
              </a:rPr>
              <a:t></a:t>
            </a:r>
            <a:r>
              <a:rPr lang="en-US" sz="2400" b="1" dirty="0"/>
              <a:t> </a:t>
            </a:r>
            <a:endParaRPr lang="cs-CZ" sz="2400" dirty="0"/>
          </a:p>
          <a:p>
            <a:r>
              <a:rPr lang="cs-CZ" sz="2400" b="1" dirty="0" smtClean="0"/>
              <a:t>		</a:t>
            </a:r>
            <a:r>
              <a:rPr lang="en-US" sz="2400" b="1" dirty="0" smtClean="0"/>
              <a:t>&lt;</a:t>
            </a:r>
            <a:r>
              <a:rPr lang="en-US" sz="2400" b="1" dirty="0" err="1"/>
              <a:t>dvouznakový</a:t>
            </a:r>
            <a:r>
              <a:rPr lang="en-US" sz="2400" b="1" dirty="0"/>
              <a:t> </a:t>
            </a:r>
            <a:r>
              <a:rPr lang="en-US" sz="2400" b="1" dirty="0" err="1"/>
              <a:t>omezovač</a:t>
            </a:r>
            <a:r>
              <a:rPr lang="en-US" sz="2400" b="1" dirty="0"/>
              <a:t>&gt;</a:t>
            </a:r>
            <a:endParaRPr lang="cs-CZ" sz="2400" dirty="0"/>
          </a:p>
          <a:p>
            <a:r>
              <a:rPr lang="cs-CZ" sz="2400" b="1" dirty="0" smtClean="0"/>
              <a:t>		</a:t>
            </a:r>
            <a:r>
              <a:rPr lang="en-US" sz="2400" b="1" dirty="0" smtClean="0"/>
              <a:t>…</a:t>
            </a:r>
            <a:endParaRPr lang="cs-CZ" sz="2400" dirty="0"/>
          </a:p>
          <a:p>
            <a:r>
              <a:rPr lang="en-US" sz="2200" b="1" dirty="0" err="1"/>
              <a:t>zak</a:t>
            </a:r>
            <a:r>
              <a:rPr lang="cs-CZ" sz="2200" b="1" dirty="0" err="1"/>
              <a:t>ódování</a:t>
            </a:r>
            <a:r>
              <a:rPr lang="cs-CZ" sz="2200" b="1" dirty="0"/>
              <a:t> symbolů zvolme např.:</a:t>
            </a:r>
            <a:endParaRPr lang="cs-CZ" sz="2200" dirty="0"/>
          </a:p>
          <a:p>
            <a:r>
              <a:rPr lang="cs-CZ" sz="2200" b="1" dirty="0"/>
              <a:t> </a:t>
            </a:r>
            <a:endParaRPr lang="cs-CZ" sz="2200" dirty="0"/>
          </a:p>
          <a:p>
            <a:r>
              <a:rPr lang="cs-CZ" sz="2200" b="1" dirty="0"/>
              <a:t>symbol	</a:t>
            </a:r>
            <a:r>
              <a:rPr lang="cs-CZ" sz="2200" b="1" dirty="0" smtClean="0"/>
              <a:t>	kód</a:t>
            </a:r>
            <a:r>
              <a:rPr lang="cs-CZ" sz="2200" b="1" dirty="0"/>
              <a:t>	</a:t>
            </a:r>
            <a:r>
              <a:rPr lang="cs-CZ" sz="2200" b="1" dirty="0" smtClean="0"/>
              <a:t>symbol</a:t>
            </a:r>
            <a:r>
              <a:rPr lang="cs-CZ" sz="2200" b="1" dirty="0"/>
              <a:t>	</a:t>
            </a:r>
            <a:r>
              <a:rPr lang="cs-CZ" sz="2200" b="1" dirty="0" smtClean="0"/>
              <a:t>	kód</a:t>
            </a:r>
            <a:r>
              <a:rPr lang="cs-CZ" sz="2200" b="1" dirty="0"/>
              <a:t>	</a:t>
            </a:r>
            <a:r>
              <a:rPr lang="cs-CZ" sz="2200" b="1" dirty="0" smtClean="0"/>
              <a:t>symbol 	</a:t>
            </a:r>
            <a:r>
              <a:rPr lang="cs-CZ" sz="2200" b="1" dirty="0"/>
              <a:t>	</a:t>
            </a:r>
            <a:r>
              <a:rPr lang="cs-CZ" sz="2200" b="1" dirty="0" smtClean="0"/>
              <a:t>kód</a:t>
            </a:r>
          </a:p>
          <a:p>
            <a:endParaRPr lang="cs-CZ" sz="2200" dirty="0"/>
          </a:p>
          <a:p>
            <a:r>
              <a:rPr lang="en-US" sz="2200" b="1" dirty="0" err="1"/>
              <a:t>identifikátor</a:t>
            </a:r>
            <a:r>
              <a:rPr lang="en-US" sz="2200" b="1" dirty="0"/>
              <a:t>   </a:t>
            </a:r>
            <a:r>
              <a:rPr lang="cs-CZ" sz="2200" b="1" dirty="0" smtClean="0"/>
              <a:t>	</a:t>
            </a:r>
            <a:r>
              <a:rPr lang="en-US" sz="2200" b="1" dirty="0" smtClean="0"/>
              <a:t>1</a:t>
            </a:r>
            <a:r>
              <a:rPr lang="en-US" sz="2200" b="1" dirty="0"/>
              <a:t>	</a:t>
            </a:r>
            <a:r>
              <a:rPr lang="en-US" sz="2200" b="1" dirty="0" err="1" smtClean="0"/>
              <a:t>celé</a:t>
            </a:r>
            <a:r>
              <a:rPr lang="en-US" sz="2200" b="1" dirty="0" smtClean="0"/>
              <a:t> </a:t>
            </a:r>
            <a:r>
              <a:rPr lang="en-US" sz="2200" b="1" dirty="0" err="1"/>
              <a:t>číslo</a:t>
            </a:r>
            <a:r>
              <a:rPr lang="en-US" sz="2200" b="1" dirty="0"/>
              <a:t>	2	</a:t>
            </a:r>
            <a:r>
              <a:rPr lang="en-US" sz="2200" b="1" dirty="0" smtClean="0"/>
              <a:t>//</a:t>
            </a:r>
            <a:r>
              <a:rPr lang="en-US" sz="2200" b="1" dirty="0"/>
              <a:t>		3</a:t>
            </a:r>
            <a:endParaRPr lang="cs-CZ" sz="2200" dirty="0"/>
          </a:p>
          <a:p>
            <a:r>
              <a:rPr lang="en-US" sz="2200" b="1" dirty="0"/>
              <a:t> /		</a:t>
            </a:r>
            <a:r>
              <a:rPr lang="en-US" sz="2200" b="1" dirty="0" smtClean="0"/>
              <a:t>4</a:t>
            </a:r>
            <a:r>
              <a:rPr lang="en-US" sz="2200" b="1" dirty="0"/>
              <a:t>	</a:t>
            </a:r>
            <a:r>
              <a:rPr lang="en-US" sz="2200" b="1" dirty="0" smtClean="0"/>
              <a:t>+</a:t>
            </a:r>
            <a:r>
              <a:rPr lang="en-US" sz="2200" b="1" dirty="0"/>
              <a:t>		5	</a:t>
            </a:r>
            <a:r>
              <a:rPr lang="en-US" sz="2200" b="1" dirty="0" smtClean="0"/>
              <a:t>-</a:t>
            </a:r>
            <a:r>
              <a:rPr lang="en-US" sz="2200" b="1" dirty="0"/>
              <a:t>		6</a:t>
            </a:r>
            <a:endParaRPr lang="cs-CZ" sz="2200" dirty="0"/>
          </a:p>
          <a:p>
            <a:r>
              <a:rPr lang="en-US" sz="2200" b="1" dirty="0"/>
              <a:t> (	</a:t>
            </a:r>
            <a:r>
              <a:rPr lang="en-US" sz="2200" b="1" dirty="0" smtClean="0"/>
              <a:t>     </a:t>
            </a:r>
            <a:r>
              <a:rPr lang="cs-CZ" sz="2200" b="1" dirty="0" smtClean="0"/>
              <a:t>	</a:t>
            </a:r>
            <a:r>
              <a:rPr lang="en-US" sz="2200" b="1" dirty="0" smtClean="0"/>
              <a:t>7</a:t>
            </a:r>
            <a:r>
              <a:rPr lang="en-US" sz="2200" b="1" dirty="0"/>
              <a:t>	</a:t>
            </a:r>
            <a:r>
              <a:rPr lang="en-US" sz="2200" b="1" dirty="0" smtClean="0"/>
              <a:t>)</a:t>
            </a:r>
            <a:r>
              <a:rPr lang="en-US" sz="2200" b="1" dirty="0"/>
              <a:t>		8	</a:t>
            </a:r>
            <a:r>
              <a:rPr lang="en-US" sz="2200" b="1" dirty="0" smtClean="0"/>
              <a:t>:=</a:t>
            </a:r>
            <a:r>
              <a:rPr lang="en-US" sz="2200" b="1" dirty="0"/>
              <a:t>		9</a:t>
            </a:r>
            <a:endParaRPr lang="cs-CZ" sz="2200" dirty="0"/>
          </a:p>
          <a:p>
            <a:r>
              <a:rPr lang="en-US" sz="2200" b="1" dirty="0"/>
              <a:t> **	</a:t>
            </a:r>
            <a:r>
              <a:rPr lang="en-US" sz="2200" b="1" dirty="0" smtClean="0"/>
              <a:t>  </a:t>
            </a:r>
            <a:r>
              <a:rPr lang="cs-CZ" sz="2200" b="1" dirty="0" smtClean="0"/>
              <a:t>	</a:t>
            </a:r>
            <a:r>
              <a:rPr lang="en-US" sz="2200" b="1" dirty="0" smtClean="0"/>
              <a:t>10</a:t>
            </a:r>
            <a:r>
              <a:rPr lang="en-US" sz="2200" b="1" dirty="0"/>
              <a:t>	</a:t>
            </a:r>
            <a:r>
              <a:rPr lang="en-US" sz="2200" b="1" dirty="0" smtClean="0"/>
              <a:t>*</a:t>
            </a:r>
            <a:r>
              <a:rPr lang="en-US" sz="2200" b="1" dirty="0"/>
              <a:t>		11	</a:t>
            </a:r>
            <a:r>
              <a:rPr lang="en-US" sz="2200" b="1" dirty="0" smtClean="0"/>
              <a:t>begin</a:t>
            </a:r>
            <a:r>
              <a:rPr lang="en-US" sz="2200" b="1" dirty="0"/>
              <a:t>		</a:t>
            </a:r>
            <a:r>
              <a:rPr lang="en-US" sz="2200" b="1" dirty="0" smtClean="0"/>
              <a:t>12</a:t>
            </a:r>
            <a:endParaRPr lang="cs-CZ" sz="2200" b="1" dirty="0" smtClean="0"/>
          </a:p>
          <a:p>
            <a:r>
              <a:rPr lang="en-US" sz="2200" b="1" dirty="0" smtClean="0"/>
              <a:t>end</a:t>
            </a:r>
            <a:r>
              <a:rPr lang="en-US" sz="2200" b="1" dirty="0"/>
              <a:t>		</a:t>
            </a:r>
            <a:r>
              <a:rPr lang="en-US" sz="2200" b="1" dirty="0" smtClean="0"/>
              <a:t>13</a:t>
            </a:r>
            <a:r>
              <a:rPr lang="en-US" sz="2200" b="1" dirty="0"/>
              <a:t>	</a:t>
            </a:r>
            <a:r>
              <a:rPr lang="en-US" sz="2200" b="1" dirty="0" smtClean="0"/>
              <a:t>do </a:t>
            </a:r>
            <a:r>
              <a:rPr lang="en-US" sz="2200" b="1" dirty="0"/>
              <a:t>		14	</a:t>
            </a:r>
            <a:r>
              <a:rPr lang="en-US" sz="2200" b="1" dirty="0" smtClean="0"/>
              <a:t>while</a:t>
            </a:r>
            <a:r>
              <a:rPr lang="en-US" sz="2200" b="1" dirty="0"/>
              <a:t>		15</a:t>
            </a:r>
            <a:endParaRPr lang="cs-CZ" sz="2200" dirty="0"/>
          </a:p>
          <a:p>
            <a:r>
              <a:rPr lang="en-US" sz="2200" b="1" dirty="0"/>
              <a:t> </a:t>
            </a:r>
            <a:endParaRPr lang="cs-CZ" sz="2200" dirty="0"/>
          </a:p>
          <a:p>
            <a:r>
              <a:rPr lang="en-US" sz="2200" b="1" dirty="0"/>
              <a:t> </a:t>
            </a:r>
            <a:endParaRPr lang="cs-CZ" sz="2200" dirty="0"/>
          </a:p>
          <a:p>
            <a:r>
              <a:rPr lang="en-US" sz="2200" b="1" dirty="0"/>
              <a:t>? </a:t>
            </a:r>
            <a:r>
              <a:rPr lang="en-US" sz="2200" b="1" dirty="0" err="1"/>
              <a:t>jak</a:t>
            </a:r>
            <a:r>
              <a:rPr lang="en-US" sz="2200" b="1" dirty="0"/>
              <a:t> </a:t>
            </a:r>
            <a:r>
              <a:rPr lang="en-US" sz="2200" b="1" dirty="0" err="1"/>
              <a:t>vypadá</a:t>
            </a:r>
            <a:r>
              <a:rPr lang="en-US" sz="2200" b="1" dirty="0"/>
              <a:t> </a:t>
            </a:r>
            <a:r>
              <a:rPr lang="en-US" sz="2200" b="1" dirty="0" err="1"/>
              <a:t>konečný</a:t>
            </a:r>
            <a:r>
              <a:rPr lang="en-US" sz="2200" b="1" dirty="0"/>
              <a:t> automat?</a:t>
            </a:r>
            <a:endParaRPr lang="cs-CZ" sz="2200" dirty="0"/>
          </a:p>
          <a:p>
            <a:endParaRPr lang="cs-CZ" dirty="0"/>
          </a:p>
        </p:txBody>
      </p:sp>
      <p:cxnSp>
        <p:nvCxnSpPr>
          <p:cNvPr id="10" name="Přímá spojnice 9"/>
          <p:cNvCxnSpPr/>
          <p:nvPr/>
        </p:nvCxnSpPr>
        <p:spPr>
          <a:xfrm>
            <a:off x="107504" y="2780928"/>
            <a:ext cx="7920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2627784" y="2420888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5436096" y="2420888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590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1849" y="91530"/>
            <a:ext cx="84969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err="1"/>
              <a:t>Zpracování</a:t>
            </a:r>
            <a:r>
              <a:rPr lang="en-US" sz="2400" b="1" dirty="0"/>
              <a:t> </a:t>
            </a:r>
            <a:r>
              <a:rPr lang="en-US" sz="2400" b="1" dirty="0" err="1"/>
              <a:t>začíná</a:t>
            </a:r>
            <a:r>
              <a:rPr lang="en-US" sz="2400" b="1" dirty="0"/>
              <a:t> </a:t>
            </a:r>
            <a:r>
              <a:rPr lang="en-US" sz="2400" b="1" dirty="0" err="1"/>
              <a:t>prvým</a:t>
            </a:r>
            <a:r>
              <a:rPr lang="en-US" sz="2400" b="1" dirty="0"/>
              <a:t> </a:t>
            </a:r>
            <a:r>
              <a:rPr lang="en-US" sz="2400" b="1" dirty="0" err="1"/>
              <a:t>dosud</a:t>
            </a:r>
            <a:r>
              <a:rPr lang="en-US" sz="2400" b="1" dirty="0"/>
              <a:t> </a:t>
            </a:r>
            <a:r>
              <a:rPr lang="en-US" sz="2400" b="1" dirty="0" err="1"/>
              <a:t>nezpracovaným</a:t>
            </a:r>
            <a:r>
              <a:rPr lang="en-US" sz="2400" b="1" dirty="0"/>
              <a:t> </a:t>
            </a:r>
            <a:r>
              <a:rPr lang="en-US" sz="2400" b="1" dirty="0" err="1"/>
              <a:t>znakem</a:t>
            </a:r>
            <a:r>
              <a:rPr lang="en-US" sz="2400" b="1" dirty="0"/>
              <a:t> </a:t>
            </a:r>
            <a:r>
              <a:rPr lang="en-US" sz="2400" b="1" dirty="0" err="1"/>
              <a:t>ze</a:t>
            </a:r>
            <a:r>
              <a:rPr lang="en-US" sz="2400" b="1" dirty="0"/>
              <a:t> </a:t>
            </a:r>
            <a:r>
              <a:rPr lang="en-US" sz="2400" b="1" dirty="0" err="1" smtClean="0"/>
              <a:t>vstupu</a:t>
            </a:r>
            <a:endParaRPr lang="cs-CZ" sz="2400" b="1" dirty="0" smtClean="0"/>
          </a:p>
          <a:p>
            <a:pPr lvl="0"/>
            <a:endParaRPr lang="cs-CZ" sz="2400" dirty="0"/>
          </a:p>
          <a:p>
            <a:pPr lvl="0"/>
            <a:r>
              <a:rPr lang="en-US" sz="2400" b="1" dirty="0" err="1"/>
              <a:t>Zpracování</a:t>
            </a:r>
            <a:r>
              <a:rPr lang="en-US" sz="2400" b="1" dirty="0"/>
              <a:t> </a:t>
            </a:r>
            <a:r>
              <a:rPr lang="en-US" sz="2400" b="1" dirty="0" err="1"/>
              <a:t>končí</a:t>
            </a:r>
            <a:r>
              <a:rPr lang="en-US" sz="2400" b="1" dirty="0"/>
              <a:t>, je-li automat  v </a:t>
            </a:r>
            <a:r>
              <a:rPr lang="en-US" sz="2400" b="1" dirty="0" err="1"/>
              <a:t>koncovém</a:t>
            </a:r>
            <a:r>
              <a:rPr lang="en-US" sz="2400" b="1" dirty="0"/>
              <a:t> </a:t>
            </a:r>
            <a:r>
              <a:rPr lang="en-US" sz="2400" b="1" dirty="0" err="1"/>
              <a:t>stavu</a:t>
            </a:r>
            <a:r>
              <a:rPr lang="en-US" sz="2400" b="1" dirty="0"/>
              <a:t> a pro </a:t>
            </a:r>
            <a:r>
              <a:rPr lang="en-US" sz="2400" b="1" dirty="0" err="1"/>
              <a:t>další</a:t>
            </a:r>
            <a:r>
              <a:rPr lang="en-US" sz="2400" b="1" dirty="0"/>
              <a:t> </a:t>
            </a:r>
            <a:r>
              <a:rPr lang="en-US" sz="2400" b="1" dirty="0" err="1"/>
              <a:t>vstupní</a:t>
            </a:r>
            <a:r>
              <a:rPr lang="en-US" sz="2400" b="1" dirty="0"/>
              <a:t> </a:t>
            </a:r>
            <a:r>
              <a:rPr lang="en-US" sz="2400" b="1" dirty="0" err="1"/>
              <a:t>znak</a:t>
            </a:r>
            <a:r>
              <a:rPr lang="en-US" sz="2400" b="1" dirty="0"/>
              <a:t> </a:t>
            </a:r>
            <a:r>
              <a:rPr lang="en-US" sz="2400" b="1" dirty="0" err="1"/>
              <a:t>již</a:t>
            </a:r>
            <a:r>
              <a:rPr lang="en-US" sz="2400" b="1" dirty="0"/>
              <a:t> </a:t>
            </a:r>
            <a:r>
              <a:rPr lang="en-US" sz="2400" b="1" dirty="0" err="1"/>
              <a:t>neexistuje</a:t>
            </a:r>
            <a:r>
              <a:rPr lang="en-US" sz="2400" b="1" dirty="0"/>
              <a:t> </a:t>
            </a:r>
            <a:r>
              <a:rPr lang="en-US" sz="2400" b="1" dirty="0" err="1"/>
              <a:t>žádný</a:t>
            </a:r>
            <a:r>
              <a:rPr lang="en-US" sz="2400" b="1" dirty="0"/>
              <a:t> </a:t>
            </a:r>
            <a:r>
              <a:rPr lang="en-US" sz="2400" b="1" dirty="0" err="1"/>
              <a:t>přechod</a:t>
            </a:r>
            <a:r>
              <a:rPr lang="en-US" sz="2400" b="1" dirty="0"/>
              <a:t> </a:t>
            </a:r>
            <a:endParaRPr lang="cs-CZ" sz="2400" dirty="0"/>
          </a:p>
          <a:p>
            <a:pPr lvl="0"/>
            <a:endParaRPr lang="cs-CZ" sz="2400" b="1" dirty="0" smtClean="0"/>
          </a:p>
          <a:p>
            <a:pPr lvl="0"/>
            <a:r>
              <a:rPr lang="en-US" sz="2400" b="1" dirty="0" smtClean="0"/>
              <a:t>Pro </a:t>
            </a:r>
            <a:r>
              <a:rPr lang="en-US" sz="2400" b="1" dirty="0" err="1"/>
              <a:t>každou</a:t>
            </a:r>
            <a:r>
              <a:rPr lang="en-US" sz="2400" b="1" dirty="0"/>
              <a:t> </a:t>
            </a:r>
            <a:r>
              <a:rPr lang="en-US" sz="2400" b="1" dirty="0" err="1"/>
              <a:t>kategorii</a:t>
            </a:r>
            <a:r>
              <a:rPr lang="en-US" sz="2400" b="1" dirty="0"/>
              <a:t> </a:t>
            </a:r>
            <a:r>
              <a:rPr lang="en-US" sz="2400" b="1" dirty="0" err="1"/>
              <a:t>předpokládáme</a:t>
            </a:r>
            <a:r>
              <a:rPr lang="en-US" sz="2400" b="1" dirty="0"/>
              <a:t> </a:t>
            </a:r>
            <a:r>
              <a:rPr lang="en-US" sz="2400" b="1" dirty="0" err="1"/>
              <a:t>samostatný</a:t>
            </a:r>
            <a:r>
              <a:rPr lang="en-US" sz="2400" b="1" dirty="0"/>
              <a:t> </a:t>
            </a:r>
            <a:r>
              <a:rPr lang="en-US" sz="2400" b="1" dirty="0" err="1"/>
              <a:t>koncový</a:t>
            </a:r>
            <a:r>
              <a:rPr lang="en-US" sz="2400" b="1" dirty="0"/>
              <a:t> </a:t>
            </a:r>
            <a:r>
              <a:rPr lang="en-US" sz="2400" b="1" dirty="0" err="1" smtClean="0"/>
              <a:t>stav</a:t>
            </a:r>
            <a:endParaRPr lang="cs-CZ" sz="2400" dirty="0"/>
          </a:p>
          <a:p>
            <a:pPr lvl="0"/>
            <a:endParaRPr lang="cs-CZ" sz="2400" b="1" dirty="0" smtClean="0"/>
          </a:p>
          <a:p>
            <a:pPr lvl="0"/>
            <a:r>
              <a:rPr lang="en-US" sz="2400" b="1" dirty="0" err="1" smtClean="0"/>
              <a:t>Neohodnoce</a:t>
            </a:r>
            <a:r>
              <a:rPr lang="cs-CZ" sz="2400" b="1" dirty="0" err="1"/>
              <a:t>ná</a:t>
            </a:r>
            <a:r>
              <a:rPr lang="cs-CZ" sz="2400" b="1" dirty="0"/>
              <a:t> větev se vybere, pokud vstupujícímu znaku neodpovídá žádná z ohodnocených větví</a:t>
            </a:r>
            <a:endParaRPr lang="cs-CZ" sz="2400" dirty="0"/>
          </a:p>
          <a:p>
            <a:r>
              <a:rPr lang="cs-CZ" sz="2400" b="1" dirty="0"/>
              <a:t>  </a:t>
            </a:r>
            <a:endParaRPr lang="cs-CZ" sz="2400" dirty="0"/>
          </a:p>
          <a:p>
            <a:r>
              <a:rPr lang="cs-CZ" sz="2400" b="1" dirty="0"/>
              <a:t>Při zpracování sémantiky </a:t>
            </a:r>
            <a:r>
              <a:rPr lang="cs-CZ" sz="2400" b="1" dirty="0" smtClean="0"/>
              <a:t>symbolů:</a:t>
            </a:r>
            <a:endParaRPr lang="cs-CZ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1" dirty="0" err="1"/>
              <a:t>Hodnoty</a:t>
            </a:r>
            <a:r>
              <a:rPr lang="en-US" sz="2400" b="1" dirty="0"/>
              <a:t> </a:t>
            </a:r>
            <a:r>
              <a:rPr lang="en-US" sz="2400" b="1" dirty="0" err="1"/>
              <a:t>atributů</a:t>
            </a:r>
            <a:r>
              <a:rPr lang="en-US" sz="2400" b="1" dirty="0"/>
              <a:t> se </a:t>
            </a:r>
            <a:r>
              <a:rPr lang="en-US" sz="2400" b="1" dirty="0" err="1"/>
              <a:t>vypočtou</a:t>
            </a:r>
            <a:r>
              <a:rPr lang="en-US" sz="2400" b="1" dirty="0"/>
              <a:t> z </a:t>
            </a:r>
            <a:r>
              <a:rPr lang="en-US" sz="2400" b="1" dirty="0" err="1" smtClean="0"/>
              <a:t>lexému</a:t>
            </a:r>
            <a:r>
              <a:rPr lang="cs-CZ" sz="2400" b="1" dirty="0" smtClean="0"/>
              <a:t>,</a:t>
            </a:r>
            <a:endParaRPr lang="cs-CZ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1" dirty="0" err="1"/>
              <a:t>Klíčová</a:t>
            </a:r>
            <a:r>
              <a:rPr lang="en-US" sz="2400" b="1" dirty="0"/>
              <a:t> </a:t>
            </a:r>
            <a:r>
              <a:rPr lang="en-US" sz="2400" b="1" dirty="0" err="1"/>
              <a:t>slova</a:t>
            </a:r>
            <a:r>
              <a:rPr lang="en-US" sz="2400" b="1" dirty="0"/>
              <a:t> / </a:t>
            </a:r>
            <a:r>
              <a:rPr lang="en-US" sz="2400" b="1" dirty="0" err="1"/>
              <a:t>rezervované</a:t>
            </a:r>
            <a:r>
              <a:rPr lang="en-US" sz="2400" b="1" dirty="0"/>
              <a:t> </a:t>
            </a:r>
            <a:r>
              <a:rPr lang="en-US" sz="2400" b="1" dirty="0" err="1"/>
              <a:t>identifikátory</a:t>
            </a:r>
            <a:r>
              <a:rPr lang="en-US" sz="2400" b="1" dirty="0"/>
              <a:t> </a:t>
            </a:r>
            <a:r>
              <a:rPr lang="en-US" sz="2400" b="1" dirty="0" err="1"/>
              <a:t>rozlišíme</a:t>
            </a:r>
            <a:r>
              <a:rPr lang="en-US" sz="2400" b="1" dirty="0"/>
              <a:t> </a:t>
            </a:r>
            <a:r>
              <a:rPr lang="en-US" sz="2400" b="1" dirty="0" err="1"/>
              <a:t>za</a:t>
            </a:r>
            <a:r>
              <a:rPr lang="en-US" sz="2400" b="1" dirty="0"/>
              <a:t> </a:t>
            </a:r>
            <a:r>
              <a:rPr lang="en-US" sz="2400" b="1" dirty="0" err="1"/>
              <a:t>pomoci</a:t>
            </a:r>
            <a:r>
              <a:rPr lang="en-US" sz="2400" b="1" dirty="0"/>
              <a:t> </a:t>
            </a:r>
            <a:r>
              <a:rPr lang="en-US" sz="2400" b="1" dirty="0" err="1"/>
              <a:t>tabulky</a:t>
            </a:r>
            <a:r>
              <a:rPr lang="en-US" sz="2400" b="1" dirty="0"/>
              <a:t> </a:t>
            </a:r>
            <a:r>
              <a:rPr lang="en-US" sz="2400" b="1" dirty="0" err="1"/>
              <a:t>klíčových</a:t>
            </a:r>
            <a:r>
              <a:rPr lang="en-US" sz="2400" b="1" dirty="0"/>
              <a:t> </a:t>
            </a:r>
            <a:r>
              <a:rPr lang="en-US" sz="2400" b="1" dirty="0" err="1"/>
              <a:t>slov</a:t>
            </a:r>
            <a:r>
              <a:rPr lang="en-US" sz="2400" b="1" dirty="0"/>
              <a:t>.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7359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7544" y="332656"/>
            <a:ext cx="8208912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/>
              <a:t>Úkoly lexikálního </a:t>
            </a:r>
            <a:r>
              <a:rPr lang="cs-CZ" sz="2400" b="1" u="sng" dirty="0" smtClean="0"/>
              <a:t>analyzátoru:</a:t>
            </a:r>
          </a:p>
          <a:p>
            <a:endParaRPr lang="cs-CZ" sz="2400" u="sng" dirty="0"/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/>
              <a:t>Čtení zdrojového textu,</a:t>
            </a:r>
            <a:endParaRPr lang="cs-CZ" sz="2400" dirty="0"/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/>
              <a:t>Nalezení a rozpoznání lexikálních symbolů ve volném formátu textu, včetně případného rozlišení klíčových slov a identifikátorů. Vyžaduje spolupráci s SA.</a:t>
            </a:r>
            <a:endParaRPr lang="cs-CZ" sz="2400" dirty="0"/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/>
              <a:t>Vynechání mezer a komentářů,</a:t>
            </a:r>
            <a:endParaRPr lang="cs-CZ" sz="2400" dirty="0"/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/>
              <a:t>Interpretace direktiv překladače,</a:t>
            </a:r>
            <a:endParaRPr lang="cs-CZ" sz="2400" dirty="0"/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/>
              <a:t>Uchování informace pro hlášení chyb,</a:t>
            </a:r>
            <a:endParaRPr lang="cs-CZ" sz="2400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b="1" dirty="0"/>
              <a:t>Zobrazení protokolu o překladu.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3223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356275"/>
              </p:ext>
            </p:extLst>
          </p:nvPr>
        </p:nvGraphicFramePr>
        <p:xfrm>
          <a:off x="1907704" y="69912"/>
          <a:ext cx="5039692" cy="6776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Dokument" r:id="rId4" imgW="5781442" imgH="7774092" progId="Word.Document.12">
                  <p:embed/>
                </p:oleObj>
              </mc:Choice>
              <mc:Fallback>
                <p:oleObj name="Dokument" r:id="rId4" imgW="5781442" imgH="777409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07704" y="69912"/>
                        <a:ext cx="5039692" cy="67760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3590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>
            <a:hlinkClick r:id="rId3" action="ppaction://hlinkfile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6397897"/>
              </p:ext>
            </p:extLst>
          </p:nvPr>
        </p:nvGraphicFramePr>
        <p:xfrm>
          <a:off x="4114800" y="3032125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Dokument" showAsIcon="1" r:id="rId5" imgW="914400" imgH="792360" progId="Word.Document.12">
                  <p:embed/>
                </p:oleObj>
              </mc:Choice>
              <mc:Fallback>
                <p:oleObj name="Dokument" showAsIcon="1" r:id="rId5" imgW="914400" imgH="79236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14800" y="3032125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3590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116632"/>
            <a:ext cx="8856984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u="sng" dirty="0"/>
              <a:t>Sémantické zpracování lexikálních elementů</a:t>
            </a:r>
            <a:endParaRPr lang="cs-CZ" sz="2200" dirty="0"/>
          </a:p>
          <a:p>
            <a:r>
              <a:rPr lang="cs-CZ" sz="2200" dirty="0"/>
              <a:t> </a:t>
            </a:r>
          </a:p>
          <a:p>
            <a:r>
              <a:rPr lang="cs-CZ" sz="2200" dirty="0"/>
              <a:t>Kód lexémů představuje informaci o druhu lexému, ne plně o jeho </a:t>
            </a:r>
            <a:r>
              <a:rPr lang="cs-CZ" sz="2200" dirty="0" smtClean="0"/>
              <a:t>významu. Rozdíly např.     +, </a:t>
            </a:r>
            <a:r>
              <a:rPr lang="cs-CZ" sz="2200" dirty="0"/>
              <a:t>/, </a:t>
            </a:r>
            <a:r>
              <a:rPr lang="cs-CZ" sz="2200" dirty="0" smtClean="0"/>
              <a:t>	oproti</a:t>
            </a:r>
            <a:r>
              <a:rPr lang="cs-CZ" sz="2200" dirty="0"/>
              <a:t>	do, </a:t>
            </a:r>
            <a:r>
              <a:rPr lang="cs-CZ" sz="2200" dirty="0" err="1" smtClean="0"/>
              <a:t>while</a:t>
            </a:r>
            <a:r>
              <a:rPr lang="cs-CZ" sz="2200" dirty="0" smtClean="0"/>
              <a:t> 	nebo             14, x1, alfa</a:t>
            </a:r>
            <a:endParaRPr lang="cs-CZ" sz="2200" dirty="0"/>
          </a:p>
          <a:p>
            <a:r>
              <a:rPr lang="cs-CZ" sz="2200" dirty="0"/>
              <a:t> </a:t>
            </a:r>
          </a:p>
          <a:p>
            <a:r>
              <a:rPr lang="cs-CZ" sz="2200" dirty="0"/>
              <a:t>LA musí předat i atributy lexému, tj.	</a:t>
            </a:r>
          </a:p>
          <a:p>
            <a:r>
              <a:rPr lang="cs-CZ" sz="2200" dirty="0"/>
              <a:t>- u čísel jejich hodnotu</a:t>
            </a:r>
          </a:p>
          <a:p>
            <a:r>
              <a:rPr lang="cs-CZ" sz="2200" dirty="0"/>
              <a:t>- u  identifikátorů textový tvar (či adresu / ukazatel do tabulky)</a:t>
            </a:r>
          </a:p>
          <a:p>
            <a:r>
              <a:rPr lang="cs-CZ" sz="2200" dirty="0"/>
              <a:t> </a:t>
            </a:r>
          </a:p>
          <a:p>
            <a:r>
              <a:rPr lang="cs-CZ" sz="2200" dirty="0" err="1"/>
              <a:t>Předp</a:t>
            </a:r>
            <a:r>
              <a:rPr lang="cs-CZ" sz="2200" dirty="0"/>
              <a:t>. 	Identifikátor předáván jako dvojice    	1, text</a:t>
            </a:r>
          </a:p>
          <a:p>
            <a:r>
              <a:rPr lang="cs-CZ" sz="2200" dirty="0"/>
              <a:t>	</a:t>
            </a:r>
            <a:r>
              <a:rPr lang="cs-CZ" sz="2200" dirty="0" smtClean="0"/>
              <a:t>Číslo </a:t>
            </a:r>
            <a:r>
              <a:rPr lang="cs-CZ" sz="2200" dirty="0"/>
              <a:t>		„	„	</a:t>
            </a:r>
            <a:r>
              <a:rPr lang="cs-CZ" sz="2200" dirty="0" smtClean="0"/>
              <a:t>„</a:t>
            </a:r>
            <a:r>
              <a:rPr lang="cs-CZ" sz="2200" dirty="0"/>
              <a:t>	2. hodnota</a:t>
            </a:r>
          </a:p>
          <a:p>
            <a:r>
              <a:rPr lang="cs-CZ" sz="2200" dirty="0"/>
              <a:t> </a:t>
            </a:r>
          </a:p>
          <a:p>
            <a:r>
              <a:rPr lang="cs-CZ" sz="2200" dirty="0"/>
              <a:t> </a:t>
            </a:r>
          </a:p>
          <a:p>
            <a:r>
              <a:rPr lang="cs-CZ" sz="2200" dirty="0"/>
              <a:t>Např. 		do  /*dokud </a:t>
            </a:r>
            <a:r>
              <a:rPr lang="cs-CZ" sz="2200" dirty="0" err="1"/>
              <a:t>te</a:t>
            </a:r>
            <a:r>
              <a:rPr lang="cs-CZ" sz="2200" dirty="0"/>
              <a:t> to </a:t>
            </a:r>
            <a:r>
              <a:rPr lang="cs-CZ" sz="2200" dirty="0" err="1"/>
              <a:t>bavi</a:t>
            </a:r>
            <a:r>
              <a:rPr lang="cs-CZ" sz="2200" dirty="0"/>
              <a:t>*/  alfa   :=   10  *  (  x  +  y  )</a:t>
            </a:r>
          </a:p>
          <a:p>
            <a:r>
              <a:rPr lang="cs-CZ" sz="2200" dirty="0"/>
              <a:t>		převede na</a:t>
            </a:r>
          </a:p>
          <a:p>
            <a:r>
              <a:rPr lang="cs-CZ" sz="2200" dirty="0"/>
              <a:t>		14, 1, alfa, 9, 2, 10, 11, 7, 1, x, 5, 1, y, 8</a:t>
            </a:r>
          </a:p>
          <a:p>
            <a:r>
              <a:rPr lang="cs-CZ" sz="2200" dirty="0"/>
              <a:t>		nebo</a:t>
            </a:r>
          </a:p>
          <a:p>
            <a:r>
              <a:rPr lang="cs-CZ" sz="2200" dirty="0"/>
              <a:t>		14, -, 1, alfa, 9, -, 2, 10, 11, -, 7, -, 1, x, 5, -, 1, y, 8, -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473590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79512" y="116632"/>
            <a:ext cx="871296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Automat LA bude rozšířen o </a:t>
            </a:r>
            <a:r>
              <a:rPr lang="cs-CZ" sz="2400" dirty="0" smtClean="0"/>
              <a:t>funkce:</a:t>
            </a:r>
          </a:p>
          <a:p>
            <a:endParaRPr lang="cs-CZ" sz="2400" dirty="0"/>
          </a:p>
          <a:p>
            <a:pPr lvl="0"/>
            <a:r>
              <a:rPr lang="cs-CZ" sz="2400" dirty="0"/>
              <a:t>č </a:t>
            </a:r>
            <a:r>
              <a:rPr lang="cs-CZ" sz="2400" dirty="0" smtClean="0"/>
              <a:t>	ČTI</a:t>
            </a:r>
            <a:r>
              <a:rPr lang="cs-CZ" sz="2400" dirty="0"/>
              <a:t>	čte jeden znak zdrojového textu (posouvá hlavičku KA)</a:t>
            </a:r>
          </a:p>
          <a:p>
            <a:pPr lvl="0"/>
            <a:r>
              <a:rPr lang="cs-CZ" sz="2400" dirty="0"/>
              <a:t>s </a:t>
            </a:r>
            <a:r>
              <a:rPr lang="cs-CZ" sz="2400" dirty="0" smtClean="0"/>
              <a:t>	SLOŽ  </a:t>
            </a:r>
            <a:r>
              <a:rPr lang="cs-CZ" sz="2400" dirty="0"/>
              <a:t>zřetězuje znaky do proměnné TEXT</a:t>
            </a:r>
          </a:p>
          <a:p>
            <a:pPr lvl="0"/>
            <a:r>
              <a:rPr lang="cs-CZ" sz="2400" dirty="0"/>
              <a:t>p </a:t>
            </a:r>
            <a:r>
              <a:rPr lang="cs-CZ" sz="2400" dirty="0" smtClean="0"/>
              <a:t>	PROHLEDEJ </a:t>
            </a:r>
            <a:r>
              <a:rPr lang="cs-CZ" sz="2400" dirty="0"/>
              <a:t>hledá v tabulce rezervovaných slov a v případě </a:t>
            </a:r>
            <a:r>
              <a:rPr lang="cs-CZ" sz="2400" dirty="0" smtClean="0"/>
              <a:t>	nalezení </a:t>
            </a:r>
            <a:r>
              <a:rPr lang="cs-CZ" sz="2400" dirty="0"/>
              <a:t>vrací jeho kód</a:t>
            </a:r>
          </a:p>
          <a:p>
            <a:pPr lvl="0"/>
            <a:r>
              <a:rPr lang="cs-CZ" sz="2400" dirty="0"/>
              <a:t>v </a:t>
            </a:r>
            <a:r>
              <a:rPr lang="cs-CZ" sz="2400" dirty="0" smtClean="0"/>
              <a:t>	VYPOČTI </a:t>
            </a:r>
            <a:r>
              <a:rPr lang="cs-CZ" sz="2400" dirty="0"/>
              <a:t>po znacích vyčísluje hodnotu konstanty do </a:t>
            </a:r>
            <a:r>
              <a:rPr lang="cs-CZ" sz="2400" dirty="0" smtClean="0"/>
              <a:t>	proměnné HODNOTA</a:t>
            </a:r>
          </a:p>
          <a:p>
            <a:pPr lvl="0"/>
            <a:endParaRPr lang="cs-CZ" sz="2400" dirty="0"/>
          </a:p>
          <a:p>
            <a:r>
              <a:rPr lang="cs-CZ" sz="2400" dirty="0"/>
              <a:t>? jak je zařadit do diagramu ?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73590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796284"/>
              </p:ext>
            </p:extLst>
          </p:nvPr>
        </p:nvGraphicFramePr>
        <p:xfrm>
          <a:off x="2123728" y="41119"/>
          <a:ext cx="4968551" cy="6875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Dokument" r:id="rId4" imgW="5781442" imgH="8003376" progId="Word.Document.12">
                  <p:embed/>
                </p:oleObj>
              </mc:Choice>
              <mc:Fallback>
                <p:oleObj name="Dokument" r:id="rId4" imgW="5781442" imgH="800337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3728" y="41119"/>
                        <a:ext cx="4968551" cy="68754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3590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>
            <a:hlinkClick r:id="rId3" action="ppaction://hlinkfile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1413096"/>
              </p:ext>
            </p:extLst>
          </p:nvPr>
        </p:nvGraphicFramePr>
        <p:xfrm>
          <a:off x="4114800" y="3032125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Dokument" showAsIcon="1" r:id="rId5" imgW="914400" imgH="792360" progId="Word.Document.12">
                  <p:embed/>
                </p:oleObj>
              </mc:Choice>
              <mc:Fallback>
                <p:oleObj name="Dokument" showAsIcon="1" r:id="rId5" imgW="914400" imgH="79236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14800" y="3032125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3590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778098"/>
          </a:xfrm>
        </p:spPr>
        <p:txBody>
          <a:bodyPr>
            <a:normAutofit fontScale="90000"/>
          </a:bodyPr>
          <a:lstStyle/>
          <a:p>
            <a:r>
              <a:rPr lang="cs-CZ" b="1" u="sng" dirty="0"/>
              <a:t>Nejednoznačnosti v lexikální </a:t>
            </a:r>
            <a:r>
              <a:rPr lang="cs-CZ" b="1" u="sng" dirty="0" err="1"/>
              <a:t>analyze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27584" y="1484784"/>
            <a:ext cx="75608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sz="2400" b="1" dirty="0" smtClean="0"/>
              <a:t>Nastává v případě, kdy jeden symbol je prefixem jiného symbolu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400" b="1" dirty="0" smtClean="0"/>
              <a:t>Nastává nedokonalosti </a:t>
            </a:r>
            <a:r>
              <a:rPr lang="en-US" sz="2400" b="1" dirty="0" err="1" smtClean="0"/>
              <a:t>některých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jazyků</a:t>
            </a:r>
            <a:endParaRPr lang="cs-CZ" sz="2400" b="1" dirty="0" smtClean="0"/>
          </a:p>
          <a:p>
            <a:endParaRPr lang="cs-CZ" sz="2400" b="1" dirty="0"/>
          </a:p>
          <a:p>
            <a:r>
              <a:rPr lang="cs-CZ" sz="2400" b="1" dirty="0" smtClean="0"/>
              <a:t>Ad1) Řeší pravidlo </a:t>
            </a:r>
            <a:r>
              <a:rPr lang="cs-CZ" sz="2400" b="1" dirty="0"/>
              <a:t>“hledej nejdelší symbol</a:t>
            </a:r>
            <a:r>
              <a:rPr lang="cs-CZ" sz="2400" b="1" dirty="0" smtClean="0"/>
              <a:t>”</a:t>
            </a:r>
          </a:p>
          <a:p>
            <a:endParaRPr lang="cs-CZ" sz="2400" b="1" dirty="0"/>
          </a:p>
          <a:p>
            <a:r>
              <a:rPr lang="cs-CZ" sz="2400" b="1" dirty="0" smtClean="0"/>
              <a:t>Ad2) Starší jazyky neúmyslně zavedly problémy. </a:t>
            </a:r>
          </a:p>
          <a:p>
            <a:r>
              <a:rPr lang="cs-CZ" sz="2400" b="1" dirty="0" smtClean="0"/>
              <a:t>          Uvedeme např. Fortran</a:t>
            </a:r>
            <a:r>
              <a:rPr lang="cs-CZ" sz="2400" b="1" dirty="0"/>
              <a:t>	</a:t>
            </a:r>
            <a:endParaRPr lang="cs-CZ" sz="2400" dirty="0"/>
          </a:p>
          <a:p>
            <a:endParaRPr lang="cs-CZ" sz="2400" b="1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85755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260648"/>
            <a:ext cx="878497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 err="1"/>
              <a:t>Fortranské</a:t>
            </a:r>
            <a:r>
              <a:rPr lang="en-US" sz="2200" b="1" dirty="0"/>
              <a:t> </a:t>
            </a:r>
            <a:r>
              <a:rPr lang="en-US" sz="2200" b="1" dirty="0" err="1"/>
              <a:t>číslo</a:t>
            </a:r>
            <a:r>
              <a:rPr lang="en-US" sz="2200" b="1" dirty="0"/>
              <a:t>	versus </a:t>
            </a:r>
            <a:r>
              <a:rPr lang="en-US" sz="2200" b="1" dirty="0" err="1"/>
              <a:t>relace</a:t>
            </a:r>
            <a:r>
              <a:rPr lang="en-US" sz="2200" b="1" dirty="0"/>
              <a:t>	123 . EQ. Y</a:t>
            </a:r>
            <a:endParaRPr lang="cs-CZ" sz="2200" dirty="0"/>
          </a:p>
          <a:p>
            <a:r>
              <a:rPr lang="en-US" sz="2200" b="1" dirty="0"/>
              <a:t>		</a:t>
            </a:r>
            <a:r>
              <a:rPr lang="en-US" sz="2200" b="1" dirty="0" err="1"/>
              <a:t>Nutno</a:t>
            </a:r>
            <a:r>
              <a:rPr lang="en-US" sz="2200" b="1" dirty="0"/>
              <a:t> </a:t>
            </a:r>
            <a:r>
              <a:rPr lang="en-US" sz="2200" b="1" dirty="0" err="1"/>
              <a:t>ukládat</a:t>
            </a:r>
            <a:r>
              <a:rPr lang="en-US" sz="2200" b="1" dirty="0"/>
              <a:t> </a:t>
            </a:r>
            <a:r>
              <a:rPr lang="en-US" sz="2200" b="1" dirty="0" err="1"/>
              <a:t>znaky</a:t>
            </a:r>
            <a:r>
              <a:rPr lang="en-US" sz="2200" b="1" dirty="0"/>
              <a:t> do </a:t>
            </a:r>
            <a:r>
              <a:rPr lang="en-US" sz="2200" b="1" dirty="0" err="1"/>
              <a:t>pomocného</a:t>
            </a:r>
            <a:r>
              <a:rPr lang="en-US" sz="2200" b="1" dirty="0"/>
              <a:t> pole</a:t>
            </a:r>
            <a:endParaRPr lang="cs-CZ" sz="2200" dirty="0"/>
          </a:p>
          <a:p>
            <a:r>
              <a:rPr lang="en-US" sz="2200" b="1" dirty="0"/>
              <a:t> </a:t>
            </a:r>
            <a:endParaRPr lang="cs-CZ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 </a:t>
            </a:r>
            <a:r>
              <a:rPr lang="en-US" sz="2200" b="1" dirty="0" err="1" smtClean="0"/>
              <a:t>Příkaz</a:t>
            </a:r>
            <a:r>
              <a:rPr lang="en-US" sz="2200" b="1" dirty="0" smtClean="0"/>
              <a:t> </a:t>
            </a:r>
            <a:r>
              <a:rPr lang="en-US" sz="2200" b="1" dirty="0" err="1"/>
              <a:t>cyklu</a:t>
            </a:r>
            <a:r>
              <a:rPr lang="en-US" sz="2200" b="1" dirty="0"/>
              <a:t>		DO 10 I = 1 , 5</a:t>
            </a:r>
            <a:endParaRPr lang="cs-CZ" sz="2200" dirty="0"/>
          </a:p>
          <a:p>
            <a:r>
              <a:rPr lang="cs-CZ" sz="2200" b="1" dirty="0" smtClean="0"/>
              <a:t>		</a:t>
            </a:r>
            <a:r>
              <a:rPr lang="en-US" sz="2200" b="1" dirty="0" err="1" smtClean="0"/>
              <a:t>Vyžaduje</a:t>
            </a:r>
            <a:r>
              <a:rPr lang="en-US" sz="2200" b="1" dirty="0" smtClean="0"/>
              <a:t> </a:t>
            </a:r>
            <a:r>
              <a:rPr lang="en-US" sz="2200" b="1" dirty="0" err="1"/>
              <a:t>nápovědu</a:t>
            </a:r>
            <a:r>
              <a:rPr lang="en-US" sz="2200" b="1" dirty="0"/>
              <a:t> od </a:t>
            </a:r>
            <a:r>
              <a:rPr lang="en-US" sz="2200" b="1" dirty="0" err="1"/>
              <a:t>syntaktického</a:t>
            </a:r>
            <a:r>
              <a:rPr lang="en-US" sz="2200" b="1" dirty="0"/>
              <a:t> </a:t>
            </a:r>
            <a:r>
              <a:rPr lang="en-US" sz="2200" b="1" dirty="0" err="1"/>
              <a:t>analyzátoru</a:t>
            </a:r>
            <a:endParaRPr lang="cs-CZ" sz="2200" dirty="0"/>
          </a:p>
          <a:p>
            <a:r>
              <a:rPr lang="en-US" sz="2200" b="1" dirty="0"/>
              <a:t> </a:t>
            </a:r>
            <a:endParaRPr lang="cs-CZ" sz="2200" dirty="0"/>
          </a:p>
          <a:p>
            <a:endParaRPr lang="cs-CZ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1652977"/>
              </p:ext>
            </p:extLst>
          </p:nvPr>
        </p:nvGraphicFramePr>
        <p:xfrm>
          <a:off x="143934" y="2085974"/>
          <a:ext cx="8800950" cy="4007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Dokument" r:id="rId4" imgW="5898388" imgH="2685641" progId="Word.Document.12">
                  <p:embed/>
                </p:oleObj>
              </mc:Choice>
              <mc:Fallback>
                <p:oleObj name="Dokument" r:id="rId4" imgW="5898388" imgH="268564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3934" y="2085974"/>
                        <a:ext cx="8800950" cy="40073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3590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188640"/>
            <a:ext cx="878497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LEX/FLEX </a:t>
            </a:r>
            <a:r>
              <a:rPr lang="en-US" sz="2400" b="1" dirty="0"/>
              <a:t>(Unix/Linux, pro </a:t>
            </a:r>
            <a:r>
              <a:rPr lang="en-US" sz="2400" b="1" dirty="0" err="1"/>
              <a:t>Javu</a:t>
            </a:r>
            <a:r>
              <a:rPr lang="en-US" sz="2400" b="1" dirty="0"/>
              <a:t> </a:t>
            </a:r>
            <a:r>
              <a:rPr lang="en-US" sz="2400" b="1" dirty="0" err="1"/>
              <a:t>Jlex</a:t>
            </a:r>
            <a:r>
              <a:rPr lang="en-US" sz="2400" b="1" dirty="0"/>
              <a:t>)</a:t>
            </a:r>
            <a:endParaRPr lang="cs-CZ" sz="2400" dirty="0"/>
          </a:p>
          <a:p>
            <a:r>
              <a:rPr lang="en-US" b="1" dirty="0"/>
              <a:t> </a:t>
            </a:r>
            <a:endParaRPr lang="cs-CZ" dirty="0"/>
          </a:p>
          <a:p>
            <a:r>
              <a:rPr lang="en-US" sz="2200" b="1" dirty="0"/>
              <a:t>Pro Windows </a:t>
            </a:r>
            <a:r>
              <a:rPr lang="en-US" sz="2200" b="1" dirty="0" err="1"/>
              <a:t>lze</a:t>
            </a:r>
            <a:r>
              <a:rPr lang="en-US" sz="2200" b="1" dirty="0"/>
              <a:t> </a:t>
            </a:r>
            <a:r>
              <a:rPr lang="en-US" sz="2200" b="1" dirty="0" err="1"/>
              <a:t>stahnout</a:t>
            </a:r>
            <a:r>
              <a:rPr lang="en-US" sz="2200" b="1" dirty="0"/>
              <a:t> </a:t>
            </a:r>
            <a:r>
              <a:rPr lang="en-GB" sz="2200" b="1" dirty="0"/>
              <a:t>"complete package, except sources"</a:t>
            </a:r>
            <a:r>
              <a:rPr lang="en-US" sz="2200" b="1" dirty="0"/>
              <a:t> </a:t>
            </a:r>
            <a:r>
              <a:rPr lang="en-US" sz="2200" b="1" dirty="0" err="1"/>
              <a:t>ze</a:t>
            </a:r>
            <a:r>
              <a:rPr lang="en-US" sz="2200" b="1" dirty="0"/>
              <a:t> </a:t>
            </a:r>
            <a:r>
              <a:rPr lang="en-US" sz="2200" b="1" dirty="0" err="1"/>
              <a:t>stránky</a:t>
            </a:r>
            <a:r>
              <a:rPr lang="en-US" sz="2200" b="1" dirty="0"/>
              <a:t>:</a:t>
            </a:r>
            <a:endParaRPr lang="cs-CZ" sz="2200" dirty="0"/>
          </a:p>
          <a:p>
            <a:r>
              <a:rPr lang="en-GB" sz="2200" u="sng" dirty="0">
                <a:hlinkClick r:id="rId2"/>
              </a:rPr>
              <a:t>http://gnuwin32.sourceforge.net/packages/bison.htm</a:t>
            </a:r>
            <a:r>
              <a:rPr lang="en-GB" sz="2200" dirty="0"/>
              <a:t> </a:t>
            </a:r>
            <a:br>
              <a:rPr lang="en-GB" sz="2200" dirty="0"/>
            </a:br>
            <a:r>
              <a:rPr lang="en-GB" sz="2200" u="sng" dirty="0">
                <a:hlinkClick r:id="rId3"/>
              </a:rPr>
              <a:t>http://gnuwin32.sourceforge.net/packages/flex.htm</a:t>
            </a:r>
            <a:r>
              <a:rPr lang="en-GB" sz="2200" dirty="0"/>
              <a:t> </a:t>
            </a:r>
            <a:br>
              <a:rPr lang="en-GB" sz="2200" dirty="0"/>
            </a:br>
            <a:endParaRPr lang="cs-CZ" sz="2200" dirty="0"/>
          </a:p>
          <a:p>
            <a:r>
              <a:rPr lang="en-US" sz="2200" b="1" dirty="0" err="1"/>
              <a:t>Generuje</a:t>
            </a:r>
            <a:r>
              <a:rPr lang="en-US" sz="2200" b="1" dirty="0"/>
              <a:t> program v </a:t>
            </a:r>
            <a:r>
              <a:rPr lang="en-US" sz="2200" b="1" dirty="0" err="1"/>
              <a:t>jazyce</a:t>
            </a:r>
            <a:r>
              <a:rPr lang="en-US" sz="2200" b="1" dirty="0"/>
              <a:t> C do </a:t>
            </a:r>
            <a:r>
              <a:rPr lang="en-US" sz="2200" b="1" dirty="0" err="1"/>
              <a:t>souboru</a:t>
            </a:r>
            <a:r>
              <a:rPr lang="en-US" sz="2200" b="1" dirty="0"/>
              <a:t> </a:t>
            </a:r>
            <a:r>
              <a:rPr lang="en-US" sz="2200" b="1" dirty="0" err="1"/>
              <a:t>lex.yy.c</a:t>
            </a:r>
            <a:r>
              <a:rPr lang="en-US" sz="2200" b="1" dirty="0"/>
              <a:t>, </a:t>
            </a:r>
            <a:r>
              <a:rPr lang="en-US" sz="2200" b="1" dirty="0" err="1" smtClean="0"/>
              <a:t>který</a:t>
            </a:r>
            <a:r>
              <a:rPr lang="en-US" sz="2200" b="1" dirty="0" smtClean="0"/>
              <a:t> </a:t>
            </a:r>
            <a:r>
              <a:rPr lang="en-US" sz="2200" b="1" dirty="0" err="1"/>
              <a:t>definuje</a:t>
            </a:r>
            <a:r>
              <a:rPr lang="en-US" sz="2200" b="1" dirty="0"/>
              <a:t> </a:t>
            </a:r>
            <a:r>
              <a:rPr lang="en-US" sz="2200" b="1" dirty="0" err="1"/>
              <a:t>funkci</a:t>
            </a:r>
            <a:r>
              <a:rPr lang="en-US" sz="2200" b="1" dirty="0"/>
              <a:t> </a:t>
            </a:r>
            <a:r>
              <a:rPr lang="en-US" sz="2200" b="1" dirty="0" err="1"/>
              <a:t>yylex</a:t>
            </a:r>
            <a:r>
              <a:rPr lang="en-US" sz="2200" b="1" dirty="0"/>
              <a:t>().  </a:t>
            </a:r>
            <a:endParaRPr lang="cs-CZ" sz="2200" b="1" dirty="0" smtClean="0"/>
          </a:p>
          <a:p>
            <a:endParaRPr lang="cs-CZ" sz="2200" b="1" dirty="0" smtClean="0"/>
          </a:p>
          <a:p>
            <a:r>
              <a:rPr lang="en-US" sz="2200" b="1" dirty="0" smtClean="0"/>
              <a:t>Po </a:t>
            </a:r>
            <a:r>
              <a:rPr lang="en-US" sz="2200" b="1" dirty="0" err="1"/>
              <a:t>přeložení</a:t>
            </a:r>
            <a:r>
              <a:rPr lang="en-US" sz="2200" b="1" dirty="0"/>
              <a:t> </a:t>
            </a:r>
            <a:r>
              <a:rPr lang="en-US" sz="2200" b="1" dirty="0" err="1"/>
              <a:t>generuje</a:t>
            </a:r>
            <a:r>
              <a:rPr lang="en-US" sz="2200" b="1" dirty="0"/>
              <a:t> </a:t>
            </a:r>
            <a:r>
              <a:rPr lang="en-US" sz="2200" b="1" dirty="0" err="1"/>
              <a:t>proveditelný</a:t>
            </a:r>
            <a:r>
              <a:rPr lang="en-US" sz="2200" b="1" dirty="0"/>
              <a:t> </a:t>
            </a:r>
            <a:r>
              <a:rPr lang="en-US" sz="2200" b="1" dirty="0" err="1"/>
              <a:t>kód</a:t>
            </a:r>
            <a:r>
              <a:rPr lang="en-US" sz="2200" b="1" dirty="0"/>
              <a:t>. </a:t>
            </a:r>
            <a:endParaRPr lang="cs-CZ" sz="2200" b="1" dirty="0" smtClean="0"/>
          </a:p>
          <a:p>
            <a:endParaRPr lang="cs-CZ" sz="2200" b="1" dirty="0"/>
          </a:p>
          <a:p>
            <a:r>
              <a:rPr lang="cs-CZ" sz="2200" b="1" dirty="0" smtClean="0"/>
              <a:t>Schéma zpracování:</a:t>
            </a:r>
            <a:endParaRPr lang="cs-CZ" sz="2200" dirty="0"/>
          </a:p>
          <a:p>
            <a:r>
              <a:rPr lang="en-US" sz="2200" b="1" dirty="0"/>
              <a:t> </a:t>
            </a:r>
            <a:endParaRPr lang="cs-CZ" sz="2200" dirty="0"/>
          </a:p>
          <a:p>
            <a:r>
              <a:rPr lang="en-GB" sz="2400" b="1" dirty="0" err="1" smtClean="0"/>
              <a:t>Popis</a:t>
            </a:r>
            <a:r>
              <a:rPr lang="cs-CZ" sz="2400" b="1" dirty="0" smtClean="0"/>
              <a:t> pravidel         </a:t>
            </a:r>
            <a:r>
              <a:rPr lang="cs-CZ" sz="3600" b="1" dirty="0" smtClean="0"/>
              <a:t>Lex</a:t>
            </a:r>
            <a:r>
              <a:rPr lang="cs-CZ" sz="2400" b="1" dirty="0" smtClean="0"/>
              <a:t>                </a:t>
            </a:r>
            <a:r>
              <a:rPr lang="cs-CZ" sz="2400" b="1" dirty="0" err="1" smtClean="0"/>
              <a:t>Lex.yy.c</a:t>
            </a:r>
            <a:endParaRPr lang="cs-CZ" sz="2400" b="1" dirty="0" smtClean="0"/>
          </a:p>
          <a:p>
            <a:r>
              <a:rPr lang="cs-CZ" sz="2400" b="1" dirty="0" smtClean="0"/>
              <a:t>lex,.</a:t>
            </a:r>
            <a:r>
              <a:rPr lang="cs-CZ" sz="2400" b="1" dirty="0" err="1" smtClean="0"/>
              <a:t>yy.c</a:t>
            </a:r>
            <a:r>
              <a:rPr lang="cs-CZ" sz="2400" b="1" dirty="0" smtClean="0"/>
              <a:t>       </a:t>
            </a:r>
            <a:r>
              <a:rPr lang="cs-CZ" sz="3600" b="1" dirty="0" smtClean="0"/>
              <a:t>         C</a:t>
            </a:r>
            <a:r>
              <a:rPr lang="cs-CZ" sz="2400" b="1" dirty="0" smtClean="0"/>
              <a:t>                      </a:t>
            </a:r>
            <a:r>
              <a:rPr lang="cs-CZ" sz="2400" b="1" dirty="0" err="1" smtClean="0"/>
              <a:t>a.out</a:t>
            </a:r>
            <a:endParaRPr lang="cs-CZ" sz="2400" b="1" dirty="0" smtClean="0"/>
          </a:p>
          <a:p>
            <a:r>
              <a:rPr lang="cs-CZ" sz="2400" b="1" dirty="0" smtClean="0"/>
              <a:t>Vstupní text             </a:t>
            </a:r>
            <a:r>
              <a:rPr lang="cs-CZ" sz="3600" b="1" dirty="0" err="1" smtClean="0"/>
              <a:t>a.out</a:t>
            </a:r>
            <a:r>
              <a:rPr lang="cs-CZ" sz="2400" b="1" dirty="0" smtClean="0"/>
              <a:t>           výstup</a:t>
            </a:r>
            <a:endParaRPr lang="cs-CZ" sz="2400" dirty="0"/>
          </a:p>
        </p:txBody>
      </p:sp>
      <p:cxnSp>
        <p:nvCxnSpPr>
          <p:cNvPr id="4" name="Přímá spojnice se šipkou 3"/>
          <p:cNvCxnSpPr/>
          <p:nvPr/>
        </p:nvCxnSpPr>
        <p:spPr>
          <a:xfrm>
            <a:off x="1979712" y="4869160"/>
            <a:ext cx="576064" cy="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3347864" y="4869160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3343684" y="5445224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3500264" y="6021288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1475656" y="5445224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1763688" y="6013648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590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7504" y="0"/>
            <a:ext cx="89289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Obecný tvar vstupního souboru pro Lex</a:t>
            </a:r>
            <a:r>
              <a:rPr lang="cs-CZ" sz="2400" b="1" dirty="0" smtClean="0"/>
              <a:t>:</a:t>
            </a:r>
          </a:p>
          <a:p>
            <a:r>
              <a:rPr lang="cs-CZ" sz="2400" dirty="0"/>
              <a:t>	</a:t>
            </a:r>
            <a:endParaRPr lang="cs-CZ" sz="2400" dirty="0" smtClean="0"/>
          </a:p>
          <a:p>
            <a:r>
              <a:rPr lang="cs-CZ" sz="2400" b="1" dirty="0" smtClean="0"/>
              <a:t>{</a:t>
            </a:r>
            <a:r>
              <a:rPr lang="cs-CZ" sz="2400" b="1" dirty="0"/>
              <a:t>definice použité v regulárních výrazech a C deklarace}  	</a:t>
            </a:r>
            <a:endParaRPr lang="cs-CZ" sz="2400" b="1" dirty="0" smtClean="0"/>
          </a:p>
          <a:p>
            <a:r>
              <a:rPr lang="cs-CZ" sz="2400" b="1" dirty="0" smtClean="0"/>
              <a:t>%%      </a:t>
            </a:r>
          </a:p>
          <a:p>
            <a:r>
              <a:rPr lang="cs-CZ" sz="2400" b="1" dirty="0" smtClean="0"/>
              <a:t>{</a:t>
            </a:r>
            <a:r>
              <a:rPr lang="cs-CZ" sz="2400" b="1" dirty="0"/>
              <a:t>pravidla v podobě regulárních výrazů a příslušných akcí}      </a:t>
            </a:r>
            <a:endParaRPr lang="cs-CZ" sz="2400" b="1" dirty="0" smtClean="0"/>
          </a:p>
          <a:p>
            <a:r>
              <a:rPr lang="cs-CZ" sz="2400" b="1" dirty="0" smtClean="0"/>
              <a:t>%%      </a:t>
            </a:r>
          </a:p>
          <a:p>
            <a:r>
              <a:rPr lang="cs-CZ" sz="2400" b="1" dirty="0" smtClean="0"/>
              <a:t>{</a:t>
            </a:r>
            <a:r>
              <a:rPr lang="cs-CZ" sz="2400" b="1" dirty="0"/>
              <a:t>doplňkové procedury} 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7359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95536" y="476672"/>
            <a:ext cx="8208912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Proč je LA samostatnou </a:t>
            </a:r>
            <a:r>
              <a:rPr lang="cs-CZ" sz="2400" b="1" dirty="0" smtClean="0"/>
              <a:t>částí ?</a:t>
            </a:r>
          </a:p>
          <a:p>
            <a:endParaRPr lang="cs-CZ" sz="2400" dirty="0"/>
          </a:p>
          <a:p>
            <a:pPr marL="457200" lvl="0" indent="-4572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400" b="1" dirty="0"/>
              <a:t>Jednodušší návrh překladače</a:t>
            </a:r>
            <a:endParaRPr lang="cs-CZ" sz="2400" dirty="0"/>
          </a:p>
          <a:p>
            <a:pPr marL="457200" lvl="0" indent="-4572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400" b="1" dirty="0"/>
              <a:t>Zlepšení efektivity překladu</a:t>
            </a:r>
            <a:endParaRPr lang="cs-CZ" sz="2400" dirty="0"/>
          </a:p>
          <a:p>
            <a:pPr marL="457200" lvl="0" indent="-4572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400" b="1" dirty="0"/>
              <a:t>Lepší </a:t>
            </a:r>
            <a:r>
              <a:rPr lang="cs-CZ" sz="2400" b="1" dirty="0" smtClean="0"/>
              <a:t>přenositelnost</a:t>
            </a:r>
            <a:endParaRPr lang="cs-CZ" sz="2400" dirty="0" smtClean="0"/>
          </a:p>
          <a:p>
            <a:pPr marL="457200" lvl="0" indent="-4572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endParaRPr lang="cs-CZ" sz="2400" dirty="0"/>
          </a:p>
          <a:p>
            <a:r>
              <a:rPr lang="cs-CZ" sz="2400" b="1" dirty="0"/>
              <a:t>Lexikální analyzátor rozpoznává a zakóduje lexikální symboly jazyka (lexémy anglicky </a:t>
            </a:r>
            <a:r>
              <a:rPr lang="cs-CZ" sz="2400" b="1" dirty="0" err="1"/>
              <a:t>tokens</a:t>
            </a:r>
            <a:r>
              <a:rPr lang="cs-CZ" sz="2400" b="1" dirty="0"/>
              <a:t>)</a:t>
            </a:r>
            <a:endParaRPr lang="cs-CZ" sz="2400" dirty="0"/>
          </a:p>
          <a:p>
            <a:r>
              <a:rPr lang="cs-CZ" sz="2400" b="1" dirty="0"/>
              <a:t> </a:t>
            </a:r>
            <a:endParaRPr lang="cs-CZ" sz="2400" dirty="0"/>
          </a:p>
          <a:p>
            <a:pPr lvl="0">
              <a:spcBef>
                <a:spcPts val="1200"/>
              </a:spcBef>
              <a:spcAft>
                <a:spcPts val="600"/>
              </a:spcAft>
            </a:pPr>
            <a:endParaRPr lang="cs-CZ" sz="2400" dirty="0"/>
          </a:p>
        </p:txBody>
      </p:sp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5032555"/>
              </p:ext>
            </p:extLst>
          </p:nvPr>
        </p:nvGraphicFramePr>
        <p:xfrm>
          <a:off x="611560" y="4581128"/>
          <a:ext cx="7560840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Dokument" r:id="rId4" imgW="5758053" imgH="962058" progId="Word.Document.12">
                  <p:embed/>
                </p:oleObj>
              </mc:Choice>
              <mc:Fallback>
                <p:oleObj name="Dokument" r:id="rId4" imgW="5758053" imgH="96205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1560" y="4581128"/>
                        <a:ext cx="7560840" cy="15841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359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-Definice </a:t>
            </a:r>
            <a:r>
              <a:rPr lang="cs-CZ" sz="2400" b="1" dirty="0" smtClean="0"/>
              <a:t>zahrnují:</a:t>
            </a:r>
          </a:p>
          <a:p>
            <a:r>
              <a:rPr lang="cs-CZ" sz="2400" b="1" dirty="0" smtClean="0"/>
              <a:t>    deklarace proměnných,</a:t>
            </a:r>
          </a:p>
          <a:p>
            <a:r>
              <a:rPr lang="cs-CZ" sz="2400" b="1" dirty="0" smtClean="0"/>
              <a:t>    deklarace konstant,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deklarace regulárních </a:t>
            </a:r>
            <a:r>
              <a:rPr lang="cs-CZ" sz="2400" b="1" dirty="0"/>
              <a:t>definic. </a:t>
            </a:r>
            <a:endParaRPr lang="cs-CZ" sz="2400" b="1" dirty="0" smtClean="0"/>
          </a:p>
          <a:p>
            <a:endParaRPr lang="cs-CZ" sz="2400" b="1" dirty="0" smtClean="0"/>
          </a:p>
          <a:p>
            <a:r>
              <a:rPr lang="cs-CZ" sz="2400" b="1" dirty="0" smtClean="0"/>
              <a:t>-</a:t>
            </a:r>
            <a:r>
              <a:rPr lang="cs-CZ" sz="2400" b="1" dirty="0"/>
              <a:t>Pravidla mají </a:t>
            </a:r>
            <a:r>
              <a:rPr lang="cs-CZ" sz="2400" b="1" dirty="0" smtClean="0"/>
              <a:t>tvar:</a:t>
            </a:r>
          </a:p>
          <a:p>
            <a:r>
              <a:rPr lang="cs-CZ" sz="2400" b="1" dirty="0" smtClean="0"/>
              <a:t> </a:t>
            </a:r>
            <a:r>
              <a:rPr lang="cs-CZ" sz="2400" b="1" dirty="0"/>
              <a:t>	p1	{akce1 v C notaci}	</a:t>
            </a:r>
            <a:endParaRPr lang="cs-CZ" sz="2400" b="1" dirty="0" smtClean="0"/>
          </a:p>
          <a:p>
            <a:r>
              <a:rPr lang="cs-CZ" sz="2400" b="1" dirty="0"/>
              <a:t>	</a:t>
            </a:r>
            <a:r>
              <a:rPr lang="cs-CZ" sz="2400" b="1" dirty="0" smtClean="0"/>
              <a:t>p2</a:t>
            </a:r>
            <a:r>
              <a:rPr lang="cs-CZ" sz="2400" b="1" dirty="0"/>
              <a:t>	{akce2   “	     </a:t>
            </a:r>
            <a:r>
              <a:rPr lang="cs-CZ" sz="2400" b="1" dirty="0" smtClean="0"/>
              <a:t>}</a:t>
            </a:r>
          </a:p>
          <a:p>
            <a:r>
              <a:rPr lang="cs-CZ" sz="2400" b="1" dirty="0"/>
              <a:t>	</a:t>
            </a:r>
            <a:r>
              <a:rPr lang="cs-CZ" sz="2400" b="1" dirty="0" smtClean="0"/>
              <a:t>…</a:t>
            </a:r>
            <a:r>
              <a:rPr lang="cs-CZ" sz="2400" b="1" dirty="0"/>
              <a:t>	</a:t>
            </a:r>
            <a:endParaRPr lang="cs-CZ" sz="2400" b="1" dirty="0" smtClean="0"/>
          </a:p>
          <a:p>
            <a:r>
              <a:rPr lang="cs-CZ" sz="2400" b="1" dirty="0"/>
              <a:t>	</a:t>
            </a:r>
            <a:r>
              <a:rPr lang="cs-CZ" sz="2400" b="1" dirty="0" err="1" smtClean="0"/>
              <a:t>pn</a:t>
            </a:r>
            <a:r>
              <a:rPr lang="cs-CZ" sz="2400" b="1" dirty="0"/>
              <a:t>	{</a:t>
            </a:r>
            <a:r>
              <a:rPr lang="cs-CZ" sz="2400" b="1" dirty="0" err="1"/>
              <a:t>akceN</a:t>
            </a:r>
            <a:r>
              <a:rPr lang="cs-CZ" sz="2400" b="1" dirty="0"/>
              <a:t>   „        </a:t>
            </a:r>
            <a:r>
              <a:rPr lang="cs-CZ" sz="2400" b="1" dirty="0" smtClean="0"/>
              <a:t>}</a:t>
            </a:r>
          </a:p>
          <a:p>
            <a:endParaRPr lang="cs-CZ" sz="2400" b="1" dirty="0"/>
          </a:p>
          <a:p>
            <a:r>
              <a:rPr lang="cs-CZ" sz="2400" b="1" dirty="0" smtClean="0"/>
              <a:t>       kde     </a:t>
            </a:r>
            <a:r>
              <a:rPr lang="cs-CZ" sz="2400" b="1" dirty="0" err="1" smtClean="0"/>
              <a:t>pi</a:t>
            </a:r>
            <a:r>
              <a:rPr lang="cs-CZ" sz="2400" b="1" dirty="0" smtClean="0"/>
              <a:t> </a:t>
            </a:r>
            <a:r>
              <a:rPr lang="cs-CZ" sz="2400" b="1" dirty="0"/>
              <a:t>jsou regulární </a:t>
            </a:r>
            <a:r>
              <a:rPr lang="cs-CZ" sz="2400" b="1" dirty="0" smtClean="0"/>
              <a:t>výrazy,</a:t>
            </a:r>
          </a:p>
          <a:p>
            <a:r>
              <a:rPr lang="cs-CZ" sz="2400" b="1" dirty="0" smtClean="0"/>
              <a:t>                  {</a:t>
            </a:r>
            <a:r>
              <a:rPr lang="cs-CZ" sz="2400" b="1" dirty="0" err="1"/>
              <a:t>akcei</a:t>
            </a:r>
            <a:r>
              <a:rPr lang="cs-CZ" sz="2400" b="1" dirty="0"/>
              <a:t>} jsou programové fragmenty </a:t>
            </a:r>
            <a:endParaRPr lang="cs-CZ" sz="2400" b="1" dirty="0" smtClean="0"/>
          </a:p>
          <a:p>
            <a:endParaRPr lang="cs-CZ" sz="2400" b="1" dirty="0" smtClean="0"/>
          </a:p>
          <a:p>
            <a:r>
              <a:rPr lang="cs-CZ" sz="2400" b="1" dirty="0" smtClean="0"/>
              <a:t>-</a:t>
            </a:r>
            <a:r>
              <a:rPr lang="cs-CZ" sz="2400" b="1" dirty="0"/>
              <a:t>Doplňkové </a:t>
            </a:r>
            <a:r>
              <a:rPr lang="cs-CZ" sz="2400" b="1" dirty="0" smtClean="0"/>
              <a:t>procedury: </a:t>
            </a:r>
          </a:p>
          <a:p>
            <a:r>
              <a:rPr lang="cs-CZ" sz="2400" b="1" dirty="0"/>
              <a:t>	</a:t>
            </a:r>
            <a:r>
              <a:rPr lang="cs-CZ" sz="2400" b="1" dirty="0" smtClean="0"/>
              <a:t>jsou </a:t>
            </a:r>
            <a:r>
              <a:rPr lang="cs-CZ" sz="2400" b="1" dirty="0"/>
              <a:t>pomocné, </a:t>
            </a:r>
            <a:endParaRPr lang="cs-CZ" sz="2400" b="1" dirty="0" smtClean="0"/>
          </a:p>
          <a:p>
            <a:r>
              <a:rPr lang="cs-CZ" sz="2400" b="1" dirty="0"/>
              <a:t>	</a:t>
            </a:r>
            <a:r>
              <a:rPr lang="cs-CZ" sz="2400" b="1" dirty="0" smtClean="0"/>
              <a:t>mohou </a:t>
            </a:r>
            <a:r>
              <a:rPr lang="cs-CZ" sz="2400" b="1" dirty="0"/>
              <a:t>obsahovat C rutiny volané akcemi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73590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>
            <a:hlinkClick r:id="rId3" action="ppaction://hlinkfile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9228500"/>
              </p:ext>
            </p:extLst>
          </p:nvPr>
        </p:nvGraphicFramePr>
        <p:xfrm>
          <a:off x="4114800" y="3032125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Dokument" showAsIcon="1" r:id="rId4" imgW="914400" imgH="792360" progId="Word.Document.12">
                  <p:embed/>
                </p:oleObj>
              </mc:Choice>
              <mc:Fallback>
                <p:oleObj name="Dokument" showAsIcon="1" r:id="rId4" imgW="914400" imgH="79236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14800" y="3032125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3590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798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404663"/>
            <a:ext cx="8208912" cy="738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Lexikální symboly jsou popsatelné regulárními jazyky</a:t>
            </a:r>
            <a:endParaRPr lang="cs-CZ" sz="2400" dirty="0"/>
          </a:p>
          <a:p>
            <a:r>
              <a:rPr lang="cs-CZ" sz="2400" b="1" dirty="0"/>
              <a:t> </a:t>
            </a:r>
            <a:endParaRPr lang="cs-CZ" sz="2400" dirty="0"/>
          </a:p>
          <a:p>
            <a:r>
              <a:rPr lang="cs-CZ" sz="2400" b="1" dirty="0"/>
              <a:t>Regulární </a:t>
            </a:r>
            <a:r>
              <a:rPr lang="cs-CZ" sz="2400" b="1" dirty="0" smtClean="0"/>
              <a:t>jazyk</a:t>
            </a:r>
            <a:r>
              <a:rPr lang="cs-CZ" sz="2400" dirty="0" smtClean="0"/>
              <a:t> </a:t>
            </a:r>
            <a:r>
              <a:rPr lang="cs-CZ" sz="2400" b="1" dirty="0" smtClean="0"/>
              <a:t>lze </a:t>
            </a:r>
            <a:r>
              <a:rPr lang="cs-CZ" sz="2400" b="1" dirty="0"/>
              <a:t>definovat </a:t>
            </a:r>
            <a:r>
              <a:rPr lang="cs-CZ" sz="2400" b="1" dirty="0" smtClean="0"/>
              <a:t>gramatikou G typu </a:t>
            </a:r>
            <a:r>
              <a:rPr lang="cs-CZ" sz="2400" b="1" dirty="0"/>
              <a:t>3  </a:t>
            </a:r>
            <a:endParaRPr lang="cs-CZ" sz="2400" dirty="0"/>
          </a:p>
          <a:p>
            <a:r>
              <a:rPr lang="cs-CZ" sz="2400" b="1" dirty="0"/>
              <a:t>	G = (N, T, P, S)	</a:t>
            </a:r>
            <a:endParaRPr lang="cs-CZ" sz="2400" b="1" dirty="0" smtClean="0"/>
          </a:p>
          <a:p>
            <a:r>
              <a:rPr lang="cs-CZ" sz="2400" b="1" dirty="0" smtClean="0"/>
              <a:t>kde N jsou neterminální  a T terminální symboly, S je počáteční symbol a přepisovací pravidla   </a:t>
            </a:r>
            <a:r>
              <a:rPr lang="cs-CZ" sz="2400" b="1" dirty="0"/>
              <a:t>P mají </a:t>
            </a:r>
            <a:r>
              <a:rPr lang="cs-CZ" sz="2400" b="1" dirty="0" smtClean="0"/>
              <a:t>tvar:</a:t>
            </a:r>
          </a:p>
          <a:p>
            <a:r>
              <a:rPr lang="cs-CZ" sz="2400" b="1" dirty="0"/>
              <a:t>	</a:t>
            </a:r>
            <a:endParaRPr lang="cs-CZ" sz="2400" dirty="0"/>
          </a:p>
          <a:p>
            <a:r>
              <a:rPr lang="cs-CZ" sz="2400" b="1" dirty="0"/>
              <a:t>	X →  w Y    nebo       X →  w     kde		w є T</a:t>
            </a:r>
            <a:r>
              <a:rPr lang="cs-CZ" sz="2400" b="1" baseline="30000" dirty="0" smtClean="0"/>
              <a:t>*</a:t>
            </a:r>
          </a:p>
          <a:p>
            <a:r>
              <a:rPr lang="cs-CZ" sz="2400" b="1" dirty="0" smtClean="0"/>
              <a:t>(</a:t>
            </a:r>
            <a:r>
              <a:rPr lang="cs-CZ" sz="2400" b="1" dirty="0"/>
              <a:t>velkými písmeny označujeme neterminální symboly</a:t>
            </a:r>
            <a:r>
              <a:rPr lang="cs-CZ" sz="2400" b="1" dirty="0" smtClean="0"/>
              <a:t>)</a:t>
            </a:r>
            <a:r>
              <a:rPr lang="cs-CZ" sz="2400" b="1" dirty="0"/>
              <a:t> </a:t>
            </a:r>
            <a:endParaRPr lang="cs-CZ" sz="2400" b="1" dirty="0" smtClean="0"/>
          </a:p>
          <a:p>
            <a:endParaRPr lang="cs-CZ" sz="2400" b="1" dirty="0"/>
          </a:p>
          <a:p>
            <a:r>
              <a:rPr lang="cs-CZ" sz="2400" b="1" dirty="0" smtClean="0"/>
              <a:t>Př1</a:t>
            </a:r>
            <a:r>
              <a:rPr lang="cs-CZ" sz="2400" b="1" dirty="0"/>
              <a:t>.		S → 1A</a:t>
            </a:r>
            <a:endParaRPr lang="cs-CZ" sz="2400" dirty="0"/>
          </a:p>
          <a:p>
            <a:r>
              <a:rPr lang="cs-CZ" sz="2400" b="1" dirty="0"/>
              <a:t>		</a:t>
            </a:r>
            <a:r>
              <a:rPr lang="cs-CZ" sz="2400" b="1" dirty="0" smtClean="0"/>
              <a:t>A </a:t>
            </a:r>
            <a:r>
              <a:rPr lang="cs-CZ" sz="2400" b="1" dirty="0"/>
              <a:t>→ 0A |  1	</a:t>
            </a:r>
            <a:endParaRPr lang="cs-CZ" sz="2400" dirty="0"/>
          </a:p>
          <a:p>
            <a:endParaRPr lang="cs-CZ" sz="2400" b="1" dirty="0" smtClean="0"/>
          </a:p>
          <a:p>
            <a:r>
              <a:rPr lang="cs-CZ" sz="2400" b="1" dirty="0" smtClean="0"/>
              <a:t>Př2</a:t>
            </a:r>
            <a:r>
              <a:rPr lang="cs-CZ" sz="2400" b="1" dirty="0"/>
              <a:t>.		S →   1A   |  1B</a:t>
            </a:r>
            <a:endParaRPr lang="cs-CZ" sz="2400" dirty="0"/>
          </a:p>
          <a:p>
            <a:r>
              <a:rPr lang="cs-CZ" sz="2400" b="1" dirty="0"/>
              <a:t>		</a:t>
            </a:r>
            <a:r>
              <a:rPr lang="cs-CZ" sz="2400" b="1" dirty="0" smtClean="0"/>
              <a:t>A </a:t>
            </a:r>
            <a:r>
              <a:rPr lang="cs-CZ" sz="2400" b="1" dirty="0"/>
              <a:t>→   0A  |  0</a:t>
            </a:r>
            <a:endParaRPr lang="cs-CZ" sz="2400" dirty="0"/>
          </a:p>
          <a:p>
            <a:r>
              <a:rPr lang="cs-CZ" sz="2400" b="1" dirty="0"/>
              <a:t>		</a:t>
            </a:r>
            <a:r>
              <a:rPr lang="cs-CZ" sz="2400" b="1" dirty="0" smtClean="0"/>
              <a:t>B </a:t>
            </a:r>
            <a:r>
              <a:rPr lang="cs-CZ" sz="2400" b="1" dirty="0"/>
              <a:t>→   1B  |  1	</a:t>
            </a:r>
            <a:endParaRPr lang="cs-CZ" sz="2400" dirty="0"/>
          </a:p>
          <a:p>
            <a:r>
              <a:rPr lang="cs-CZ" sz="2400" b="1" dirty="0"/>
              <a:t> </a:t>
            </a:r>
            <a:endParaRPr lang="cs-CZ" sz="2400" dirty="0"/>
          </a:p>
          <a:p>
            <a:r>
              <a:rPr lang="cs-CZ" sz="2400" b="1" dirty="0"/>
              <a:t>	</a:t>
            </a:r>
            <a:endParaRPr lang="cs-CZ" sz="2400" dirty="0"/>
          </a:p>
          <a:p>
            <a:r>
              <a:rPr lang="cs-CZ" sz="2400" b="1" dirty="0"/>
              <a:t>	</a:t>
            </a:r>
            <a:r>
              <a:rPr lang="cs-CZ" b="1" dirty="0"/>
              <a:t>					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91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4462" y="100006"/>
            <a:ext cx="871002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Regulární jazyk</a:t>
            </a:r>
            <a:r>
              <a:rPr lang="cs-CZ" sz="2800" dirty="0" smtClean="0"/>
              <a:t> </a:t>
            </a:r>
            <a:r>
              <a:rPr lang="cs-CZ" sz="2800" b="1" dirty="0" smtClean="0"/>
              <a:t>lze definovat konečným </a:t>
            </a:r>
            <a:r>
              <a:rPr lang="cs-CZ" sz="2800" b="1" dirty="0"/>
              <a:t>automatem </a:t>
            </a:r>
            <a:endParaRPr lang="cs-CZ" sz="2800" b="1" dirty="0" smtClean="0"/>
          </a:p>
          <a:p>
            <a:endParaRPr lang="cs-CZ" sz="2800" dirty="0"/>
          </a:p>
          <a:p>
            <a:r>
              <a:rPr lang="cs-CZ" sz="2800" b="1" dirty="0"/>
              <a:t>	formálním popisem je pětice </a:t>
            </a:r>
            <a:endParaRPr lang="cs-CZ" sz="2800" b="1" dirty="0" smtClean="0"/>
          </a:p>
          <a:p>
            <a:r>
              <a:rPr lang="cs-CZ" sz="2800" b="1" dirty="0"/>
              <a:t>	</a:t>
            </a:r>
            <a:r>
              <a:rPr lang="cs-CZ" sz="2800" b="1" dirty="0" smtClean="0"/>
              <a:t>	KA </a:t>
            </a:r>
            <a:r>
              <a:rPr lang="cs-CZ" sz="2800" b="1" dirty="0"/>
              <a:t>= (Q, X, δ, q</a:t>
            </a:r>
            <a:r>
              <a:rPr lang="cs-CZ" sz="2800" b="1" baseline="-25000" dirty="0"/>
              <a:t>0</a:t>
            </a:r>
            <a:r>
              <a:rPr lang="cs-CZ" sz="2800" b="1" dirty="0"/>
              <a:t>, F</a:t>
            </a:r>
            <a:r>
              <a:rPr lang="cs-CZ" sz="2800" b="1" dirty="0" smtClean="0"/>
              <a:t>)</a:t>
            </a:r>
          </a:p>
          <a:p>
            <a:endParaRPr lang="cs-CZ" sz="2800" dirty="0"/>
          </a:p>
          <a:p>
            <a:r>
              <a:rPr lang="cs-CZ" sz="2800" b="1" dirty="0"/>
              <a:t>způsoby reprezentace přechodové </a:t>
            </a:r>
            <a:r>
              <a:rPr lang="cs-CZ" sz="2800" b="1" dirty="0" smtClean="0"/>
              <a:t>funkce δ:</a:t>
            </a:r>
          </a:p>
          <a:p>
            <a:endParaRPr lang="cs-CZ" sz="2800" dirty="0"/>
          </a:p>
          <a:p>
            <a:pPr marL="324000"/>
            <a:r>
              <a:rPr lang="cs-CZ" sz="2800" b="1" dirty="0"/>
              <a:t>-tabulka přechodů</a:t>
            </a:r>
            <a:r>
              <a:rPr lang="cs-CZ" sz="2800" b="1" dirty="0" smtClean="0"/>
              <a:t>,</a:t>
            </a:r>
          </a:p>
          <a:p>
            <a:pPr marL="324000"/>
            <a:endParaRPr lang="cs-CZ" sz="2800" dirty="0"/>
          </a:p>
          <a:p>
            <a:pPr marL="324000"/>
            <a:r>
              <a:rPr lang="cs-CZ" sz="2800" b="1" dirty="0"/>
              <a:t>-stavový diagram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5591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260648"/>
            <a:ext cx="878497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/>
              <a:t>Př1.	</a:t>
            </a:r>
            <a:r>
              <a:rPr lang="cs-CZ" sz="2200" b="1" dirty="0" smtClean="0"/>
              <a:t>S </a:t>
            </a:r>
            <a:r>
              <a:rPr lang="cs-CZ" sz="2200" b="1" dirty="0"/>
              <a:t>→ </a:t>
            </a:r>
            <a:r>
              <a:rPr lang="cs-CZ" sz="2200" b="1" dirty="0" smtClean="0"/>
              <a:t>1A				Př2.	S →   1A   |  1B</a:t>
            </a:r>
            <a:endParaRPr lang="cs-CZ" sz="2200" dirty="0" smtClean="0"/>
          </a:p>
          <a:p>
            <a:r>
              <a:rPr lang="cs-CZ" sz="2200" b="1" dirty="0" smtClean="0"/>
              <a:t>	</a:t>
            </a:r>
            <a:r>
              <a:rPr lang="cs-CZ" sz="2200" b="1" dirty="0"/>
              <a:t>A → 0A |  1</a:t>
            </a:r>
            <a:r>
              <a:rPr lang="cs-CZ" sz="2200" b="1" dirty="0" smtClean="0"/>
              <a:t>				A →   0A  |  0</a:t>
            </a:r>
            <a:endParaRPr lang="cs-CZ" sz="2200" dirty="0" smtClean="0"/>
          </a:p>
          <a:p>
            <a:r>
              <a:rPr lang="cs-CZ" sz="2200" b="1" dirty="0" smtClean="0"/>
              <a:t>						B →   1B  |  1</a:t>
            </a:r>
            <a:r>
              <a:rPr lang="cs-CZ" sz="2000" b="1" dirty="0" smtClean="0"/>
              <a:t>	</a:t>
            </a:r>
            <a:endParaRPr lang="cs-CZ" sz="2000" dirty="0" smtClean="0"/>
          </a:p>
          <a:p>
            <a:endParaRPr lang="cs-CZ" sz="2000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4364414"/>
              </p:ext>
            </p:extLst>
          </p:nvPr>
        </p:nvGraphicFramePr>
        <p:xfrm>
          <a:off x="0" y="1638300"/>
          <a:ext cx="90233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Dokument" r:id="rId4" imgW="5860246" imgH="2973863" progId="Word.Document.12">
                  <p:embed/>
                </p:oleObj>
              </mc:Choice>
              <mc:Fallback>
                <p:oleObj name="Dokument" r:id="rId4" imgW="5860246" imgH="297386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1638300"/>
                        <a:ext cx="9023350" cy="457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591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548680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Převod na deterministický:</a:t>
            </a:r>
          </a:p>
          <a:p>
            <a:r>
              <a:rPr lang="cs-CZ" sz="2400" b="1" dirty="0" smtClean="0"/>
              <a:t>Př.2</a:t>
            </a:r>
          </a:p>
          <a:p>
            <a:r>
              <a:rPr lang="cs-CZ" sz="2400" b="1" dirty="0"/>
              <a:t>				 S</a:t>
            </a:r>
            <a:endParaRPr lang="cs-CZ" sz="2400" dirty="0"/>
          </a:p>
          <a:p>
            <a:r>
              <a:rPr lang="cs-CZ" sz="2400" b="1" dirty="0"/>
              <a:t>			        </a:t>
            </a:r>
            <a:r>
              <a:rPr lang="cs-CZ" sz="2400" b="1" dirty="0" smtClean="0"/>
              <a:t>  1</a:t>
            </a:r>
            <a:endParaRPr lang="cs-CZ" sz="2400" dirty="0"/>
          </a:p>
          <a:p>
            <a:r>
              <a:rPr lang="cs-CZ" sz="2400" b="1" dirty="0"/>
              <a:t>													AB</a:t>
            </a:r>
            <a:endParaRPr lang="cs-CZ" sz="2400" dirty="0"/>
          </a:p>
          <a:p>
            <a:r>
              <a:rPr lang="cs-CZ" sz="2400" b="1" dirty="0"/>
              <a:t>		</a:t>
            </a:r>
            <a:r>
              <a:rPr lang="cs-CZ" sz="2400" b="1" dirty="0" smtClean="0"/>
              <a:t>            0</a:t>
            </a:r>
            <a:r>
              <a:rPr lang="cs-CZ" sz="2400" b="1" dirty="0"/>
              <a:t>		</a:t>
            </a:r>
            <a:r>
              <a:rPr lang="cs-CZ" sz="2400" b="1" dirty="0" smtClean="0"/>
              <a:t>     1</a:t>
            </a:r>
            <a:endParaRPr lang="cs-CZ" sz="2400" dirty="0"/>
          </a:p>
          <a:p>
            <a:endParaRPr lang="cs-CZ" sz="2400" b="1" dirty="0" smtClean="0"/>
          </a:p>
          <a:p>
            <a:r>
              <a:rPr lang="cs-CZ" sz="2400" b="1" dirty="0"/>
              <a:t>		KA				KB</a:t>
            </a:r>
            <a:endParaRPr lang="cs-CZ" sz="2400" dirty="0"/>
          </a:p>
          <a:p>
            <a:endParaRPr lang="cs-CZ" sz="2400" b="1" dirty="0" smtClean="0"/>
          </a:p>
          <a:p>
            <a:r>
              <a:rPr lang="cs-CZ" sz="2400" b="1" dirty="0"/>
              <a:t>	</a:t>
            </a:r>
            <a:r>
              <a:rPr lang="cs-CZ" sz="2400" b="1" dirty="0" smtClean="0"/>
              <a:t>        0	  	</a:t>
            </a:r>
            <a:r>
              <a:rPr lang="cs-CZ" sz="2400" b="1" dirty="0"/>
              <a:t>		</a:t>
            </a:r>
            <a:r>
              <a:rPr lang="cs-CZ" sz="2400" b="1" dirty="0" smtClean="0"/>
              <a:t>         1</a:t>
            </a:r>
            <a:r>
              <a:rPr lang="cs-CZ" sz="2400" b="1" dirty="0"/>
              <a:t>															KA				KB</a:t>
            </a:r>
            <a:endParaRPr lang="cs-CZ" sz="2400" dirty="0"/>
          </a:p>
          <a:p>
            <a:endParaRPr lang="cs-CZ" sz="2400" b="1" dirty="0"/>
          </a:p>
          <a:p>
            <a:endParaRPr lang="cs-CZ" sz="2400" b="1" dirty="0"/>
          </a:p>
        </p:txBody>
      </p:sp>
      <p:cxnSp>
        <p:nvCxnSpPr>
          <p:cNvPr id="22" name="Přímá spojnice se šipkou 21"/>
          <p:cNvCxnSpPr/>
          <p:nvPr/>
        </p:nvCxnSpPr>
        <p:spPr>
          <a:xfrm>
            <a:off x="4139952" y="1700808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5877080" y="3861048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2339752" y="3861048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4380178" y="2573288"/>
            <a:ext cx="1431776" cy="10633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H="1">
            <a:off x="2699792" y="2725688"/>
            <a:ext cx="1296144" cy="919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91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188640"/>
            <a:ext cx="856895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	</a:t>
            </a:r>
            <a:r>
              <a:rPr lang="cs-CZ" sz="2400" b="1" u="sng" dirty="0" smtClean="0"/>
              <a:t>popsat regulární jazyk lze také </a:t>
            </a:r>
            <a:r>
              <a:rPr lang="cs-CZ" sz="2400" b="1" u="sng" dirty="0"/>
              <a:t>regulárním výrazem</a:t>
            </a:r>
            <a:endParaRPr lang="cs-CZ" sz="2400" u="sng" dirty="0"/>
          </a:p>
          <a:p>
            <a:r>
              <a:rPr lang="cs-CZ" sz="2400" b="1" dirty="0" smtClean="0"/>
              <a:t>Př.2</a:t>
            </a:r>
            <a:r>
              <a:rPr lang="cs-CZ" sz="2400" b="1" dirty="0"/>
              <a:t>		1 ( 0</a:t>
            </a:r>
            <a:r>
              <a:rPr lang="cs-CZ" sz="2400" b="1" baseline="30000" dirty="0"/>
              <a:t>*</a:t>
            </a:r>
            <a:r>
              <a:rPr lang="cs-CZ" sz="2400" b="1" dirty="0"/>
              <a:t> 0  </a:t>
            </a:r>
            <a:r>
              <a:rPr lang="en-US" sz="2400" b="1" dirty="0"/>
              <a:t>|</a:t>
            </a:r>
            <a:r>
              <a:rPr lang="cs-CZ" sz="2400" b="1" dirty="0"/>
              <a:t> 1</a:t>
            </a:r>
            <a:r>
              <a:rPr lang="cs-CZ" sz="2400" b="1" baseline="30000" dirty="0"/>
              <a:t>*</a:t>
            </a:r>
            <a:r>
              <a:rPr lang="cs-CZ" sz="2400" b="1" dirty="0"/>
              <a:t> 1 )		</a:t>
            </a:r>
            <a:r>
              <a:rPr lang="cs-CZ" sz="2400" b="1" dirty="0" smtClean="0"/>
              <a:t>pozn</a:t>
            </a:r>
            <a:r>
              <a:rPr lang="cs-CZ" sz="2400" b="1" dirty="0"/>
              <a:t>.: | také + také </a:t>
            </a:r>
            <a:r>
              <a:rPr lang="en-GB" sz="2400" dirty="0">
                <a:sym typeface="Symbol"/>
              </a:rPr>
              <a:t></a:t>
            </a:r>
            <a:endParaRPr lang="cs-CZ" sz="2400" dirty="0"/>
          </a:p>
          <a:p>
            <a:r>
              <a:rPr lang="cs-CZ" sz="2400" b="1" dirty="0" smtClean="0"/>
              <a:t>        dtto  je</a:t>
            </a:r>
            <a:r>
              <a:rPr lang="cs-CZ" sz="2400" b="1" dirty="0"/>
              <a:t>	1 ( 0</a:t>
            </a:r>
            <a:r>
              <a:rPr lang="cs-CZ" sz="2400" b="1" baseline="30000" dirty="0"/>
              <a:t>+</a:t>
            </a:r>
            <a:r>
              <a:rPr lang="cs-CZ" sz="2400" b="1" dirty="0"/>
              <a:t>  | 1</a:t>
            </a:r>
            <a:r>
              <a:rPr lang="cs-CZ" sz="2400" b="1" baseline="30000" dirty="0"/>
              <a:t>+</a:t>
            </a:r>
            <a:r>
              <a:rPr lang="cs-CZ" sz="2400" b="1" dirty="0"/>
              <a:t> )</a:t>
            </a:r>
            <a:endParaRPr lang="cs-CZ" sz="2400" dirty="0"/>
          </a:p>
          <a:p>
            <a:r>
              <a:rPr lang="cs-CZ" sz="2400" b="1" dirty="0" smtClean="0"/>
              <a:t>        ? </a:t>
            </a:r>
            <a:r>
              <a:rPr lang="cs-CZ" sz="2400" b="1" dirty="0"/>
              <a:t>ale co	1 ( 0</a:t>
            </a:r>
            <a:r>
              <a:rPr lang="cs-CZ" sz="2400" b="1" baseline="30000" dirty="0"/>
              <a:t>n</a:t>
            </a:r>
            <a:r>
              <a:rPr lang="cs-CZ" sz="2400" b="1" dirty="0"/>
              <a:t>  | 1</a:t>
            </a:r>
            <a:r>
              <a:rPr lang="cs-CZ" sz="2400" b="1" baseline="30000" dirty="0"/>
              <a:t>n</a:t>
            </a:r>
            <a:r>
              <a:rPr lang="cs-CZ" sz="2400" b="1" dirty="0"/>
              <a:t> )	  pro  n&gt;=0	?</a:t>
            </a:r>
            <a:endParaRPr lang="cs-CZ" sz="2400" dirty="0"/>
          </a:p>
          <a:p>
            <a:r>
              <a:rPr lang="cs-CZ" sz="2400" b="1" dirty="0"/>
              <a:t> </a:t>
            </a:r>
            <a:endParaRPr lang="cs-CZ" sz="2400" dirty="0"/>
          </a:p>
          <a:p>
            <a:r>
              <a:rPr lang="cs-CZ" sz="2400" b="1" dirty="0"/>
              <a:t> </a:t>
            </a:r>
            <a:r>
              <a:rPr lang="cs-CZ" sz="2400" b="1" dirty="0" smtClean="0"/>
              <a:t>Řešení pomocí věty</a:t>
            </a:r>
            <a:endParaRPr lang="cs-CZ" sz="2400" dirty="0"/>
          </a:p>
          <a:p>
            <a:pPr lvl="1"/>
            <a:r>
              <a:rPr lang="cs-CZ" sz="2400" b="1" dirty="0" err="1"/>
              <a:t>Pumping</a:t>
            </a:r>
            <a:r>
              <a:rPr lang="cs-CZ" sz="2400" b="1" dirty="0"/>
              <a:t> lemma: Nechť L je regulární množina (regulární jazyk), pak existuje konstanta p taková, že je-li w є L a |w| &gt;= p,  pak w lze zapsat ve tvaru </a:t>
            </a:r>
            <a:r>
              <a:rPr lang="cs-CZ" sz="2400" b="1" dirty="0" err="1"/>
              <a:t>xyz</a:t>
            </a:r>
            <a:r>
              <a:rPr lang="cs-CZ" sz="2400" b="1" dirty="0"/>
              <a:t>, kde 0 &lt; |y| &lt;= p a </a:t>
            </a:r>
            <a:r>
              <a:rPr lang="cs-CZ" sz="2400" b="1" dirty="0" err="1"/>
              <a:t>xy</a:t>
            </a:r>
            <a:r>
              <a:rPr lang="cs-CZ" sz="2400" b="1" baseline="30000" dirty="0" err="1"/>
              <a:t>i</a:t>
            </a:r>
            <a:r>
              <a:rPr lang="cs-CZ" sz="2400" b="1" dirty="0" err="1"/>
              <a:t>z</a:t>
            </a:r>
            <a:r>
              <a:rPr lang="cs-CZ" sz="2400" b="1" dirty="0"/>
              <a:t> є  L pro všechna i &gt;= 0</a:t>
            </a:r>
            <a:endParaRPr lang="cs-CZ" sz="2400" dirty="0"/>
          </a:p>
          <a:p>
            <a:r>
              <a:rPr lang="cs-CZ" sz="2400" b="1" dirty="0"/>
              <a:t> </a:t>
            </a:r>
            <a:endParaRPr lang="cs-CZ" sz="2400" dirty="0"/>
          </a:p>
          <a:p>
            <a:r>
              <a:rPr lang="cs-CZ" sz="2400" b="1" dirty="0"/>
              <a:t>? je regulárním jazykem		1 0</a:t>
            </a:r>
            <a:r>
              <a:rPr lang="cs-CZ" sz="2400" b="1" baseline="30000" dirty="0"/>
              <a:t>n</a:t>
            </a:r>
            <a:r>
              <a:rPr lang="cs-CZ" sz="2400" b="1" dirty="0"/>
              <a:t> 1	  	pro n &gt;= 0</a:t>
            </a:r>
            <a:endParaRPr lang="cs-CZ" sz="2400" dirty="0"/>
          </a:p>
          <a:p>
            <a:r>
              <a:rPr lang="cs-CZ" sz="2400" b="1" dirty="0"/>
              <a:t>? je regulárním jazykem		1</a:t>
            </a:r>
            <a:r>
              <a:rPr lang="cs-CZ" sz="2400" b="1" baseline="30000" dirty="0"/>
              <a:t>n</a:t>
            </a:r>
            <a:r>
              <a:rPr lang="cs-CZ" sz="2400" b="1" dirty="0"/>
              <a:t> 0</a:t>
            </a:r>
            <a:r>
              <a:rPr lang="cs-CZ" sz="2400" b="1" baseline="30000" dirty="0"/>
              <a:t>n</a:t>
            </a:r>
            <a:r>
              <a:rPr lang="cs-CZ" sz="2400" b="1" dirty="0"/>
              <a:t>			„</a:t>
            </a:r>
            <a:endParaRPr lang="cs-CZ" sz="2400" dirty="0"/>
          </a:p>
          <a:p>
            <a:r>
              <a:rPr lang="cs-CZ" sz="2400" b="1" dirty="0"/>
              <a:t>? je regulárním jazykem		1</a:t>
            </a:r>
            <a:r>
              <a:rPr lang="cs-CZ" sz="2400" b="1" baseline="30000" dirty="0"/>
              <a:t>n</a:t>
            </a:r>
            <a:r>
              <a:rPr lang="cs-CZ" sz="2400" b="1" dirty="0"/>
              <a:t> 2</a:t>
            </a:r>
            <a:r>
              <a:rPr lang="cs-CZ" sz="2400" b="1" baseline="30000" dirty="0"/>
              <a:t>n</a:t>
            </a:r>
            <a:r>
              <a:rPr lang="cs-CZ" sz="2400" b="1" dirty="0"/>
              <a:t> 3</a:t>
            </a:r>
            <a:r>
              <a:rPr lang="cs-CZ" sz="2400" b="1" baseline="30000" dirty="0"/>
              <a:t> n		„</a:t>
            </a:r>
            <a:endParaRPr lang="cs-CZ" sz="2400" dirty="0"/>
          </a:p>
          <a:p>
            <a:r>
              <a:rPr lang="cs-CZ" sz="2400" b="1" dirty="0"/>
              <a:t>? je regulárním jazykem		(1  2  3 )</a:t>
            </a:r>
            <a:r>
              <a:rPr lang="cs-CZ" sz="2400" b="1" baseline="30000" dirty="0"/>
              <a:t>n</a:t>
            </a:r>
            <a:r>
              <a:rPr lang="cs-CZ" sz="2400" b="1" dirty="0"/>
              <a:t>		„</a:t>
            </a:r>
            <a:endParaRPr lang="cs-CZ" sz="2400" dirty="0"/>
          </a:p>
          <a:p>
            <a:r>
              <a:rPr lang="cs-CZ" sz="2400" b="1" dirty="0"/>
              <a:t> 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5591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364</Words>
  <Application>Microsoft Office PowerPoint</Application>
  <PresentationFormat>Předvádění na obrazovce (4:3)</PresentationFormat>
  <Paragraphs>379</Paragraphs>
  <Slides>42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42</vt:i4>
      </vt:variant>
    </vt:vector>
  </HeadingPairs>
  <TitlesOfParts>
    <vt:vector size="45" baseType="lpstr">
      <vt:lpstr>Motiv systému Office</vt:lpstr>
      <vt:lpstr>Dokument</vt:lpstr>
      <vt:lpstr>Microsoft Word Document</vt:lpstr>
      <vt:lpstr>Lexikální analýza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Nejednoznačnosti v lexikální analyze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Lexikální analýza</dc:title>
  <dc:creator>Karel Ježek</dc:creator>
  <cp:lastModifiedBy>Karel Ježek</cp:lastModifiedBy>
  <cp:revision>49</cp:revision>
  <dcterms:created xsi:type="dcterms:W3CDTF">2018-08-07T10:38:04Z</dcterms:created>
  <dcterms:modified xsi:type="dcterms:W3CDTF">2018-09-25T08:30:28Z</dcterms:modified>
</cp:coreProperties>
</file>