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62" r:id="rId2"/>
  </p:sldMasterIdLst>
  <p:notesMasterIdLst>
    <p:notesMasterId r:id="rId33"/>
  </p:notesMasterIdLst>
  <p:handoutMasterIdLst>
    <p:handoutMasterId r:id="rId34"/>
  </p:handoutMasterIdLst>
  <p:sldIdLst>
    <p:sldId id="267" r:id="rId3"/>
    <p:sldId id="268" r:id="rId4"/>
    <p:sldId id="269" r:id="rId5"/>
    <p:sldId id="270" r:id="rId6"/>
    <p:sldId id="256" r:id="rId7"/>
    <p:sldId id="257" r:id="rId8"/>
    <p:sldId id="260" r:id="rId9"/>
    <p:sldId id="271" r:id="rId10"/>
    <p:sldId id="261" r:id="rId11"/>
    <p:sldId id="275" r:id="rId12"/>
    <p:sldId id="276" r:id="rId13"/>
    <p:sldId id="277" r:id="rId14"/>
    <p:sldId id="278" r:id="rId15"/>
    <p:sldId id="282" r:id="rId16"/>
    <p:sldId id="283" r:id="rId17"/>
    <p:sldId id="284" r:id="rId18"/>
    <p:sldId id="263" r:id="rId19"/>
    <p:sldId id="285" r:id="rId20"/>
    <p:sldId id="287" r:id="rId21"/>
    <p:sldId id="264" r:id="rId22"/>
    <p:sldId id="272" r:id="rId23"/>
    <p:sldId id="286" r:id="rId24"/>
    <p:sldId id="279" r:id="rId25"/>
    <p:sldId id="280" r:id="rId26"/>
    <p:sldId id="273" r:id="rId27"/>
    <p:sldId id="274" r:id="rId28"/>
    <p:sldId id="258" r:id="rId29"/>
    <p:sldId id="259" r:id="rId30"/>
    <p:sldId id="265" r:id="rId31"/>
    <p:sldId id="266" r:id="rId32"/>
  </p:sldIdLst>
  <p:sldSz cx="10080625" cy="7559675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31800" indent="-2159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647700" indent="-2159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863600" indent="-2159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079500" indent="-2159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57" autoAdjust="0"/>
    <p:restoredTop sz="94719" autoAdjust="0"/>
  </p:normalViewPr>
  <p:slideViewPr>
    <p:cSldViewPr>
      <p:cViewPr varScale="1">
        <p:scale>
          <a:sx n="104" d="100"/>
          <a:sy n="104" d="100"/>
        </p:scale>
        <p:origin x="-14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9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932"/>
    </p:cViewPr>
  </p:sorterViewPr>
  <p:notesViewPr>
    <p:cSldViewPr>
      <p:cViewPr varScale="1">
        <p:scale>
          <a:sx n="78" d="100"/>
          <a:sy n="78" d="100"/>
        </p:scale>
        <p:origin x="-172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rgbClr val="000000"/>
                </a:solidFill>
              </a:defRPr>
            </a:lvl1pPr>
          </a:lstStyle>
          <a:p>
            <a:endParaRPr lang="cs-CZ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281488" y="0"/>
            <a:ext cx="327660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rgbClr val="000000"/>
                </a:solidFill>
              </a:defRPr>
            </a:lvl1pPr>
          </a:lstStyle>
          <a:p>
            <a:endParaRPr lang="cs-CZ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155238"/>
            <a:ext cx="32766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rgbClr val="000000"/>
                </a:solidFill>
              </a:defRPr>
            </a:lvl1pPr>
          </a:lstStyle>
          <a:p>
            <a:endParaRPr lang="cs-CZ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281488" y="10155238"/>
            <a:ext cx="3276600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1200">
                <a:solidFill>
                  <a:srgbClr val="000000"/>
                </a:solidFill>
              </a:defRPr>
            </a:lvl1pPr>
          </a:lstStyle>
          <a:p>
            <a:fld id="{13E453F9-A5D3-4788-A188-A6AF58DCAE17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2362" cy="369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69988" y="5086350"/>
            <a:ext cx="5224462" cy="4106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cs-CZ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10845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12863" y="1027113"/>
            <a:ext cx="4933950" cy="37004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69988" y="5086350"/>
            <a:ext cx="5226050" cy="401796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C9BDA-EFA7-4F75-8AC1-99D077F3D97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AFB0B-B489-444F-81D6-BE62D2D3B5A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10438" y="303213"/>
            <a:ext cx="2266950" cy="6450012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4825" y="303213"/>
            <a:ext cx="6653213" cy="6450012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9E005-4B52-4543-B81B-DC8FCEA48D7D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jnosek\Desktop\Obráze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56047" y="1349234"/>
            <a:ext cx="8568531" cy="1001845"/>
          </a:xfrm>
        </p:spPr>
        <p:txBody>
          <a:bodyPr>
            <a:noAutofit/>
          </a:bodyPr>
          <a:lstStyle>
            <a:lvl1pPr algn="ctr" defTabSz="1007943" rtl="0" eaLnBrk="1" latinLnBrk="0" hangingPunct="1">
              <a:spcBef>
                <a:spcPct val="0"/>
              </a:spcBef>
              <a:buNone/>
              <a:defRPr lang="cs-CZ" sz="5000" b="0" kern="1200" baseline="0" dirty="0">
                <a:solidFill>
                  <a:srgbClr val="2F98C3"/>
                </a:solidFill>
                <a:latin typeface="Myriad Pro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nadpis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512094" y="2482924"/>
            <a:ext cx="7056438" cy="1455664"/>
          </a:xfrm>
        </p:spPr>
        <p:txBody>
          <a:bodyPr>
            <a:normAutofit/>
          </a:bodyPr>
          <a:lstStyle>
            <a:lvl1pPr marL="0" indent="0" algn="ctr" defTabSz="1007943" rtl="0" eaLnBrk="1" latinLnBrk="0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 lang="cs-CZ" sz="3300" b="1" kern="1200" dirty="0">
                <a:solidFill>
                  <a:srgbClr val="8CBB15"/>
                </a:solidFill>
                <a:latin typeface="Myriad Pro" pitchFamily="34" charset="0"/>
                <a:ea typeface="+mn-ea"/>
                <a:cs typeface="Arial" pitchFamily="34" charset="0"/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Klepnutím lze upravit podnadpis</a:t>
            </a:r>
            <a:endParaRPr lang="cs-CZ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ajnosek\Desktop\Obráze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1007943" rtl="0" eaLnBrk="1" latinLnBrk="0" hangingPunct="1">
              <a:spcBef>
                <a:spcPct val="0"/>
              </a:spcBef>
              <a:buNone/>
              <a:defRPr lang="cs-CZ" sz="3300" b="1" kern="1200" dirty="0">
                <a:solidFill>
                  <a:srgbClr val="F08600"/>
                </a:solidFill>
                <a:latin typeface="Myriad Pro"/>
                <a:ea typeface="+mj-ea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77979" indent="-377979" algn="l" defTabSz="1007943" rtl="0" eaLnBrk="1" latinLnBrk="0" hangingPunct="1">
              <a:lnSpc>
                <a:spcPts val="2866"/>
              </a:lnSpc>
              <a:spcBef>
                <a:spcPts val="0"/>
              </a:spcBef>
              <a:spcAft>
                <a:spcPts val="2205"/>
              </a:spcAft>
              <a:buClr>
                <a:srgbClr val="F08600"/>
              </a:buClr>
              <a:buFont typeface="Wingdings" pitchFamily="2" charset="2"/>
              <a:buChar char="§"/>
              <a:defRPr lang="cs-CZ" sz="22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yriad Pro" pitchFamily="34" charset="0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Aft>
                <a:spcPts val="1984"/>
              </a:spcAft>
              <a:buClr>
                <a:srgbClr val="F08600"/>
              </a:buClr>
              <a:buFont typeface="Courier New" pitchFamily="49" charset="0"/>
              <a:buChar char="o"/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2pPr>
            <a:lvl3pPr>
              <a:lnSpc>
                <a:spcPct val="100000"/>
              </a:lnSpc>
              <a:spcAft>
                <a:spcPts val="1764"/>
              </a:spcAft>
              <a:buClr>
                <a:srgbClr val="F08600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3pPr>
            <a:lvl4pPr>
              <a:lnSpc>
                <a:spcPct val="100000"/>
              </a:lnSpc>
              <a:spcAft>
                <a:spcPts val="1543"/>
              </a:spcAft>
              <a:buClr>
                <a:srgbClr val="F08600"/>
              </a:buClr>
              <a:defRPr sz="15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4pPr>
            <a:lvl5pPr>
              <a:lnSpc>
                <a:spcPct val="100000"/>
              </a:lnSpc>
              <a:spcAft>
                <a:spcPts val="1323"/>
              </a:spcAft>
              <a:buClr>
                <a:srgbClr val="F08600"/>
              </a:buClr>
              <a:defRPr sz="13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cs-CZ" dirty="0" smtClean="0"/>
              <a:t>Klepnutím lze upravit text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6" name="Zástupný symbol pro obsah 2"/>
          <p:cNvSpPr>
            <a:spLocks noGrp="1"/>
          </p:cNvSpPr>
          <p:nvPr>
            <p:ph idx="12" hasCustomPrompt="1"/>
          </p:nvPr>
        </p:nvSpPr>
        <p:spPr>
          <a:xfrm>
            <a:off x="515435" y="79376"/>
            <a:ext cx="3016585" cy="287316"/>
          </a:xfrm>
        </p:spPr>
        <p:txBody>
          <a:bodyPr/>
          <a:lstStyle>
            <a:lvl1pPr marL="377979" indent="-377979" algn="l" defTabSz="100794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B15"/>
              </a:buClr>
              <a:buFont typeface="Wingdings" pitchFamily="2" charset="2"/>
              <a:buNone/>
              <a:defRPr lang="cs-CZ" sz="11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yriad Pro" pitchFamily="34" charset="0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Aft>
                <a:spcPts val="1213"/>
              </a:spcAft>
              <a:buClr>
                <a:srgbClr val="8CBB15"/>
              </a:buClr>
              <a:buFont typeface="Courier New" pitchFamily="49" charset="0"/>
              <a:buChar char="o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2pPr>
            <a:lvl3pPr>
              <a:lnSpc>
                <a:spcPct val="100000"/>
              </a:lnSpc>
              <a:spcAft>
                <a:spcPts val="992"/>
              </a:spcAft>
              <a:buClr>
                <a:srgbClr val="8CBB15"/>
              </a:buClr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3pPr>
            <a:lvl4pPr>
              <a:lnSpc>
                <a:spcPct val="100000"/>
              </a:lnSpc>
              <a:spcAft>
                <a:spcPts val="882"/>
              </a:spcAft>
              <a:buClr>
                <a:srgbClr val="8CBB15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4pPr>
            <a:lvl5pPr>
              <a:lnSpc>
                <a:spcPct val="100000"/>
              </a:lnSpc>
              <a:spcAft>
                <a:spcPts val="661"/>
              </a:spcAft>
              <a:buClr>
                <a:srgbClr val="8CBB15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cs-CZ" dirty="0" smtClean="0"/>
              <a:t>Hlavička - titulek</a:t>
            </a:r>
            <a:endParaRPr lang="cs-CZ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ajnosek\Desktop\Obráze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 defTabSz="1007943" rtl="0" eaLnBrk="1" latinLnBrk="0" hangingPunct="1">
              <a:spcBef>
                <a:spcPct val="0"/>
              </a:spcBef>
              <a:buNone/>
              <a:defRPr lang="cs-CZ" sz="3300" b="1" kern="1200" dirty="0">
                <a:solidFill>
                  <a:srgbClr val="8CBB15"/>
                </a:solidFill>
                <a:latin typeface="Myriad Pro"/>
                <a:ea typeface="+mj-ea"/>
                <a:cs typeface="Arial" pitchFamily="34" charset="0"/>
              </a:defRPr>
            </a:lvl1pPr>
          </a:lstStyle>
          <a:p>
            <a:r>
              <a:rPr lang="cs-CZ" dirty="0" smtClean="0"/>
              <a:t>Klepnutím lze upravit 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77979" indent="-377979" algn="l" defTabSz="1007943" rtl="0" eaLnBrk="1" latinLnBrk="0" hangingPunct="1">
              <a:lnSpc>
                <a:spcPts val="3307"/>
              </a:lnSpc>
              <a:spcBef>
                <a:spcPts val="0"/>
              </a:spcBef>
              <a:spcAft>
                <a:spcPts val="1543"/>
              </a:spcAft>
              <a:buClr>
                <a:srgbClr val="8CBB15"/>
              </a:buClr>
              <a:buFont typeface="Wingdings" pitchFamily="2" charset="2"/>
              <a:buChar char="§"/>
              <a:defRPr lang="cs-CZ" sz="2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yriad Pro" pitchFamily="34" charset="0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Aft>
                <a:spcPts val="1213"/>
              </a:spcAft>
              <a:buClr>
                <a:srgbClr val="8CBB15"/>
              </a:buClr>
              <a:buFont typeface="Courier New" pitchFamily="49" charset="0"/>
              <a:buChar char="o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2pPr>
            <a:lvl3pPr>
              <a:lnSpc>
                <a:spcPct val="100000"/>
              </a:lnSpc>
              <a:spcAft>
                <a:spcPts val="992"/>
              </a:spcAft>
              <a:buClr>
                <a:srgbClr val="8CBB15"/>
              </a:buClr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3pPr>
            <a:lvl4pPr>
              <a:lnSpc>
                <a:spcPct val="100000"/>
              </a:lnSpc>
              <a:spcAft>
                <a:spcPts val="882"/>
              </a:spcAft>
              <a:buClr>
                <a:srgbClr val="8CBB15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4pPr>
            <a:lvl5pPr>
              <a:lnSpc>
                <a:spcPct val="100000"/>
              </a:lnSpc>
              <a:spcAft>
                <a:spcPts val="661"/>
              </a:spcAft>
              <a:buClr>
                <a:srgbClr val="8CBB15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cs-CZ" dirty="0" smtClean="0"/>
              <a:t>Klepnutím lze upravit text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obsah 2"/>
          <p:cNvSpPr>
            <a:spLocks noGrp="1"/>
          </p:cNvSpPr>
          <p:nvPr>
            <p:ph idx="12" hasCustomPrompt="1"/>
          </p:nvPr>
        </p:nvSpPr>
        <p:spPr>
          <a:xfrm>
            <a:off x="515435" y="79376"/>
            <a:ext cx="3016585" cy="287316"/>
          </a:xfrm>
        </p:spPr>
        <p:txBody>
          <a:bodyPr/>
          <a:lstStyle>
            <a:lvl1pPr marL="377979" indent="-377979" algn="l" defTabSz="1007943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CBB15"/>
              </a:buClr>
              <a:buFont typeface="Wingdings" pitchFamily="2" charset="2"/>
              <a:buNone/>
              <a:defRPr lang="cs-CZ" sz="11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yriad Pro" pitchFamily="34" charset="0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Aft>
                <a:spcPts val="1213"/>
              </a:spcAft>
              <a:buClr>
                <a:srgbClr val="8CBB15"/>
              </a:buClr>
              <a:buFont typeface="Courier New" pitchFamily="49" charset="0"/>
              <a:buChar char="o"/>
              <a:defRPr sz="24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2pPr>
            <a:lvl3pPr>
              <a:lnSpc>
                <a:spcPct val="100000"/>
              </a:lnSpc>
              <a:spcAft>
                <a:spcPts val="992"/>
              </a:spcAft>
              <a:buClr>
                <a:srgbClr val="8CBB15"/>
              </a:buClr>
              <a:defRPr sz="21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3pPr>
            <a:lvl4pPr>
              <a:lnSpc>
                <a:spcPct val="100000"/>
              </a:lnSpc>
              <a:spcAft>
                <a:spcPts val="882"/>
              </a:spcAft>
              <a:buClr>
                <a:srgbClr val="8CBB15"/>
              </a:buClr>
              <a:defRPr sz="18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4pPr>
            <a:lvl5pPr>
              <a:lnSpc>
                <a:spcPct val="100000"/>
              </a:lnSpc>
              <a:spcAft>
                <a:spcPts val="661"/>
              </a:spcAft>
              <a:buClr>
                <a:srgbClr val="8CBB15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cs-CZ" dirty="0" smtClean="0"/>
              <a:t>Hlavička - titulek</a:t>
            </a:r>
            <a:endParaRPr lang="cs-CZ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504825" y="6884988"/>
            <a:ext cx="2351088" cy="523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224713" y="6884988"/>
            <a:ext cx="2352675" cy="523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91AF0C-D46F-411F-B1AF-1CFC83CF457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1AF0C-D46F-411F-B1AF-1CFC83CF457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67FBD-2CB6-4934-ACE5-31CA6842325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1579D-E67A-4DFA-B6D2-59404D37B66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9B6D2E-E63F-4DD9-BA3E-73FB941887F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63027-6606-4A33-97C4-D526F85D14F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2C4ECB-DAAD-4102-837D-3D73AEF7F80F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FAE81B-A6BA-43B3-AD03-5CA38D2AA44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464BF8-9F43-440A-927F-D91412742DE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9363" y="303213"/>
            <a:ext cx="7058025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763713"/>
            <a:ext cx="9072563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4825" y="6884988"/>
            <a:ext cx="2351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defTabSz="1008063" eaLnBrk="1" hangingPunct="1">
              <a:defRPr sz="1500"/>
            </a:lvl1pPr>
          </a:lstStyle>
          <a:p>
            <a:endParaRPr lang="cs-CZ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875" y="6884988"/>
            <a:ext cx="3190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algn="ctr" defTabSz="1008063" eaLnBrk="1" hangingPunct="1">
              <a:defRPr sz="1500"/>
            </a:lvl1pPr>
          </a:lstStyle>
          <a:p>
            <a:endParaRPr lang="cs-CZ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713" y="6884988"/>
            <a:ext cx="2352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algn="r" defTabSz="1008063" eaLnBrk="1" hangingPunct="1">
              <a:defRPr sz="1500"/>
            </a:lvl1pPr>
          </a:lstStyle>
          <a:p>
            <a:fld id="{DE1AD300-EE7C-4FFD-8903-0C3EF26E5920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2pPr>
      <a:lvl3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3pPr>
      <a:lvl4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4pPr>
      <a:lvl5pPr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5pPr>
      <a:lvl6pPr marL="4572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6pPr>
      <a:lvl7pPr marL="9144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7pPr>
      <a:lvl8pPr marL="13716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8pPr>
      <a:lvl9pPr marL="18288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latin typeface="Arial" charset="0"/>
        </a:defRPr>
      </a:lvl9pPr>
    </p:titleStyle>
    <p:bodyStyle>
      <a:lvl1pPr marL="377825" indent="-377825" algn="l" defTabSz="1008063" rtl="0" fontAlgn="base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19150" indent="-315913" algn="l" defTabSz="1008063" rtl="0" fontAlgn="base">
        <a:spcBef>
          <a:spcPct val="20000"/>
        </a:spcBef>
        <a:spcAft>
          <a:spcPct val="0"/>
        </a:spcAft>
        <a:buChar char="–"/>
        <a:defRPr sz="3100">
          <a:solidFill>
            <a:schemeClr val="tx1"/>
          </a:solidFill>
          <a:latin typeface="+mn-lt"/>
        </a:defRPr>
      </a:lvl2pPr>
      <a:lvl3pPr marL="1260475" indent="-252413" algn="l" defTabSz="1008063" rtl="0" fontAlgn="base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63713" indent="-252413" algn="l" defTabSz="1008063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685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7257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1829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6401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097338" indent="-252413" algn="l" defTabSz="10080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rajnosek\Desktop\Obrázek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04031" y="302739"/>
            <a:ext cx="9072563" cy="1259946"/>
          </a:xfrm>
          <a:prstGeom prst="rect">
            <a:avLst/>
          </a:prstGeom>
        </p:spPr>
        <p:txBody>
          <a:bodyPr vert="horz" lIns="100794" tIns="50397" rIns="100794" bIns="50397" rtlCol="0" anchor="ctr">
            <a:normAutofit/>
          </a:bodyPr>
          <a:lstStyle/>
          <a:p>
            <a:r>
              <a:rPr lang="cs-CZ" dirty="0" smtClean="0"/>
              <a:t>Klepnutím lze upravit nadpis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031" y="1763926"/>
            <a:ext cx="9072563" cy="4989036"/>
          </a:xfrm>
          <a:prstGeom prst="rect">
            <a:avLst/>
          </a:prstGeom>
        </p:spPr>
        <p:txBody>
          <a:bodyPr vert="horz" lIns="100794" tIns="50397" rIns="100794" bIns="50397" rtlCol="0">
            <a:normAutofit/>
          </a:bodyPr>
          <a:lstStyle/>
          <a:p>
            <a:pPr lvl="0"/>
            <a:r>
              <a:rPr lang="cs-CZ" dirty="0" smtClean="0"/>
              <a:t>Klepnutím lze upravit text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515435" y="43586"/>
            <a:ext cx="3192198" cy="402483"/>
          </a:xfrm>
          <a:prstGeom prst="rect">
            <a:avLst/>
          </a:prstGeom>
        </p:spPr>
        <p:txBody>
          <a:bodyPr lIns="100794" tIns="50397" rIns="100794" bIns="50397"/>
          <a:lstStyle>
            <a:lvl1pPr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xStyles>
    <p:titleStyle>
      <a:lvl1pPr algn="l" defTabSz="1007943" rtl="0" eaLnBrk="1" latinLnBrk="0" hangingPunct="1">
        <a:spcBef>
          <a:spcPct val="0"/>
        </a:spcBef>
        <a:buNone/>
        <a:defRPr lang="cs-CZ" sz="3300" b="1" kern="1200" dirty="0">
          <a:solidFill>
            <a:srgbClr val="F08600"/>
          </a:solidFill>
          <a:latin typeface="+mj-lt"/>
          <a:ea typeface="+mj-ea"/>
          <a:cs typeface="Arial" pitchFamily="34" charset="0"/>
        </a:defRPr>
      </a:lvl1pPr>
    </p:titleStyle>
    <p:bodyStyle>
      <a:lvl1pPr marL="377979" indent="-377979" algn="l" defTabSz="1007943" rtl="0" eaLnBrk="1" latinLnBrk="0" hangingPunct="1">
        <a:lnSpc>
          <a:spcPct val="100000"/>
        </a:lnSpc>
        <a:spcBef>
          <a:spcPct val="20000"/>
        </a:spcBef>
        <a:spcAft>
          <a:spcPts val="2205"/>
        </a:spcAft>
        <a:buClr>
          <a:srgbClr val="F08600"/>
        </a:buClr>
        <a:buFont typeface="Wingdings" pitchFamily="2" charset="2"/>
        <a:buChar char="§"/>
        <a:defRPr sz="2200" kern="1200">
          <a:solidFill>
            <a:schemeClr val="tx1">
              <a:lumMod val="65000"/>
              <a:lumOff val="35000"/>
            </a:schemeClr>
          </a:solidFill>
          <a:latin typeface="Myriad Pro"/>
          <a:ea typeface="+mn-ea"/>
          <a:cs typeface="+mn-cs"/>
        </a:defRPr>
      </a:lvl1pPr>
      <a:lvl2pPr marL="818954" indent="-314982" algn="l" defTabSz="1007943" rtl="0" eaLnBrk="1" latinLnBrk="0" hangingPunct="1">
        <a:lnSpc>
          <a:spcPct val="100000"/>
        </a:lnSpc>
        <a:spcBef>
          <a:spcPct val="20000"/>
        </a:spcBef>
        <a:spcAft>
          <a:spcPts val="1984"/>
        </a:spcAft>
        <a:buClr>
          <a:srgbClr val="F08600"/>
        </a:buClr>
        <a:buFont typeface="Courier New" pitchFamily="49" charset="0"/>
        <a:buChar char="o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100000"/>
        </a:lnSpc>
        <a:spcBef>
          <a:spcPct val="20000"/>
        </a:spcBef>
        <a:spcAft>
          <a:spcPts val="1764"/>
        </a:spcAft>
        <a:buClr>
          <a:srgbClr val="F08600"/>
        </a:buClr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100000"/>
        </a:lnSpc>
        <a:spcBef>
          <a:spcPct val="20000"/>
        </a:spcBef>
        <a:spcAft>
          <a:spcPts val="1543"/>
        </a:spcAft>
        <a:buClr>
          <a:srgbClr val="F08600"/>
        </a:buClr>
        <a:buFont typeface="Arial" pitchFamily="34" charset="0"/>
        <a:buChar char="–"/>
        <a:defRPr sz="15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100000"/>
        </a:lnSpc>
        <a:spcBef>
          <a:spcPct val="20000"/>
        </a:spcBef>
        <a:spcAft>
          <a:spcPts val="1323"/>
        </a:spcAft>
        <a:buClr>
          <a:srgbClr val="F08600"/>
        </a:buClr>
        <a:buFont typeface="Arial" pitchFamily="34" charset="0"/>
        <a:buChar char="»"/>
        <a:defRPr sz="13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racle.com/technology/products/ias/toplink/jpa/resources/toplink-jpa-annotations.html#Embedded" TargetMode="External"/><Relationship Id="rId13" Type="http://schemas.openxmlformats.org/officeDocument/2006/relationships/hyperlink" Target="http://www.oracle.com/technology/products/ias/toplink/jpa/resources/toplink-jpa-annotations.html#OneToOne" TargetMode="External"/><Relationship Id="rId18" Type="http://schemas.openxmlformats.org/officeDocument/2006/relationships/hyperlink" Target="http://www.oracle.com/technology/products/ias/toplink/jpa/resources/toplink-jpa-annotations.html#Transient" TargetMode="External"/><Relationship Id="rId3" Type="http://schemas.openxmlformats.org/officeDocument/2006/relationships/hyperlink" Target="http://www.oracle.com/technology/products/ias/toplink/jpa/resources/toplink-jpa-annotations.html#Entity" TargetMode="External"/><Relationship Id="rId7" Type="http://schemas.openxmlformats.org/officeDocument/2006/relationships/hyperlink" Target="http://www.oracle.com/technology/products/ias/toplink/jpa/resources/toplink-jpa-annotations.html#Embeddable" TargetMode="External"/><Relationship Id="rId12" Type="http://schemas.openxmlformats.org/officeDocument/2006/relationships/hyperlink" Target="http://www.oracle.com/technology/products/ias/toplink/jpa/resources/toplink-jpa-annotations.html#OneToMany" TargetMode="External"/><Relationship Id="rId17" Type="http://schemas.openxmlformats.org/officeDocument/2006/relationships/hyperlink" Target="http://www.oracle.com/technology/products/ias/toplink/jpa/resources/toplink-jpa-annotations.html#Temporal" TargetMode="External"/><Relationship Id="rId2" Type="http://schemas.openxmlformats.org/officeDocument/2006/relationships/hyperlink" Target="http://www.oracle.com/technology/products/ias/toplink/jpa/resources/toplink-jpa-annotations.html#PersistenceContext" TargetMode="External"/><Relationship Id="rId16" Type="http://schemas.openxmlformats.org/officeDocument/2006/relationships/hyperlink" Target="http://www.oracle.com/technology/products/ias/toplink/jpa/resources/toplink-jpa-annotations.html#Lob" TargetMode="External"/><Relationship Id="rId20" Type="http://schemas.openxmlformats.org/officeDocument/2006/relationships/hyperlink" Target="http://www.oracle.com/technology/products/ias/toplink/jpa/resources/toplink-jpa-annotations.html#NamedQuery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oracle.com/technology/products/ias/toplink/jpa/resources/toplink-jpa-annotations.html#Id" TargetMode="External"/><Relationship Id="rId11" Type="http://schemas.openxmlformats.org/officeDocument/2006/relationships/hyperlink" Target="http://www.oracle.com/technology/products/ias/toplink/jpa/resources/toplink-jpa-annotations.html#ManyToOne" TargetMode="External"/><Relationship Id="rId5" Type="http://schemas.openxmlformats.org/officeDocument/2006/relationships/hyperlink" Target="http://www.oracle.com/technology/products/ias/toplink/jpa/resources/toplink-jpa-annotations.html#Column" TargetMode="External"/><Relationship Id="rId15" Type="http://schemas.openxmlformats.org/officeDocument/2006/relationships/hyperlink" Target="http://www.oracle.com/technology/products/ias/toplink/jpa/resources/toplink-jpa-annotations.html#JoinColumns" TargetMode="External"/><Relationship Id="rId10" Type="http://schemas.openxmlformats.org/officeDocument/2006/relationships/hyperlink" Target="http://www.oracle.com/technology/products/ias/toplink/jpa/resources/toplink-jpa-annotations.html#ManyToMany" TargetMode="External"/><Relationship Id="rId19" Type="http://schemas.openxmlformats.org/officeDocument/2006/relationships/hyperlink" Target="http://www.oracle.com/technology/products/ias/toplink/jpa/resources/toplink-jpa-annotations.html#Version" TargetMode="External"/><Relationship Id="rId4" Type="http://schemas.openxmlformats.org/officeDocument/2006/relationships/hyperlink" Target="http://www.oracle.com/technology/products/ias/toplink/jpa/resources/toplink-jpa-annotations.html#Table" TargetMode="External"/><Relationship Id="rId9" Type="http://schemas.openxmlformats.org/officeDocument/2006/relationships/hyperlink" Target="http://www.oracle.com/technology/products/ias/toplink/jpa/resources/toplink-jpa-annotations.html#GeneratedValue" TargetMode="External"/><Relationship Id="rId14" Type="http://schemas.openxmlformats.org/officeDocument/2006/relationships/hyperlink" Target="http://www.oracle.com/technology/products/ias/toplink/jpa/resources/toplink-jpa-annotations.html#JoinColum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java.sun.com/" TargetMode="External"/><Relationship Id="rId2" Type="http://schemas.openxmlformats.org/officeDocument/2006/relationships/hyperlink" Target="http://www.hibernate.org/" TargetMode="Externa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ORM,</a:t>
            </a:r>
            <a:r>
              <a:rPr lang="en-US" dirty="0" smtClean="0"/>
              <a:t> </a:t>
            </a:r>
            <a:r>
              <a:rPr lang="cs-CZ" dirty="0" smtClean="0"/>
              <a:t>JPA</a:t>
            </a:r>
            <a:endParaRPr lang="cs-CZ" dirty="0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/>
              <a:t>Ing. </a:t>
            </a:r>
            <a:r>
              <a:rPr lang="en-US" dirty="0" smtClean="0"/>
              <a:t>Jan Herma</a:t>
            </a:r>
            <a:endParaRPr lang="cs-CZ" dirty="0"/>
          </a:p>
          <a:p>
            <a:r>
              <a:rPr lang="cs-CZ" dirty="0"/>
              <a:t>CCA </a:t>
            </a:r>
            <a:r>
              <a:rPr lang="cs-CZ" dirty="0" err="1"/>
              <a:t>Group</a:t>
            </a:r>
            <a:r>
              <a:rPr lang="cs-CZ" dirty="0"/>
              <a:t> a.s.</a:t>
            </a:r>
          </a:p>
          <a:p>
            <a:r>
              <a:rPr lang="en-US" dirty="0" smtClean="0"/>
              <a:t>3</a:t>
            </a:r>
            <a:r>
              <a:rPr lang="cs-CZ" dirty="0" smtClean="0"/>
              <a:t>.</a:t>
            </a:r>
            <a:r>
              <a:rPr lang="en-US" dirty="0" smtClean="0"/>
              <a:t>3</a:t>
            </a:r>
            <a:r>
              <a:rPr lang="cs-CZ" dirty="0" smtClean="0"/>
              <a:t>.20</a:t>
            </a:r>
            <a:r>
              <a:rPr lang="en-US" dirty="0" smtClean="0"/>
              <a:t>11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Java Persistence API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504031" y="1763613"/>
            <a:ext cx="9072563" cy="468020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cs-CZ" sz="2600" dirty="0"/>
              <a:t>ORM </a:t>
            </a:r>
            <a:r>
              <a:rPr lang="cs-CZ" sz="2600" dirty="0" err="1"/>
              <a:t>framework</a:t>
            </a:r>
            <a:r>
              <a:rPr lang="cs-CZ" sz="2600" dirty="0"/>
              <a:t>, standardní součást Java EE serverů</a:t>
            </a:r>
          </a:p>
          <a:p>
            <a:pPr>
              <a:lnSpc>
                <a:spcPct val="90000"/>
              </a:lnSpc>
            </a:pPr>
            <a:r>
              <a:rPr lang="cs-CZ" sz="2600" dirty="0"/>
              <a:t>Součást specifikace EJB3, lze vyčlenit a používat samostatně i ve </a:t>
            </a:r>
            <a:r>
              <a:rPr lang="cs-CZ" sz="2600" dirty="0" err="1"/>
              <a:t>standalone</a:t>
            </a:r>
            <a:r>
              <a:rPr lang="cs-CZ" sz="2600" dirty="0"/>
              <a:t> Java aplikacích</a:t>
            </a:r>
          </a:p>
          <a:p>
            <a:pPr>
              <a:lnSpc>
                <a:spcPct val="90000"/>
              </a:lnSpc>
            </a:pPr>
            <a:r>
              <a:rPr lang="cs-CZ" sz="2600" dirty="0"/>
              <a:t>Zavádí pojem Entita – analogie Java </a:t>
            </a:r>
            <a:r>
              <a:rPr lang="cs-CZ" sz="2600" dirty="0" err="1"/>
              <a:t>Beanu</a:t>
            </a:r>
            <a:r>
              <a:rPr lang="cs-CZ" sz="2600" dirty="0"/>
              <a:t> z </a:t>
            </a:r>
            <a:r>
              <a:rPr lang="cs-CZ" sz="2600" dirty="0" err="1"/>
              <a:t>Hibernate</a:t>
            </a:r>
            <a:r>
              <a:rPr lang="cs-CZ" sz="2600" dirty="0"/>
              <a:t> (POJO objekty)</a:t>
            </a:r>
          </a:p>
          <a:p>
            <a:pPr lvl="1">
              <a:lnSpc>
                <a:spcPct val="90000"/>
              </a:lnSpc>
            </a:pPr>
            <a:r>
              <a:rPr lang="cs-CZ" sz="2200" dirty="0"/>
              <a:t>Reprezentuje persistentní data</a:t>
            </a:r>
          </a:p>
          <a:p>
            <a:pPr lvl="1">
              <a:lnSpc>
                <a:spcPct val="90000"/>
              </a:lnSpc>
            </a:pPr>
            <a:r>
              <a:rPr lang="cs-CZ" sz="2200" dirty="0"/>
              <a:t>Ukládána do databáze</a:t>
            </a:r>
          </a:p>
          <a:p>
            <a:pPr lvl="1">
              <a:lnSpc>
                <a:spcPct val="90000"/>
              </a:lnSpc>
            </a:pPr>
            <a:r>
              <a:rPr lang="cs-CZ" sz="2200" dirty="0"/>
              <a:t>Může být sdílená různými klienty</a:t>
            </a:r>
          </a:p>
          <a:p>
            <a:pPr lvl="1">
              <a:lnSpc>
                <a:spcPct val="90000"/>
              </a:lnSpc>
            </a:pPr>
            <a:r>
              <a:rPr lang="cs-CZ" sz="2200" dirty="0"/>
              <a:t>Transakční zpracování</a:t>
            </a:r>
          </a:p>
          <a:p>
            <a:pPr lvl="1">
              <a:lnSpc>
                <a:spcPct val="90000"/>
              </a:lnSpc>
            </a:pPr>
            <a:r>
              <a:rPr lang="cs-CZ" sz="2200" dirty="0"/>
              <a:t>Musí mít primární klíč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Příklad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504031" y="1455097"/>
            <a:ext cx="9072563" cy="498903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200" b="1" dirty="0">
                <a:latin typeface="Courier New" pitchFamily="49" charset="0"/>
              </a:rPr>
              <a:t>@Entity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200" b="1" dirty="0">
                <a:latin typeface="Courier New" pitchFamily="49" charset="0"/>
              </a:rPr>
              <a:t>public </a:t>
            </a:r>
            <a:r>
              <a:rPr lang="cs-CZ" sz="1200" b="1" dirty="0" err="1">
                <a:latin typeface="Courier New" pitchFamily="49" charset="0"/>
              </a:rPr>
              <a:t>class</a:t>
            </a:r>
            <a:r>
              <a:rPr lang="cs-CZ" sz="1200" b="1" dirty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Productline</a:t>
            </a:r>
            <a:r>
              <a:rPr lang="cs-CZ" sz="1200" b="1" dirty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implements</a:t>
            </a:r>
            <a:r>
              <a:rPr lang="cs-CZ" sz="1200" b="1" dirty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Serializable</a:t>
            </a:r>
            <a:r>
              <a:rPr lang="cs-CZ" sz="1200" b="1" dirty="0">
                <a:latin typeface="Courier New" pitchFamily="49" charset="0"/>
              </a:rPr>
              <a:t> {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@</a:t>
            </a:r>
            <a:r>
              <a:rPr lang="cs-CZ" sz="1200" b="1" dirty="0">
                <a:latin typeface="Courier New" pitchFamily="49" charset="0"/>
              </a:rPr>
              <a:t>Id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err="1" smtClean="0">
                <a:latin typeface="Courier New" pitchFamily="49" charset="0"/>
              </a:rPr>
              <a:t>private</a:t>
            </a:r>
            <a:r>
              <a:rPr lang="cs-CZ" sz="1200" b="1" dirty="0" smtClean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String</a:t>
            </a:r>
            <a:r>
              <a:rPr lang="cs-CZ" sz="1200" b="1" dirty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productline</a:t>
            </a:r>
            <a:r>
              <a:rPr lang="cs-CZ" sz="1200" b="1" dirty="0">
                <a:latin typeface="Courier New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err="1" smtClean="0">
                <a:latin typeface="Courier New" pitchFamily="49" charset="0"/>
              </a:rPr>
              <a:t>private</a:t>
            </a:r>
            <a:r>
              <a:rPr lang="cs-CZ" sz="1200" b="1" dirty="0" smtClean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String</a:t>
            </a:r>
            <a:r>
              <a:rPr lang="cs-CZ" sz="1200" b="1" dirty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textdescription</a:t>
            </a:r>
            <a:r>
              <a:rPr lang="cs-CZ" sz="1200" b="1" dirty="0">
                <a:latin typeface="Courier New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@</a:t>
            </a:r>
            <a:r>
              <a:rPr lang="cs-CZ" sz="1200" b="1" dirty="0">
                <a:latin typeface="Courier New" pitchFamily="49" charset="0"/>
              </a:rPr>
              <a:t>Lob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err="1" smtClean="0">
                <a:latin typeface="Courier New" pitchFamily="49" charset="0"/>
              </a:rPr>
              <a:t>private</a:t>
            </a:r>
            <a:r>
              <a:rPr lang="cs-CZ" sz="1200" b="1" dirty="0" smtClean="0">
                <a:latin typeface="Courier New" pitchFamily="49" charset="0"/>
              </a:rPr>
              <a:t> </a:t>
            </a:r>
            <a:r>
              <a:rPr lang="cs-CZ" sz="1200" b="1" dirty="0">
                <a:latin typeface="Courier New" pitchFamily="49" charset="0"/>
              </a:rPr>
              <a:t>byte[] image;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err="1" smtClean="0">
                <a:latin typeface="Courier New" pitchFamily="49" charset="0"/>
              </a:rPr>
              <a:t>private</a:t>
            </a:r>
            <a:r>
              <a:rPr lang="cs-CZ" sz="1200" b="1" dirty="0" smtClean="0">
                <a:latin typeface="Courier New" pitchFamily="49" charset="0"/>
              </a:rPr>
              <a:t> </a:t>
            </a:r>
            <a:r>
              <a:rPr lang="cs-CZ" sz="1200" b="1" dirty="0">
                <a:latin typeface="Courier New" pitchFamily="49" charset="0"/>
              </a:rPr>
              <a:t>static </a:t>
            </a:r>
            <a:r>
              <a:rPr lang="cs-CZ" sz="1200" b="1" dirty="0" err="1">
                <a:latin typeface="Courier New" pitchFamily="49" charset="0"/>
              </a:rPr>
              <a:t>final</a:t>
            </a:r>
            <a:r>
              <a:rPr lang="cs-CZ" sz="1200" b="1" dirty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long</a:t>
            </a:r>
            <a:r>
              <a:rPr lang="cs-CZ" sz="1200" b="1" dirty="0">
                <a:latin typeface="Courier New" pitchFamily="49" charset="0"/>
              </a:rPr>
              <a:t> </a:t>
            </a:r>
            <a:r>
              <a:rPr lang="cs-CZ" sz="1200" b="1" i="1" dirty="0" err="1">
                <a:latin typeface="Courier New" pitchFamily="49" charset="0"/>
              </a:rPr>
              <a:t>serialVersionUID</a:t>
            </a:r>
            <a:r>
              <a:rPr lang="cs-CZ" sz="1200" b="1" dirty="0">
                <a:latin typeface="Courier New" pitchFamily="49" charset="0"/>
              </a:rPr>
              <a:t> = 1L;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public </a:t>
            </a:r>
            <a:r>
              <a:rPr lang="cs-CZ" sz="1200" b="1" dirty="0" err="1">
                <a:latin typeface="Courier New" pitchFamily="49" charset="0"/>
              </a:rPr>
              <a:t>Productline</a:t>
            </a:r>
            <a:r>
              <a:rPr lang="cs-CZ" sz="1200" b="1" dirty="0">
                <a:latin typeface="Courier New" pitchFamily="49" charset="0"/>
              </a:rPr>
              <a:t>() {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  </a:t>
            </a:r>
            <a:r>
              <a:rPr lang="cs-CZ" sz="1200" b="1" dirty="0" smtClean="0">
                <a:latin typeface="Courier New" pitchFamily="49" charset="0"/>
              </a:rPr>
              <a:t>super</a:t>
            </a:r>
            <a:r>
              <a:rPr lang="cs-CZ" sz="1200" b="1" dirty="0">
                <a:latin typeface="Courier New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}</a:t>
            </a: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…</a:t>
            </a: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public </a:t>
            </a:r>
            <a:r>
              <a:rPr lang="cs-CZ" sz="1200" b="1" dirty="0">
                <a:latin typeface="Courier New" pitchFamily="49" charset="0"/>
              </a:rPr>
              <a:t>byte[] </a:t>
            </a:r>
            <a:r>
              <a:rPr lang="cs-CZ" sz="1200" b="1" dirty="0" err="1">
                <a:latin typeface="Courier New" pitchFamily="49" charset="0"/>
              </a:rPr>
              <a:t>getImage</a:t>
            </a:r>
            <a:r>
              <a:rPr lang="cs-CZ" sz="1200" b="1" dirty="0">
                <a:latin typeface="Courier New" pitchFamily="49" charset="0"/>
              </a:rPr>
              <a:t>() {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  </a:t>
            </a:r>
            <a:r>
              <a:rPr lang="cs-CZ" sz="1200" b="1" dirty="0" err="1" smtClean="0">
                <a:latin typeface="Courier New" pitchFamily="49" charset="0"/>
              </a:rPr>
              <a:t>return</a:t>
            </a:r>
            <a:r>
              <a:rPr lang="cs-CZ" sz="1200" b="1" dirty="0" smtClean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this.image</a:t>
            </a:r>
            <a:r>
              <a:rPr lang="cs-CZ" sz="1200" b="1" dirty="0">
                <a:latin typeface="Courier New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}</a:t>
            </a: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public </a:t>
            </a:r>
            <a:r>
              <a:rPr lang="cs-CZ" sz="1200" b="1" dirty="0" err="1">
                <a:latin typeface="Courier New" pitchFamily="49" charset="0"/>
              </a:rPr>
              <a:t>void</a:t>
            </a:r>
            <a:r>
              <a:rPr lang="cs-CZ" sz="1200" b="1" dirty="0">
                <a:latin typeface="Courier New" pitchFamily="49" charset="0"/>
              </a:rPr>
              <a:t> </a:t>
            </a:r>
            <a:r>
              <a:rPr lang="cs-CZ" sz="1200" b="1" dirty="0" err="1">
                <a:latin typeface="Courier New" pitchFamily="49" charset="0"/>
              </a:rPr>
              <a:t>setImage</a:t>
            </a:r>
            <a:r>
              <a:rPr lang="cs-CZ" sz="1200" b="1" dirty="0">
                <a:latin typeface="Courier New" pitchFamily="49" charset="0"/>
              </a:rPr>
              <a:t>(byte[] image) {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  </a:t>
            </a:r>
            <a:r>
              <a:rPr lang="cs-CZ" sz="1200" b="1" dirty="0" err="1" smtClean="0">
                <a:latin typeface="Courier New" pitchFamily="49" charset="0"/>
              </a:rPr>
              <a:t>this.image</a:t>
            </a:r>
            <a:r>
              <a:rPr lang="cs-CZ" sz="1200" b="1" dirty="0" smtClean="0">
                <a:latin typeface="Courier New" pitchFamily="49" charset="0"/>
              </a:rPr>
              <a:t> </a:t>
            </a:r>
            <a:r>
              <a:rPr lang="cs-CZ" sz="1200" b="1" dirty="0">
                <a:latin typeface="Courier New" pitchFamily="49" charset="0"/>
              </a:rPr>
              <a:t>= image;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200" b="1" dirty="0" smtClean="0">
                <a:latin typeface="Courier New" pitchFamily="49" charset="0"/>
              </a:rPr>
              <a:t>  </a:t>
            </a:r>
            <a:r>
              <a:rPr lang="cs-CZ" sz="1200" b="1" dirty="0" smtClean="0">
                <a:latin typeface="Courier New" pitchFamily="49" charset="0"/>
              </a:rPr>
              <a:t>}</a:t>
            </a: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200" b="1" dirty="0">
              <a:latin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200" b="1" dirty="0">
                <a:latin typeface="Courier New" pitchFamily="49" charset="0"/>
              </a:rPr>
              <a:t>}</a:t>
            </a:r>
          </a:p>
          <a:p>
            <a:pPr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200" b="1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Persistence Context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Spojovací prvek mezi databází a instancí v Javě</a:t>
            </a:r>
          </a:p>
          <a:p>
            <a:r>
              <a:rPr lang="cs-CZ" dirty="0"/>
              <a:t>Pracuje se s ním prostřednictvím rozhraní </a:t>
            </a:r>
            <a:r>
              <a:rPr lang="cs-CZ" dirty="0" err="1"/>
              <a:t>EntityManager</a:t>
            </a:r>
            <a:r>
              <a:rPr lang="cs-CZ" dirty="0"/>
              <a:t> – vstupní bod pro všechny operace s persistencí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Persistence Unit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Logická skupina entit, mapování a databáze</a:t>
            </a:r>
          </a:p>
          <a:p>
            <a:r>
              <a:rPr lang="cs-CZ"/>
              <a:t>Je definována v souboru persistence.xml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persistence.xml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&lt;persistence</a:t>
            </a:r>
            <a:r>
              <a:rPr lang="cs-CZ" sz="1800" b="1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  <a:endParaRPr lang="cs-CZ" sz="1800" b="1" i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persistence-unit 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cs-CZ" sz="1800" b="1" i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TestJPA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cz.cca.jet.model.Dept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cz.cca.jet.model.Emp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class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properties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property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cs-CZ" sz="1800" b="1" i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toplink.jdbc.driver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cs-CZ" sz="1800" b="1" i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value</a:t>
            </a:r>
            <a:r>
              <a:rPr lang="cs-CZ" sz="1800" b="1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 b="1" i="1" dirty="0" smtClean="0">
                <a:latin typeface="Courier New" pitchFamily="49" charset="0"/>
                <a:cs typeface="Courier New" pitchFamily="49" charset="0"/>
              </a:rPr>
              <a:t>“</a:t>
            </a:r>
            <a:r>
              <a:rPr lang="en-US" sz="1800" b="1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</a:t>
            </a:r>
            <a:r>
              <a:rPr lang="cs-CZ" sz="1800" b="1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property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cs-CZ" sz="1800" b="1" i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toplink.jdbc.url</a:t>
            </a:r>
            <a:r>
              <a:rPr lang="en-US" sz="1800" b="1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” </a:t>
            </a:r>
            <a:r>
              <a:rPr lang="cs-CZ" sz="18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value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cs-CZ" sz="1800" b="1" i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jdbc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:derby</a:t>
            </a:r>
            <a:r>
              <a:rPr lang="cs-CZ" sz="1800" b="1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800" b="1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…</a:t>
            </a:r>
            <a:r>
              <a:rPr lang="cs-CZ" sz="1800" b="1" i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 </a:t>
            </a:r>
            <a:r>
              <a:rPr lang="cs-CZ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/&gt;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property name=</a:t>
            </a:r>
            <a:r>
              <a:rPr lang="en-US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b="1" i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toplink.jdbc.user</a:t>
            </a:r>
            <a:r>
              <a:rPr lang="en-US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 value="app" /&gt;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property name=</a:t>
            </a:r>
            <a:r>
              <a:rPr lang="en-US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b="1" i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toplink.jdbc.password</a:t>
            </a:r>
            <a:r>
              <a:rPr lang="en-US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 value="app" /&gt;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  &lt;</a:t>
            </a:r>
            <a:r>
              <a:rPr lang="en-US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property name=</a:t>
            </a:r>
            <a:r>
              <a:rPr lang="en-US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b="1" i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toplink.logging.level</a:t>
            </a:r>
            <a:r>
              <a:rPr lang="en-US" sz="1800" b="1" i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 value="FINE" /&gt;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cs-CZ" sz="18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properties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8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cs-CZ" sz="18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&lt;/</a:t>
            </a: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persistence-unit&gt;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8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&lt;/persistence&gt;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8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Založení JPA projektu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err="1" smtClean="0"/>
              <a:t>Eclipse</a:t>
            </a:r>
            <a:r>
              <a:rPr lang="cs-CZ" dirty="0" smtClean="0"/>
              <a:t> – New JPA Project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Pojmenovat projekt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Vybrat implementaci JPA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Hotovo</a:t>
            </a:r>
          </a:p>
          <a:p>
            <a:pPr marL="514350" indent="-514350">
              <a:buNone/>
            </a:pPr>
            <a:endParaRPr lang="cs-CZ" dirty="0"/>
          </a:p>
          <a:p>
            <a:pPr marL="514350" indent="-514350"/>
            <a:r>
              <a:rPr lang="cs-CZ" dirty="0" smtClean="0"/>
              <a:t>Je vhodné rozdělit aplikaci na více projektů, JPA je vhodný kandidát na takový samostatný projekt</a:t>
            </a:r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Vytvoření entity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New -&gt; Entity (Entity </a:t>
            </a:r>
            <a:r>
              <a:rPr lang="cs-CZ" dirty="0" err="1" smtClean="0"/>
              <a:t>from</a:t>
            </a:r>
            <a:r>
              <a:rPr lang="cs-CZ" dirty="0" smtClean="0"/>
              <a:t> table)</a:t>
            </a:r>
          </a:p>
          <a:p>
            <a:r>
              <a:rPr lang="cs-CZ" dirty="0" smtClean="0"/>
              <a:t>Dále použít průvodce</a:t>
            </a:r>
          </a:p>
          <a:p>
            <a:r>
              <a:rPr lang="cs-CZ" dirty="0" smtClean="0"/>
              <a:t>Různé IDE poskytují různé možnosti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Deklarace primárního klíče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04031" y="1763926"/>
            <a:ext cx="9072563" cy="4608199"/>
          </a:xfrm>
        </p:spPr>
        <p:txBody>
          <a:bodyPr>
            <a:normAutofit fontScale="77500" lnSpcReduction="20000"/>
          </a:bodyPr>
          <a:lstStyle/>
          <a:p>
            <a:r>
              <a:rPr lang="cs-CZ" sz="3100" dirty="0" err="1"/>
              <a:t>Jednosloupcový</a:t>
            </a:r>
            <a:r>
              <a:rPr lang="cs-CZ" sz="3100" dirty="0"/>
              <a:t> klíč</a:t>
            </a:r>
          </a:p>
          <a:p>
            <a:pPr lvl="1"/>
            <a:r>
              <a:rPr lang="en-US" sz="2700" dirty="0" smtClean="0"/>
              <a:t>@Id</a:t>
            </a:r>
            <a:endParaRPr lang="cs-CZ" sz="2700" dirty="0"/>
          </a:p>
          <a:p>
            <a:pPr lvl="1"/>
            <a:r>
              <a:rPr lang="en-US" sz="2700" dirty="0" smtClean="0"/>
              <a:t>@Generator</a:t>
            </a:r>
            <a:endParaRPr lang="cs-CZ" sz="2700" dirty="0"/>
          </a:p>
          <a:p>
            <a:pPr lvl="2"/>
            <a:r>
              <a:rPr lang="cs-CZ" sz="2200" dirty="0"/>
              <a:t>určuje </a:t>
            </a:r>
            <a:r>
              <a:rPr lang="cs-CZ" sz="2200" dirty="0" smtClean="0"/>
              <a:t>způsob generování klíče</a:t>
            </a:r>
            <a:endParaRPr lang="cs-CZ" sz="2200" dirty="0"/>
          </a:p>
          <a:p>
            <a:pPr lvl="2"/>
            <a:r>
              <a:rPr lang="cs-CZ" sz="2200" dirty="0" smtClean="0"/>
              <a:t>Auto, Identity, Table, </a:t>
            </a:r>
            <a:r>
              <a:rPr lang="cs-CZ" sz="2200" dirty="0" err="1" smtClean="0"/>
              <a:t>Sequence</a:t>
            </a:r>
            <a:endParaRPr lang="cs-CZ" sz="2200" i="1" dirty="0"/>
          </a:p>
          <a:p>
            <a:r>
              <a:rPr lang="cs-CZ" sz="3100" dirty="0"/>
              <a:t>Složený klíč</a:t>
            </a:r>
          </a:p>
          <a:p>
            <a:pPr lvl="1"/>
            <a:r>
              <a:rPr lang="en-US" sz="2700" dirty="0" smtClean="0"/>
              <a:t>@</a:t>
            </a:r>
            <a:r>
              <a:rPr lang="cs-CZ" sz="2700" dirty="0" err="1" smtClean="0"/>
              <a:t>EmbeddedId</a:t>
            </a:r>
            <a:endParaRPr lang="cs-CZ" sz="2700" i="1" dirty="0"/>
          </a:p>
          <a:p>
            <a:pPr lvl="1"/>
            <a:r>
              <a:rPr lang="cs-CZ" sz="2700" dirty="0" smtClean="0"/>
              <a:t>Je </a:t>
            </a:r>
            <a:r>
              <a:rPr lang="cs-CZ" sz="2700" dirty="0"/>
              <a:t>třeba implementovat třídu překrývající metody </a:t>
            </a:r>
            <a:r>
              <a:rPr lang="cs-CZ" sz="2700" i="1" dirty="0" err="1"/>
              <a:t>equals</a:t>
            </a:r>
            <a:r>
              <a:rPr lang="cs-CZ" sz="2700" i="1" dirty="0"/>
              <a:t>()</a:t>
            </a:r>
            <a:r>
              <a:rPr lang="cs-CZ" sz="2700" dirty="0"/>
              <a:t> a </a:t>
            </a:r>
            <a:r>
              <a:rPr lang="cs-CZ" sz="2700" i="1" dirty="0" err="1"/>
              <a:t>hashcode</a:t>
            </a:r>
            <a:r>
              <a:rPr lang="cs-CZ" sz="2700" i="1" dirty="0"/>
              <a:t>().</a:t>
            </a:r>
            <a:endParaRPr lang="cs-CZ" sz="27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4825" y="350813"/>
            <a:ext cx="9072563" cy="640241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EmbeddedId</a:t>
            </a:r>
            <a:endParaRPr lang="cs-CZ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AttributeOverrides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 {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@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AttributeOverride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organisationId</a:t>
            </a:r>
            <a:r>
              <a:rPr lang="cs-CZ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",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cs-CZ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column</a:t>
            </a:r>
            <a:r>
              <a:rPr lang="cs-CZ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@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Column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name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= "</a:t>
            </a:r>
            <a:r>
              <a:rPr lang="cs-CZ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ORGANISATION_ID“),</a:t>
            </a:r>
            <a:endParaRPr lang="cs-CZ" sz="1600" b="1" dirty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@</a:t>
            </a:r>
            <a:r>
              <a:rPr lang="en-US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AttributeOverride</a:t>
            </a:r>
            <a:r>
              <a:rPr lang="en-US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(name = "</a:t>
            </a:r>
            <a:r>
              <a:rPr lang="en-US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companyId</a:t>
            </a:r>
            <a:r>
              <a:rPr lang="en-US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", </a:t>
            </a:r>
            <a:endParaRPr lang="cs-CZ" sz="1600" b="1" dirty="0" smtClean="0">
              <a:solidFill>
                <a:schemeClr val="tx1"/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column </a:t>
            </a:r>
            <a:r>
              <a:rPr lang="en-US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= @Column(name = "</a:t>
            </a:r>
            <a:r>
              <a:rPr lang="en-US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COMPANY_ID”) </a:t>
            </a:r>
            <a:r>
              <a:rPr lang="en-US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})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public 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CcasOrganisationId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getId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 </a:t>
            </a:r>
            <a:r>
              <a:rPr lang="cs-CZ" sz="1600" b="1" dirty="0" err="1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return</a:t>
            </a:r>
            <a:r>
              <a:rPr lang="cs-CZ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cs-CZ" sz="1600" b="1" dirty="0" err="1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this.id</a:t>
            </a:r>
            <a:r>
              <a:rPr lang="cs-CZ" sz="1600" b="1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 smtClean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}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600" b="1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600" b="1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 smtClean="0">
                <a:solidFill>
                  <a:srgbClr val="646464"/>
                </a:solidFill>
                <a:latin typeface="Courier New"/>
              </a:rPr>
              <a:t>@</a:t>
            </a:r>
            <a:r>
              <a:rPr lang="cs-CZ" sz="1600" dirty="0" err="1" smtClean="0">
                <a:solidFill>
                  <a:srgbClr val="646464"/>
                </a:solidFill>
                <a:latin typeface="Courier New"/>
              </a:rPr>
              <a:t>Embeddable</a:t>
            </a:r>
            <a:endParaRPr lang="cs-CZ" sz="1600" dirty="0" smtClean="0">
              <a:solidFill>
                <a:srgbClr val="646464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 smtClean="0">
                <a:solidFill>
                  <a:srgbClr val="7F0055"/>
                </a:solidFill>
                <a:latin typeface="Courier New"/>
              </a:rPr>
              <a:t>public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b="1" dirty="0" err="1" smtClean="0">
                <a:solidFill>
                  <a:srgbClr val="7F0055"/>
                </a:solidFill>
                <a:latin typeface="Courier New"/>
              </a:rPr>
              <a:t>class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b="1" dirty="0" err="1">
                <a:solidFill>
                  <a:srgbClr val="000000"/>
                </a:solidFill>
                <a:latin typeface="Courier New"/>
              </a:rPr>
              <a:t>CcasOrganisationId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b="1" dirty="0" err="1" smtClean="0">
                <a:solidFill>
                  <a:srgbClr val="7F0055"/>
                </a:solidFill>
                <a:latin typeface="Courier New"/>
              </a:rPr>
              <a:t>implements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b="1" dirty="0" err="1">
                <a:solidFill>
                  <a:srgbClr val="000000"/>
                </a:solidFill>
                <a:latin typeface="Courier New"/>
              </a:rPr>
              <a:t>java.io.Serializable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 {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cs-CZ" sz="1600" b="1" dirty="0" smtClean="0"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7F0055"/>
                </a:solidFill>
                <a:highlight>
                  <a:srgbClr val="E8F2FE"/>
                </a:highlight>
                <a:latin typeface="Courier New"/>
              </a:rPr>
              <a:t>  </a:t>
            </a:r>
            <a:r>
              <a:rPr lang="cs-CZ" sz="1600" b="1" dirty="0" smtClean="0">
                <a:solidFill>
                  <a:srgbClr val="7F0055"/>
                </a:solidFill>
                <a:highlight>
                  <a:srgbClr val="E8F2FE"/>
                </a:highlight>
                <a:latin typeface="Courier New"/>
              </a:rPr>
              <a:t>public</a:t>
            </a:r>
            <a:r>
              <a:rPr lang="cs-CZ" sz="1600" b="1" dirty="0" smtClean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 </a:t>
            </a:r>
            <a:r>
              <a:rPr lang="cs-CZ" sz="1600" b="1" dirty="0" err="1" smtClean="0">
                <a:solidFill>
                  <a:srgbClr val="7F0055"/>
                </a:solidFill>
                <a:highlight>
                  <a:srgbClr val="E8F2FE"/>
                </a:highlight>
                <a:latin typeface="Courier New"/>
              </a:rPr>
              <a:t>boolean</a:t>
            </a:r>
            <a:r>
              <a:rPr lang="cs-CZ" sz="1600" b="1" dirty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 </a:t>
            </a:r>
            <a:r>
              <a:rPr lang="cs-CZ" sz="1600" b="1" dirty="0" err="1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equals</a:t>
            </a:r>
            <a:r>
              <a:rPr lang="cs-CZ" sz="1600" b="1" dirty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(</a:t>
            </a:r>
            <a:r>
              <a:rPr lang="cs-CZ" sz="1600" b="1" dirty="0" err="1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Object</a:t>
            </a:r>
            <a:r>
              <a:rPr lang="cs-CZ" sz="1600" b="1" dirty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 </a:t>
            </a:r>
            <a:r>
              <a:rPr lang="cs-CZ" sz="1600" b="1" dirty="0" err="1" smtClean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other</a:t>
            </a:r>
            <a:r>
              <a:rPr lang="cs-CZ" sz="1600" b="1" dirty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) </a:t>
            </a:r>
            <a:r>
              <a:rPr lang="cs-CZ" sz="1600" b="1" dirty="0" smtClean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{...</a:t>
            </a:r>
            <a:r>
              <a:rPr lang="en-US" sz="1600" b="1" dirty="0" smtClean="0">
                <a:solidFill>
                  <a:srgbClr val="000000"/>
                </a:solidFill>
                <a:highlight>
                  <a:srgbClr val="E8F2FE"/>
                </a:highlight>
                <a:latin typeface="Courier New"/>
              </a:rPr>
              <a:t>}</a:t>
            </a:r>
            <a:endParaRPr lang="cs-CZ" sz="1600" b="1" dirty="0" smtClean="0">
              <a:solidFill>
                <a:srgbClr val="000000"/>
              </a:solidFill>
              <a:highlight>
                <a:srgbClr val="E8F2FE"/>
              </a:highlight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7F0055"/>
                </a:solidFill>
                <a:latin typeface="Courier New"/>
              </a:rPr>
              <a:t>  </a:t>
            </a:r>
            <a:r>
              <a:rPr lang="cs-CZ" sz="1600" b="1" dirty="0" smtClean="0">
                <a:solidFill>
                  <a:srgbClr val="7F0055"/>
                </a:solidFill>
                <a:latin typeface="Courier New"/>
              </a:rPr>
              <a:t>public</a:t>
            </a:r>
            <a:r>
              <a:rPr lang="cs-CZ" sz="1600" b="1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b="1" dirty="0" err="1" smtClean="0">
                <a:solidFill>
                  <a:srgbClr val="7F0055"/>
                </a:solidFill>
                <a:latin typeface="Courier New"/>
              </a:rPr>
              <a:t>int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b="1" dirty="0" err="1">
                <a:solidFill>
                  <a:srgbClr val="000000"/>
                </a:solidFill>
                <a:latin typeface="Courier New"/>
              </a:rPr>
              <a:t>hashCode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() </a:t>
            </a:r>
            <a:r>
              <a:rPr lang="cs-CZ" sz="1600" b="1" dirty="0" smtClean="0">
                <a:solidFill>
                  <a:srgbClr val="000000"/>
                </a:solidFill>
                <a:latin typeface="Courier New"/>
              </a:rPr>
              <a:t>{...</a:t>
            </a:r>
            <a:r>
              <a:rPr lang="en-US" sz="1600" b="1" dirty="0" smtClean="0">
                <a:solidFill>
                  <a:srgbClr val="000000"/>
                </a:solidFill>
                <a:latin typeface="Courier New"/>
              </a:rPr>
              <a:t>}</a:t>
            </a:r>
            <a:endParaRPr lang="cs-CZ" sz="1600" b="1" dirty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...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latin typeface="Courier New" pitchFamily="49" charset="0"/>
                <a:cs typeface="Courier New" pitchFamily="49" charset="0"/>
              </a:rPr>
              <a:t>}</a:t>
            </a:r>
            <a:endParaRPr lang="cs-CZ" sz="16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JPA 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z="2800" dirty="0" smtClean="0">
                <a:solidFill>
                  <a:srgbClr val="002060"/>
                </a:solidFill>
                <a:hlinkClick r:id="rId2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2"/>
              </a:rPr>
              <a:t>PersistenceContext</a:t>
            </a:r>
            <a:endParaRPr lang="cs-CZ" sz="2800" dirty="0" smtClean="0">
              <a:solidFill>
                <a:srgbClr val="002060"/>
              </a:solidFill>
            </a:endParaRPr>
          </a:p>
          <a:p>
            <a:r>
              <a:rPr lang="cs-CZ" sz="2800" dirty="0" smtClean="0">
                <a:solidFill>
                  <a:srgbClr val="002060"/>
                </a:solidFill>
                <a:hlinkClick r:id="rId3"/>
              </a:rPr>
              <a:t>@Entity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4"/>
              </a:rPr>
              <a:t>@Table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5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5"/>
              </a:rPr>
              <a:t>Column</a:t>
            </a:r>
            <a:endParaRPr lang="cs-CZ" sz="2800" dirty="0" smtClean="0">
              <a:solidFill>
                <a:srgbClr val="002060"/>
              </a:solidFill>
            </a:endParaRPr>
          </a:p>
          <a:p>
            <a:r>
              <a:rPr lang="cs-CZ" sz="2800" dirty="0" smtClean="0">
                <a:solidFill>
                  <a:srgbClr val="002060"/>
                </a:solidFill>
                <a:hlinkClick r:id="rId6"/>
              </a:rPr>
              <a:t>@Id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7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7"/>
              </a:rPr>
              <a:t>Embeddable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8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8"/>
              </a:rPr>
              <a:t>Embedded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9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9"/>
              </a:rPr>
              <a:t>GeneratedValue</a:t>
            </a:r>
            <a:endParaRPr lang="cs-CZ" sz="2800" dirty="0" smtClean="0">
              <a:solidFill>
                <a:srgbClr val="002060"/>
              </a:solidFill>
            </a:endParaRPr>
          </a:p>
          <a:p>
            <a:r>
              <a:rPr lang="cs-CZ" sz="2800" dirty="0" smtClean="0">
                <a:solidFill>
                  <a:srgbClr val="002060"/>
                </a:solidFill>
                <a:hlinkClick r:id="rId10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0"/>
              </a:rPr>
              <a:t>ManyToMany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11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1"/>
              </a:rPr>
              <a:t>ManyToOne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12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2"/>
              </a:rPr>
              <a:t>OneToMany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13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3"/>
              </a:rPr>
              <a:t>OneToOne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14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4"/>
              </a:rPr>
              <a:t>JoinColumn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15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5"/>
              </a:rPr>
              <a:t>JoinColumns</a:t>
            </a:r>
            <a:endParaRPr lang="cs-CZ" sz="2800" dirty="0" smtClean="0">
              <a:solidFill>
                <a:srgbClr val="002060"/>
              </a:solidFill>
            </a:endParaRPr>
          </a:p>
          <a:p>
            <a:r>
              <a:rPr lang="cs-CZ" sz="2800" dirty="0" smtClean="0">
                <a:solidFill>
                  <a:srgbClr val="002060"/>
                </a:solidFill>
                <a:hlinkClick r:id="rId16"/>
              </a:rPr>
              <a:t>@Lob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17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7"/>
              </a:rPr>
              <a:t>Temporal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18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8"/>
              </a:rPr>
              <a:t>Transient</a:t>
            </a:r>
            <a:r>
              <a:rPr lang="cs-CZ" sz="2800" dirty="0" smtClean="0">
                <a:solidFill>
                  <a:srgbClr val="002060"/>
                </a:solidFill>
              </a:rPr>
              <a:t>, </a:t>
            </a:r>
            <a:r>
              <a:rPr lang="cs-CZ" sz="2800" dirty="0" smtClean="0">
                <a:solidFill>
                  <a:srgbClr val="002060"/>
                </a:solidFill>
                <a:hlinkClick r:id="rId19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19"/>
              </a:rPr>
              <a:t>Version</a:t>
            </a:r>
            <a:endParaRPr lang="cs-CZ" sz="2800" dirty="0" smtClean="0">
              <a:solidFill>
                <a:srgbClr val="002060"/>
              </a:solidFill>
            </a:endParaRPr>
          </a:p>
          <a:p>
            <a:r>
              <a:rPr lang="cs-CZ" sz="2800" dirty="0" smtClean="0">
                <a:solidFill>
                  <a:srgbClr val="002060"/>
                </a:solidFill>
                <a:hlinkClick r:id="rId20"/>
              </a:rPr>
              <a:t>@</a:t>
            </a:r>
            <a:r>
              <a:rPr lang="cs-CZ" sz="2800" dirty="0" err="1" smtClean="0">
                <a:solidFill>
                  <a:srgbClr val="002060"/>
                </a:solidFill>
                <a:hlinkClick r:id="rId20"/>
              </a:rPr>
              <a:t>NamedQuery</a:t>
            </a:r>
            <a:endParaRPr lang="cs-CZ" sz="2800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cs-CZ" sz="10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Motivace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Programy pracují s daty, která je třeba ukládat</a:t>
            </a:r>
          </a:p>
          <a:p>
            <a:r>
              <a:rPr lang="cs-CZ"/>
              <a:t>Ukládání (persistence)</a:t>
            </a:r>
          </a:p>
          <a:p>
            <a:pPr lvl="1"/>
            <a:r>
              <a:rPr lang="cs-CZ"/>
              <a:t>Databázový systém</a:t>
            </a:r>
          </a:p>
          <a:p>
            <a:pPr lvl="1"/>
            <a:r>
              <a:rPr lang="cs-CZ"/>
              <a:t>Obtížný přístup z programu, JDBC, přístup na nižší úrovni</a:t>
            </a:r>
          </a:p>
          <a:p>
            <a:pPr lvl="1"/>
            <a:r>
              <a:rPr lang="cs-CZ"/>
              <a:t>Rozdílná interpretace dat v dB a v aplikaci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Definice vazby 1:1 a 1:N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04031" y="1763926"/>
            <a:ext cx="9072563" cy="4536191"/>
          </a:xfrm>
        </p:spPr>
        <p:txBody>
          <a:bodyPr>
            <a:normAutofit fontScale="70000" lnSpcReduction="20000"/>
          </a:bodyPr>
          <a:lstStyle/>
          <a:p>
            <a:r>
              <a:rPr lang="cs-CZ" sz="3100" dirty="0"/>
              <a:t>1:1</a:t>
            </a:r>
          </a:p>
          <a:p>
            <a:pPr lvl="1"/>
            <a:r>
              <a:rPr lang="en-US" sz="2700" dirty="0" smtClean="0"/>
              <a:t>@</a:t>
            </a:r>
            <a:r>
              <a:rPr lang="en-US" sz="2700" dirty="0" err="1" smtClean="0"/>
              <a:t>OneToOne</a:t>
            </a:r>
            <a:endParaRPr lang="cs-CZ" sz="2700" i="1" dirty="0"/>
          </a:p>
          <a:p>
            <a:r>
              <a:rPr lang="cs-CZ" sz="3100" dirty="0"/>
              <a:t>N:1</a:t>
            </a:r>
          </a:p>
          <a:p>
            <a:pPr lvl="1"/>
            <a:r>
              <a:rPr lang="en-US" sz="2700" dirty="0" smtClean="0"/>
              <a:t>@</a:t>
            </a:r>
            <a:r>
              <a:rPr lang="en-US" sz="2700" dirty="0" err="1" smtClean="0"/>
              <a:t>ManyToOne</a:t>
            </a:r>
            <a:r>
              <a:rPr lang="en-US" sz="2700" dirty="0" smtClean="0"/>
              <a:t>, </a:t>
            </a:r>
            <a:r>
              <a:rPr lang="en-US" sz="2700" dirty="0" err="1" smtClean="0"/>
              <a:t>atribut</a:t>
            </a:r>
            <a:r>
              <a:rPr lang="en-US" sz="2700" dirty="0" smtClean="0"/>
              <a:t> je </a:t>
            </a:r>
            <a:r>
              <a:rPr lang="en-US" sz="2700" dirty="0" err="1" smtClean="0"/>
              <a:t>odka</a:t>
            </a:r>
            <a:r>
              <a:rPr lang="cs-CZ" sz="2700" dirty="0" err="1" smtClean="0"/>
              <a:t>zovaný</a:t>
            </a:r>
            <a:r>
              <a:rPr lang="cs-CZ" sz="2700" dirty="0" smtClean="0"/>
              <a:t> objekt</a:t>
            </a:r>
            <a:endParaRPr lang="cs-CZ" sz="2700" i="1" dirty="0" smtClean="0"/>
          </a:p>
          <a:p>
            <a:r>
              <a:rPr lang="cs-CZ" sz="3100" dirty="0" smtClean="0"/>
              <a:t>1:N</a:t>
            </a:r>
          </a:p>
          <a:p>
            <a:pPr lvl="1"/>
            <a:r>
              <a:rPr lang="en-US" sz="2700" dirty="0" smtClean="0"/>
              <a:t>@</a:t>
            </a:r>
            <a:r>
              <a:rPr lang="en-US" sz="2700" dirty="0" err="1" smtClean="0"/>
              <a:t>OneToMany</a:t>
            </a:r>
            <a:r>
              <a:rPr lang="cs-CZ" sz="2700" dirty="0" smtClean="0"/>
              <a:t>, atribut je kolekce objektů</a:t>
            </a:r>
            <a:endParaRPr lang="cs-CZ" sz="2700" i="1" dirty="0" smtClean="0"/>
          </a:p>
          <a:p>
            <a:r>
              <a:rPr lang="cs-CZ" sz="3100" dirty="0" smtClean="0"/>
              <a:t>Je </a:t>
            </a:r>
            <a:r>
              <a:rPr lang="cs-CZ" sz="3100" dirty="0"/>
              <a:t>možné použít </a:t>
            </a:r>
            <a:r>
              <a:rPr lang="cs-CZ" sz="3100" i="1" dirty="0" err="1"/>
              <a:t>lazy</a:t>
            </a:r>
            <a:r>
              <a:rPr lang="cs-CZ" sz="3100" dirty="0"/>
              <a:t> inicializaci objektů dotažených přes vazbu – objekty se dotáhnou až při prvním použití, </a:t>
            </a:r>
            <a:r>
              <a:rPr lang="en-US" sz="3100" dirty="0" smtClean="0"/>
              <a:t>u Hibernate </a:t>
            </a:r>
            <a:r>
              <a:rPr lang="cs-CZ" sz="3100" dirty="0" smtClean="0"/>
              <a:t>je </a:t>
            </a:r>
            <a:r>
              <a:rPr lang="cs-CZ" sz="3100" dirty="0"/>
              <a:t>třeba dát pozor na zavřenou </a:t>
            </a:r>
            <a:r>
              <a:rPr lang="cs-CZ" sz="3100" dirty="0" err="1"/>
              <a:t>Session</a:t>
            </a:r>
            <a:endParaRPr lang="cs-CZ" sz="31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</a:t>
            </a:r>
            <a:r>
              <a:rPr lang="cs-CZ" dirty="0" err="1" smtClean="0"/>
              <a:t>Hibernate</a:t>
            </a:r>
            <a:endParaRPr lang="cs-CZ" dirty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 err="1">
                <a:latin typeface="Courier New" pitchFamily="49" charset="0"/>
              </a:rPr>
              <a:t>Session</a:t>
            </a:r>
            <a:r>
              <a:rPr lang="cs-CZ" sz="1700" b="1" dirty="0">
                <a:latin typeface="Courier New" pitchFamily="49" charset="0"/>
              </a:rPr>
              <a:t> </a:t>
            </a:r>
            <a:r>
              <a:rPr lang="cs-CZ" sz="1700" b="1" dirty="0" err="1">
                <a:latin typeface="Courier New" pitchFamily="49" charset="0"/>
              </a:rPr>
              <a:t>session</a:t>
            </a:r>
            <a:r>
              <a:rPr lang="cs-CZ" sz="1700" b="1" dirty="0">
                <a:latin typeface="Courier New" pitchFamily="49" charset="0"/>
              </a:rPr>
              <a:t> = </a:t>
            </a:r>
            <a:r>
              <a:rPr lang="cs-CZ" sz="1700" b="1" dirty="0" err="1">
                <a:latin typeface="Courier New" pitchFamily="49" charset="0"/>
              </a:rPr>
              <a:t>null</a:t>
            </a:r>
            <a:r>
              <a:rPr lang="cs-CZ" sz="1700" b="1" dirty="0"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</a:t>
            </a:r>
            <a:r>
              <a:rPr lang="cs-CZ" sz="1700" b="1" dirty="0" err="1">
                <a:latin typeface="Courier New" pitchFamily="49" charset="0"/>
              </a:rPr>
              <a:t>try</a:t>
            </a:r>
            <a:r>
              <a:rPr lang="cs-CZ" sz="1700" b="1" dirty="0">
                <a:latin typeface="Courier New" pitchFamily="49" charset="0"/>
              </a:rPr>
              <a:t>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session</a:t>
            </a:r>
            <a:r>
              <a:rPr lang="cs-CZ" sz="1700" b="1" dirty="0">
                <a:latin typeface="Courier New" pitchFamily="49" charset="0"/>
              </a:rPr>
              <a:t> = </a:t>
            </a:r>
            <a:r>
              <a:rPr lang="cs-CZ" sz="1700" b="1" dirty="0" err="1">
                <a:latin typeface="Courier New" pitchFamily="49" charset="0"/>
              </a:rPr>
              <a:t>HibernateUtil.</a:t>
            </a:r>
            <a:r>
              <a:rPr lang="cs-CZ" sz="1700" b="1" i="1" dirty="0" err="1">
                <a:latin typeface="Courier New" pitchFamily="49" charset="0"/>
              </a:rPr>
              <a:t>currentSession</a:t>
            </a:r>
            <a:r>
              <a:rPr lang="cs-CZ" sz="1700" b="1" dirty="0"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List&lt;</a:t>
            </a:r>
            <a:r>
              <a:rPr lang="cs-CZ" sz="1700" b="1" dirty="0" err="1">
                <a:latin typeface="Courier New" pitchFamily="49" charset="0"/>
              </a:rPr>
              <a:t>Customer</a:t>
            </a:r>
            <a:r>
              <a:rPr lang="cs-CZ" sz="1700" b="1" dirty="0">
                <a:latin typeface="Courier New" pitchFamily="49" charset="0"/>
              </a:rPr>
              <a:t>&gt; </a:t>
            </a:r>
            <a:r>
              <a:rPr lang="cs-CZ" sz="1700" b="1" dirty="0" err="1">
                <a:latin typeface="Courier New" pitchFamily="49" charset="0"/>
              </a:rPr>
              <a:t>results</a:t>
            </a:r>
            <a:r>
              <a:rPr lang="cs-CZ" sz="1700" b="1" dirty="0">
                <a:latin typeface="Courier New" pitchFamily="49" charset="0"/>
              </a:rPr>
              <a:t> = (List&lt;</a:t>
            </a:r>
            <a:r>
              <a:rPr lang="cs-CZ" sz="1700" b="1" dirty="0" err="1">
                <a:latin typeface="Courier New" pitchFamily="49" charset="0"/>
              </a:rPr>
              <a:t>Customer</a:t>
            </a:r>
            <a:r>
              <a:rPr lang="cs-CZ" sz="1700" b="1" dirty="0">
                <a:latin typeface="Courier New" pitchFamily="49" charset="0"/>
              </a:rPr>
              <a:t>&gt;) </a:t>
            </a:r>
            <a:r>
              <a:rPr lang="cs-CZ" sz="1700" b="1" dirty="0" err="1">
                <a:latin typeface="Courier New" pitchFamily="49" charset="0"/>
              </a:rPr>
              <a:t>session.createQuery</a:t>
            </a:r>
            <a:r>
              <a:rPr lang="cs-CZ" sz="1700" b="1" dirty="0">
                <a:latin typeface="Courier New" pitchFamily="49" charset="0"/>
              </a:rPr>
              <a:t>(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    "</a:t>
            </a:r>
            <a:r>
              <a:rPr lang="cs-CZ" sz="1700" b="1" dirty="0" err="1">
                <a:latin typeface="Courier New" pitchFamily="49" charset="0"/>
              </a:rPr>
              <a:t>select</a:t>
            </a:r>
            <a:r>
              <a:rPr lang="cs-CZ" sz="1700" b="1" dirty="0">
                <a:latin typeface="Courier New" pitchFamily="49" charset="0"/>
              </a:rPr>
              <a:t> c </a:t>
            </a:r>
            <a:r>
              <a:rPr lang="cs-CZ" sz="1700" b="1" dirty="0" err="1">
                <a:latin typeface="Courier New" pitchFamily="49" charset="0"/>
              </a:rPr>
              <a:t>from</a:t>
            </a:r>
            <a:r>
              <a:rPr lang="cs-CZ" sz="1700" b="1" dirty="0">
                <a:latin typeface="Courier New" pitchFamily="49" charset="0"/>
              </a:rPr>
              <a:t> cz.zcu.lab1.model.Customer c").list();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for</a:t>
            </a:r>
            <a:r>
              <a:rPr lang="cs-CZ" sz="1700" b="1" dirty="0">
                <a:latin typeface="Courier New" pitchFamily="49" charset="0"/>
              </a:rPr>
              <a:t> (</a:t>
            </a:r>
            <a:r>
              <a:rPr lang="cs-CZ" sz="1700" b="1" dirty="0" err="1">
                <a:latin typeface="Courier New" pitchFamily="49" charset="0"/>
              </a:rPr>
              <a:t>Customer</a:t>
            </a:r>
            <a:r>
              <a:rPr lang="cs-CZ" sz="1700" b="1" dirty="0">
                <a:latin typeface="Courier New" pitchFamily="49" charset="0"/>
              </a:rPr>
              <a:t> c : </a:t>
            </a:r>
            <a:r>
              <a:rPr lang="cs-CZ" sz="1700" b="1" dirty="0" err="1">
                <a:latin typeface="Courier New" pitchFamily="49" charset="0"/>
              </a:rPr>
              <a:t>results</a:t>
            </a:r>
            <a:r>
              <a:rPr lang="cs-CZ" sz="1700" b="1" dirty="0">
                <a:latin typeface="Courier New" pitchFamily="49" charset="0"/>
              </a:rPr>
              <a:t>)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  </a:t>
            </a:r>
            <a:r>
              <a:rPr lang="cs-CZ" sz="1700" b="1" dirty="0" err="1">
                <a:latin typeface="Courier New" pitchFamily="49" charset="0"/>
              </a:rPr>
              <a:t>System.</a:t>
            </a:r>
            <a:r>
              <a:rPr lang="cs-CZ" sz="1700" b="1" i="1" dirty="0" err="1">
                <a:latin typeface="Courier New" pitchFamily="49" charset="0"/>
              </a:rPr>
              <a:t>out</a:t>
            </a:r>
            <a:r>
              <a:rPr lang="cs-CZ" sz="1700" b="1" dirty="0" err="1">
                <a:latin typeface="Courier New" pitchFamily="49" charset="0"/>
              </a:rPr>
              <a:t>.println</a:t>
            </a:r>
            <a:r>
              <a:rPr lang="cs-CZ" sz="1700" b="1" dirty="0">
                <a:latin typeface="Courier New" pitchFamily="49" charset="0"/>
              </a:rPr>
              <a:t>("</a:t>
            </a:r>
            <a:r>
              <a:rPr lang="cs-CZ" sz="1700" b="1" dirty="0" err="1">
                <a:latin typeface="Courier New" pitchFamily="49" charset="0"/>
              </a:rPr>
              <a:t>Customer</a:t>
            </a:r>
            <a:r>
              <a:rPr lang="cs-CZ" sz="1700" b="1" dirty="0">
                <a:latin typeface="Courier New" pitchFamily="49" charset="0"/>
              </a:rPr>
              <a:t>: " + </a:t>
            </a:r>
            <a:r>
              <a:rPr lang="cs-CZ" sz="1700" b="1" dirty="0" err="1">
                <a:latin typeface="Courier New" pitchFamily="49" charset="0"/>
              </a:rPr>
              <a:t>c.getContactlastname</a:t>
            </a:r>
            <a:r>
              <a:rPr lang="cs-CZ" sz="1700" b="1" dirty="0">
                <a:latin typeface="Courier New" pitchFamily="49" charset="0"/>
              </a:rPr>
              <a:t>());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</a:t>
            </a:r>
            <a:r>
              <a:rPr lang="cs-CZ" sz="1700" b="1" dirty="0" err="1">
                <a:latin typeface="Courier New" pitchFamily="49" charset="0"/>
              </a:rPr>
              <a:t>catch</a:t>
            </a:r>
            <a:r>
              <a:rPr lang="cs-CZ" sz="1700" b="1" dirty="0">
                <a:latin typeface="Courier New" pitchFamily="49" charset="0"/>
              </a:rPr>
              <a:t> (</a:t>
            </a:r>
            <a:r>
              <a:rPr lang="cs-CZ" sz="1700" b="1" dirty="0" err="1">
                <a:latin typeface="Courier New" pitchFamily="49" charset="0"/>
              </a:rPr>
              <a:t>HibernateException</a:t>
            </a:r>
            <a:r>
              <a:rPr lang="cs-CZ" sz="1700" b="1" dirty="0">
                <a:latin typeface="Courier New" pitchFamily="49" charset="0"/>
              </a:rPr>
              <a:t> he)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throw</a:t>
            </a:r>
            <a:r>
              <a:rPr lang="cs-CZ" sz="1700" b="1" dirty="0">
                <a:latin typeface="Courier New" pitchFamily="49" charset="0"/>
              </a:rPr>
              <a:t> he;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</a:t>
            </a:r>
            <a:r>
              <a:rPr lang="cs-CZ" sz="1700" b="1" dirty="0" err="1">
                <a:latin typeface="Courier New" pitchFamily="49" charset="0"/>
              </a:rPr>
              <a:t>finally</a:t>
            </a:r>
            <a:r>
              <a:rPr lang="cs-CZ" sz="1700" b="1" dirty="0">
                <a:latin typeface="Courier New" pitchFamily="49" charset="0"/>
              </a:rPr>
              <a:t>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if</a:t>
            </a:r>
            <a:r>
              <a:rPr lang="cs-CZ" sz="1700" b="1" dirty="0">
                <a:latin typeface="Courier New" pitchFamily="49" charset="0"/>
              </a:rPr>
              <a:t> (</a:t>
            </a:r>
            <a:r>
              <a:rPr lang="cs-CZ" sz="1700" b="1" dirty="0" err="1">
                <a:latin typeface="Courier New" pitchFamily="49" charset="0"/>
              </a:rPr>
              <a:t>session</a:t>
            </a:r>
            <a:r>
              <a:rPr lang="cs-CZ" sz="1700" b="1" dirty="0">
                <a:latin typeface="Courier New" pitchFamily="49" charset="0"/>
              </a:rPr>
              <a:t> != </a:t>
            </a:r>
            <a:r>
              <a:rPr lang="cs-CZ" sz="1700" b="1" dirty="0" err="1">
                <a:latin typeface="Courier New" pitchFamily="49" charset="0"/>
              </a:rPr>
              <a:t>null</a:t>
            </a:r>
            <a:r>
              <a:rPr lang="cs-CZ" sz="1700" b="1" dirty="0">
                <a:latin typeface="Courier New" pitchFamily="49" charset="0"/>
              </a:rPr>
              <a:t>)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  </a:t>
            </a:r>
            <a:r>
              <a:rPr lang="cs-CZ" sz="1700" b="1" dirty="0" err="1">
                <a:latin typeface="Courier New" pitchFamily="49" charset="0"/>
              </a:rPr>
              <a:t>session.close</a:t>
            </a:r>
            <a:r>
              <a:rPr lang="cs-CZ" sz="1700" b="1" dirty="0"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700" b="1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JPA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 err="1">
                <a:solidFill>
                  <a:srgbClr val="000000"/>
                </a:solidFill>
                <a:latin typeface="Courier New"/>
              </a:rPr>
              <a:t>EntityManagerFactory</a:t>
            </a:r>
            <a:r>
              <a:rPr lang="cs-CZ" sz="16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dirty="0" err="1">
                <a:solidFill>
                  <a:srgbClr val="000000"/>
                </a:solidFill>
                <a:latin typeface="Courier New"/>
              </a:rPr>
              <a:t>factory</a:t>
            </a:r>
            <a:r>
              <a:rPr lang="cs-CZ" sz="1600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cs-CZ" sz="1600" dirty="0" err="1">
                <a:solidFill>
                  <a:srgbClr val="000000"/>
                </a:solidFill>
                <a:latin typeface="Courier New"/>
              </a:rPr>
              <a:t>Persistence</a:t>
            </a:r>
            <a:r>
              <a:rPr lang="cs-CZ" sz="1600" dirty="0">
                <a:solidFill>
                  <a:srgbClr val="000000"/>
                </a:solidFill>
                <a:latin typeface="Courier New"/>
              </a:rPr>
              <a:t>.</a:t>
            </a:r>
            <a:r>
              <a:rPr lang="cs-CZ" sz="1600" i="1" dirty="0" err="1">
                <a:solidFill>
                  <a:srgbClr val="000000"/>
                </a:solidFill>
                <a:highlight>
                  <a:srgbClr val="D4D4D4"/>
                </a:highlight>
                <a:latin typeface="Courier New"/>
              </a:rPr>
              <a:t>createEntityManagerFactory</a:t>
            </a:r>
            <a:r>
              <a:rPr lang="cs-CZ" sz="1600" i="1" dirty="0">
                <a:solidFill>
                  <a:srgbClr val="000000"/>
                </a:solidFill>
                <a:highlight>
                  <a:srgbClr val="D4D4D4"/>
                </a:highlight>
                <a:latin typeface="Courier New"/>
              </a:rPr>
              <a:t>(</a:t>
            </a:r>
            <a:r>
              <a:rPr lang="cs-CZ" sz="1600" i="1" dirty="0" smtClean="0">
                <a:solidFill>
                  <a:srgbClr val="2A00FF"/>
                </a:solidFill>
                <a:highlight>
                  <a:srgbClr val="D4D4D4"/>
                </a:highlight>
                <a:latin typeface="Courier New"/>
              </a:rPr>
              <a:t>"</a:t>
            </a:r>
            <a:r>
              <a:rPr lang="cs-CZ" sz="1600" i="1" dirty="0" err="1" smtClean="0">
                <a:solidFill>
                  <a:srgbClr val="2A00FF"/>
                </a:solidFill>
                <a:highlight>
                  <a:srgbClr val="D4D4D4"/>
                </a:highlight>
                <a:latin typeface="Courier New"/>
              </a:rPr>
              <a:t>TestJPA</a:t>
            </a:r>
            <a:r>
              <a:rPr lang="cs-CZ" sz="1600" i="1" dirty="0" smtClean="0">
                <a:solidFill>
                  <a:srgbClr val="2A00FF"/>
                </a:solidFill>
                <a:highlight>
                  <a:srgbClr val="D4D4D4"/>
                </a:highlight>
                <a:latin typeface="Courier New"/>
              </a:rPr>
              <a:t>"</a:t>
            </a:r>
            <a:r>
              <a:rPr lang="cs-CZ" sz="1600" i="1" dirty="0">
                <a:solidFill>
                  <a:srgbClr val="000000"/>
                </a:solidFill>
                <a:highlight>
                  <a:srgbClr val="D4D4D4"/>
                </a:highlight>
                <a:latin typeface="Courier New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 err="1" smtClean="0">
                <a:solidFill>
                  <a:srgbClr val="0000C0"/>
                </a:solidFill>
                <a:latin typeface="Courier New"/>
              </a:rPr>
              <a:t>entityManager</a:t>
            </a:r>
            <a:r>
              <a:rPr lang="cs-CZ" sz="1600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cs-CZ" sz="1600" dirty="0" err="1">
                <a:solidFill>
                  <a:srgbClr val="000000"/>
                </a:solidFill>
                <a:latin typeface="Courier New"/>
              </a:rPr>
              <a:t>factory.createEntityManager</a:t>
            </a:r>
            <a:r>
              <a:rPr lang="cs-CZ" sz="1600" dirty="0" smtClean="0">
                <a:solidFill>
                  <a:srgbClr val="000000"/>
                </a:solidFill>
                <a:latin typeface="Courier New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 smtClean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 err="1">
                <a:solidFill>
                  <a:srgbClr val="000000"/>
                </a:solidFill>
                <a:latin typeface="Courier New"/>
              </a:rPr>
              <a:t>Query</a:t>
            </a:r>
            <a:r>
              <a:rPr lang="cs-CZ" sz="16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dirty="0" err="1">
                <a:solidFill>
                  <a:srgbClr val="000000"/>
                </a:solidFill>
                <a:latin typeface="Courier New"/>
              </a:rPr>
              <a:t>query</a:t>
            </a:r>
            <a:r>
              <a:rPr lang="cs-CZ" sz="1600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cs-CZ" sz="1600" dirty="0" err="1" smtClean="0">
                <a:solidFill>
                  <a:srgbClr val="0000C0"/>
                </a:solidFill>
                <a:latin typeface="Courier New"/>
              </a:rPr>
              <a:t>entityManager</a:t>
            </a:r>
            <a:r>
              <a:rPr lang="cs-CZ" sz="1600" dirty="0" err="1" smtClean="0">
                <a:solidFill>
                  <a:srgbClr val="000000"/>
                </a:solidFill>
                <a:latin typeface="Courier New"/>
              </a:rPr>
              <a:t>.createQuery</a:t>
            </a:r>
            <a:r>
              <a:rPr lang="cs-CZ" sz="16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cs-CZ" sz="1600" i="1" dirty="0" smtClean="0">
                <a:solidFill>
                  <a:srgbClr val="2A00FF"/>
                </a:solidFill>
                <a:highlight>
                  <a:srgbClr val="D4D4D4"/>
                </a:highlight>
                <a:latin typeface="Courier New"/>
              </a:rPr>
              <a:t>"</a:t>
            </a:r>
            <a:r>
              <a:rPr lang="cs-CZ" sz="1600" dirty="0" err="1">
                <a:solidFill>
                  <a:srgbClr val="0000C0"/>
                </a:solidFill>
                <a:latin typeface="Courier New"/>
              </a:rPr>
              <a:t>select</a:t>
            </a:r>
            <a:r>
              <a:rPr lang="cs-CZ" sz="1600" dirty="0">
                <a:solidFill>
                  <a:srgbClr val="0000C0"/>
                </a:solidFill>
                <a:latin typeface="Courier New"/>
              </a:rPr>
              <a:t> e </a:t>
            </a:r>
            <a:r>
              <a:rPr lang="cs-CZ" sz="1600" dirty="0" err="1">
                <a:solidFill>
                  <a:srgbClr val="0000C0"/>
                </a:solidFill>
                <a:latin typeface="Courier New"/>
              </a:rPr>
              <a:t>from Emp</a:t>
            </a:r>
            <a:r>
              <a:rPr lang="cs-CZ" sz="1600" dirty="0">
                <a:solidFill>
                  <a:srgbClr val="0000C0"/>
                </a:solidFill>
                <a:latin typeface="Courier New"/>
              </a:rPr>
              <a:t> e</a:t>
            </a:r>
            <a:r>
              <a:rPr lang="cs-CZ" sz="1600" i="1" dirty="0" smtClean="0">
                <a:solidFill>
                  <a:srgbClr val="2A00FF"/>
                </a:solidFill>
                <a:highlight>
                  <a:srgbClr val="D4D4D4"/>
                </a:highlight>
                <a:latin typeface="Courier New"/>
              </a:rPr>
              <a:t>"</a:t>
            </a:r>
            <a:r>
              <a:rPr lang="cs-CZ" sz="16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cs-CZ" sz="1600" dirty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>
                <a:solidFill>
                  <a:srgbClr val="000000"/>
                </a:solidFill>
                <a:latin typeface="Courier New"/>
              </a:rPr>
              <a:t>List </a:t>
            </a:r>
            <a:r>
              <a:rPr lang="cs-CZ" sz="1600" dirty="0" err="1">
                <a:solidFill>
                  <a:srgbClr val="000000"/>
                </a:solidFill>
                <a:latin typeface="Courier New"/>
              </a:rPr>
              <a:t>emps</a:t>
            </a:r>
            <a:r>
              <a:rPr lang="cs-CZ" sz="1600" b="1" dirty="0" smtClean="0">
                <a:solidFill>
                  <a:srgbClr val="7F0055"/>
                </a:solidFill>
                <a:latin typeface="Courier New"/>
              </a:rPr>
              <a:t> </a:t>
            </a:r>
            <a:r>
              <a:rPr lang="cs-CZ" sz="1600" dirty="0">
                <a:solidFill>
                  <a:srgbClr val="000000"/>
                </a:solidFill>
                <a:latin typeface="Courier New"/>
              </a:rPr>
              <a:t>=</a:t>
            </a:r>
            <a:r>
              <a:rPr lang="cs-CZ" sz="1600" b="1" dirty="0" smtClean="0">
                <a:solidFill>
                  <a:srgbClr val="7F0055"/>
                </a:solidFill>
                <a:latin typeface="Courier New"/>
              </a:rPr>
              <a:t> </a:t>
            </a:r>
            <a:r>
              <a:rPr lang="cs-CZ" sz="1600" b="1" dirty="0" err="1" smtClean="0">
                <a:solidFill>
                  <a:srgbClr val="000000"/>
                </a:solidFill>
                <a:latin typeface="Courier New"/>
              </a:rPr>
              <a:t>query.getResultList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();</a:t>
            </a:r>
            <a:endParaRPr lang="cs-CZ" sz="1600" dirty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 smtClean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b="1" dirty="0" err="1" smtClean="0">
                <a:solidFill>
                  <a:srgbClr val="7F0055"/>
                </a:solidFill>
                <a:latin typeface="Courier New"/>
              </a:rPr>
              <a:t>for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cs-CZ" sz="1600" b="1" dirty="0" err="1">
                <a:solidFill>
                  <a:srgbClr val="000000"/>
                </a:solidFill>
                <a:latin typeface="Courier New"/>
              </a:rPr>
              <a:t>Emp</a:t>
            </a:r>
            <a:r>
              <a:rPr lang="cs-CZ" sz="1600" b="1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cs-CZ" sz="1600" b="1" dirty="0" err="1">
                <a:solidFill>
                  <a:srgbClr val="000000"/>
                </a:solidFill>
                <a:highlight>
                  <a:srgbClr val="F0D8A8"/>
                </a:highlight>
                <a:latin typeface="Courier New"/>
              </a:rPr>
              <a:t>employee</a:t>
            </a:r>
            <a:r>
              <a:rPr lang="cs-CZ" sz="1600" b="1" dirty="0">
                <a:solidFill>
                  <a:srgbClr val="000000"/>
                </a:solidFill>
                <a:highlight>
                  <a:srgbClr val="F0D8A8"/>
                </a:highlight>
                <a:latin typeface="Courier New"/>
              </a:rPr>
              <a:t> : </a:t>
            </a:r>
            <a:r>
              <a:rPr lang="cs-CZ" sz="1600" b="1" dirty="0" err="1" smtClean="0">
                <a:solidFill>
                  <a:srgbClr val="000000"/>
                </a:solidFill>
                <a:highlight>
                  <a:srgbClr val="F0D8A8"/>
                </a:highlight>
                <a:latin typeface="Courier New"/>
              </a:rPr>
              <a:t>emps</a:t>
            </a:r>
            <a:r>
              <a:rPr lang="cs-CZ" sz="1600" b="1" dirty="0" smtClean="0">
                <a:solidFill>
                  <a:srgbClr val="000000"/>
                </a:solidFill>
                <a:highlight>
                  <a:srgbClr val="F0D8A8"/>
                </a:highlight>
                <a:latin typeface="Courier New"/>
              </a:rPr>
              <a:t>)</a:t>
            </a:r>
            <a:endParaRPr lang="cs-CZ" sz="1600" b="1" dirty="0">
              <a:solidFill>
                <a:srgbClr val="000000"/>
              </a:solidFill>
              <a:highlight>
                <a:srgbClr val="F0D8A8"/>
              </a:highlight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6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cs-CZ" sz="1600" dirty="0" err="1" smtClean="0">
                <a:solidFill>
                  <a:srgbClr val="000000"/>
                </a:solidFill>
                <a:latin typeface="Courier New"/>
              </a:rPr>
              <a:t>System.</a:t>
            </a:r>
            <a:r>
              <a:rPr lang="cs-CZ" sz="1600" i="1" dirty="0" err="1" smtClean="0">
                <a:solidFill>
                  <a:srgbClr val="0000C0"/>
                </a:solidFill>
                <a:latin typeface="Courier New"/>
              </a:rPr>
              <a:t>out</a:t>
            </a:r>
            <a:r>
              <a:rPr lang="cs-CZ" sz="1600" i="1" dirty="0" err="1" smtClean="0">
                <a:solidFill>
                  <a:srgbClr val="000000"/>
                </a:solidFill>
                <a:latin typeface="Courier New"/>
              </a:rPr>
              <a:t>.println</a:t>
            </a:r>
            <a:r>
              <a:rPr lang="cs-CZ" sz="1600" i="1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cs-CZ" sz="1600" i="1" dirty="0" err="1" smtClean="0">
                <a:solidFill>
                  <a:srgbClr val="000000"/>
                </a:solidFill>
                <a:highlight>
                  <a:srgbClr val="D4D4D4"/>
                </a:highlight>
                <a:latin typeface="Courier New"/>
              </a:rPr>
              <a:t>employee.getEname</a:t>
            </a:r>
            <a:r>
              <a:rPr lang="cs-CZ" sz="1600" i="1" dirty="0">
                <a:solidFill>
                  <a:srgbClr val="000000"/>
                </a:solidFill>
                <a:highlight>
                  <a:srgbClr val="D4D4D4"/>
                </a:highlight>
                <a:latin typeface="Courier New"/>
              </a:rPr>
              <a:t>());</a:t>
            </a: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sz="1600" dirty="0">
              <a:solidFill>
                <a:srgbClr val="000000"/>
              </a:solidFill>
              <a:latin typeface="Courier New"/>
            </a:endParaRPr>
          </a:p>
          <a:p>
            <a:pPr>
              <a:spcBef>
                <a:spcPts val="0"/>
              </a:spcBef>
              <a:spcAft>
                <a:spcPts val="0"/>
              </a:spcAft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Entity Manager API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persist</a:t>
            </a:r>
            <a:r>
              <a:rPr lang="cs-CZ" dirty="0"/>
              <a:t> – zařídí, že entita vytvořená v Javě bude uložená do databáze</a:t>
            </a:r>
          </a:p>
          <a:p>
            <a:r>
              <a:rPr lang="cs-CZ" dirty="0" err="1"/>
              <a:t>merge</a:t>
            </a:r>
            <a:r>
              <a:rPr lang="cs-CZ" dirty="0"/>
              <a:t> – „</a:t>
            </a:r>
            <a:r>
              <a:rPr lang="cs-CZ" dirty="0" err="1"/>
              <a:t>save</a:t>
            </a:r>
            <a:r>
              <a:rPr lang="cs-CZ" dirty="0"/>
              <a:t> </a:t>
            </a:r>
            <a:r>
              <a:rPr lang="cs-CZ" dirty="0" err="1"/>
              <a:t>or</a:t>
            </a:r>
            <a:r>
              <a:rPr lang="cs-CZ" dirty="0"/>
              <a:t> update“</a:t>
            </a:r>
          </a:p>
          <a:p>
            <a:r>
              <a:rPr lang="cs-CZ" dirty="0" err="1"/>
              <a:t>remove</a:t>
            </a:r>
            <a:endParaRPr lang="cs-CZ" dirty="0"/>
          </a:p>
          <a:p>
            <a:r>
              <a:rPr lang="cs-CZ" dirty="0" err="1"/>
              <a:t>contains</a:t>
            </a:r>
            <a:r>
              <a:rPr lang="cs-CZ" dirty="0"/>
              <a:t> – kontrola, zda instance objektu je prvkem persistence kontextu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Entity </a:t>
            </a:r>
            <a:r>
              <a:rPr lang="cs-CZ" dirty="0" err="1"/>
              <a:t>Manager</a:t>
            </a:r>
            <a:r>
              <a:rPr lang="cs-CZ" dirty="0"/>
              <a:t> API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cs-CZ"/>
              <a:t>flush – vyčistí buffer</a:t>
            </a:r>
          </a:p>
          <a:p>
            <a:pPr>
              <a:lnSpc>
                <a:spcPct val="90000"/>
              </a:lnSpc>
            </a:pPr>
            <a:r>
              <a:rPr lang="cs-CZ"/>
              <a:t>setFlushMode (commit/auto)</a:t>
            </a:r>
          </a:p>
          <a:p>
            <a:pPr>
              <a:lnSpc>
                <a:spcPct val="90000"/>
              </a:lnSpc>
            </a:pPr>
            <a:r>
              <a:rPr lang="cs-CZ"/>
              <a:t>getFlushMode</a:t>
            </a:r>
          </a:p>
          <a:p>
            <a:pPr>
              <a:lnSpc>
                <a:spcPct val="90000"/>
              </a:lnSpc>
            </a:pPr>
            <a:r>
              <a:rPr lang="cs-CZ"/>
              <a:t>refresh – aktualizuje persistentní entitu podle stavu v dB</a:t>
            </a:r>
          </a:p>
          <a:p>
            <a:pPr>
              <a:lnSpc>
                <a:spcPct val="90000"/>
              </a:lnSpc>
            </a:pPr>
            <a:r>
              <a:rPr lang="cs-CZ"/>
              <a:t>find</a:t>
            </a:r>
          </a:p>
          <a:p>
            <a:pPr>
              <a:lnSpc>
                <a:spcPct val="90000"/>
              </a:lnSpc>
            </a:pPr>
            <a:r>
              <a:rPr lang="cs-CZ"/>
              <a:t>createQuery</a:t>
            </a:r>
          </a:p>
          <a:p>
            <a:pPr>
              <a:lnSpc>
                <a:spcPct val="90000"/>
              </a:lnSpc>
            </a:pPr>
            <a:r>
              <a:rPr lang="cs-CZ"/>
              <a:t>createNativeQuery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Změna </a:t>
            </a:r>
            <a:r>
              <a:rPr lang="cs-CZ" dirty="0" smtClean="0"/>
              <a:t>dat - </a:t>
            </a:r>
            <a:r>
              <a:rPr lang="cs-CZ" dirty="0" err="1" smtClean="0"/>
              <a:t>hibernate</a:t>
            </a:r>
            <a:endParaRPr lang="cs-CZ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</a:t>
            </a:r>
            <a:r>
              <a:rPr lang="cs-CZ" sz="1700" b="1" dirty="0" err="1">
                <a:latin typeface="Courier New" pitchFamily="49" charset="0"/>
              </a:rPr>
              <a:t>Session</a:t>
            </a:r>
            <a:r>
              <a:rPr lang="cs-CZ" sz="1700" b="1" dirty="0">
                <a:latin typeface="Courier New" pitchFamily="49" charset="0"/>
              </a:rPr>
              <a:t> </a:t>
            </a:r>
            <a:r>
              <a:rPr lang="cs-CZ" sz="1700" b="1" dirty="0" err="1">
                <a:latin typeface="Courier New" pitchFamily="49" charset="0"/>
              </a:rPr>
              <a:t>session</a:t>
            </a:r>
            <a:r>
              <a:rPr lang="cs-CZ" sz="1700" b="1" dirty="0">
                <a:latin typeface="Courier New" pitchFamily="49" charset="0"/>
              </a:rPr>
              <a:t> = </a:t>
            </a:r>
            <a:r>
              <a:rPr lang="cs-CZ" sz="1700" b="1" dirty="0" err="1">
                <a:latin typeface="Courier New" pitchFamily="49" charset="0"/>
              </a:rPr>
              <a:t>null</a:t>
            </a:r>
            <a:r>
              <a:rPr lang="cs-CZ" sz="1700" b="1" dirty="0"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</a:t>
            </a:r>
            <a:r>
              <a:rPr lang="cs-CZ" sz="1700" b="1" dirty="0" err="1">
                <a:latin typeface="Courier New" pitchFamily="49" charset="0"/>
              </a:rPr>
              <a:t>Transaction</a:t>
            </a:r>
            <a:r>
              <a:rPr lang="cs-CZ" sz="1700" b="1" dirty="0">
                <a:latin typeface="Courier New" pitchFamily="49" charset="0"/>
              </a:rPr>
              <a:t> </a:t>
            </a:r>
            <a:r>
              <a:rPr lang="cs-CZ" sz="1700" b="1" dirty="0" err="1">
                <a:latin typeface="Courier New" pitchFamily="49" charset="0"/>
              </a:rPr>
              <a:t>tx</a:t>
            </a:r>
            <a:r>
              <a:rPr lang="cs-CZ" sz="1700" b="1" dirty="0">
                <a:latin typeface="Courier New" pitchFamily="49" charset="0"/>
              </a:rPr>
              <a:t> = </a:t>
            </a:r>
            <a:r>
              <a:rPr lang="cs-CZ" sz="1700" b="1" dirty="0" err="1">
                <a:latin typeface="Courier New" pitchFamily="49" charset="0"/>
              </a:rPr>
              <a:t>null</a:t>
            </a:r>
            <a:r>
              <a:rPr lang="cs-CZ" sz="1700" b="1" dirty="0"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</a:t>
            </a:r>
            <a:r>
              <a:rPr lang="cs-CZ" sz="1700" b="1" dirty="0" err="1">
                <a:latin typeface="Courier New" pitchFamily="49" charset="0"/>
              </a:rPr>
              <a:t>try</a:t>
            </a:r>
            <a:r>
              <a:rPr lang="cs-CZ" sz="1700" b="1" dirty="0">
                <a:latin typeface="Courier New" pitchFamily="49" charset="0"/>
              </a:rPr>
              <a:t>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session</a:t>
            </a:r>
            <a:r>
              <a:rPr lang="cs-CZ" sz="1700" b="1" dirty="0">
                <a:latin typeface="Courier New" pitchFamily="49" charset="0"/>
              </a:rPr>
              <a:t> = </a:t>
            </a:r>
            <a:r>
              <a:rPr lang="cs-CZ" sz="1700" b="1" dirty="0" err="1">
                <a:latin typeface="Courier New" pitchFamily="49" charset="0"/>
              </a:rPr>
              <a:t>HibernateUtil.</a:t>
            </a:r>
            <a:r>
              <a:rPr lang="cs-CZ" sz="1700" b="1" i="1" dirty="0" err="1">
                <a:latin typeface="Courier New" pitchFamily="49" charset="0"/>
              </a:rPr>
              <a:t>currentSession</a:t>
            </a:r>
            <a:r>
              <a:rPr lang="cs-CZ" sz="1700" b="1" dirty="0"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tx</a:t>
            </a:r>
            <a:r>
              <a:rPr lang="cs-CZ" sz="1700" b="1" dirty="0">
                <a:latin typeface="Courier New" pitchFamily="49" charset="0"/>
              </a:rPr>
              <a:t> = </a:t>
            </a:r>
            <a:r>
              <a:rPr lang="cs-CZ" sz="1700" b="1" dirty="0" err="1">
                <a:latin typeface="Courier New" pitchFamily="49" charset="0"/>
              </a:rPr>
              <a:t>session.beginTransaction</a:t>
            </a:r>
            <a:r>
              <a:rPr lang="cs-CZ" sz="1700" b="1" dirty="0"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session.saveOrUpdate</a:t>
            </a:r>
            <a:r>
              <a:rPr lang="cs-CZ" sz="1700" b="1" dirty="0">
                <a:latin typeface="Courier New" pitchFamily="49" charset="0"/>
              </a:rPr>
              <a:t>(</a:t>
            </a:r>
            <a:r>
              <a:rPr lang="cs-CZ" sz="1700" b="1" dirty="0" err="1">
                <a:latin typeface="Courier New" pitchFamily="49" charset="0"/>
              </a:rPr>
              <a:t>pepa</a:t>
            </a:r>
            <a:r>
              <a:rPr lang="cs-CZ" sz="1700" b="1" dirty="0">
                <a:latin typeface="Courier New" pitchFamily="49" charset="0"/>
              </a:rPr>
              <a:t>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HibernateUtil.</a:t>
            </a:r>
            <a:r>
              <a:rPr lang="cs-CZ" sz="1700" b="1" i="1" dirty="0" err="1">
                <a:latin typeface="Courier New" pitchFamily="49" charset="0"/>
              </a:rPr>
              <a:t>currentSession</a:t>
            </a:r>
            <a:r>
              <a:rPr lang="cs-CZ" sz="1700" b="1" dirty="0">
                <a:latin typeface="Courier New" pitchFamily="49" charset="0"/>
              </a:rPr>
              <a:t>().flush();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HibernateUtil.</a:t>
            </a:r>
            <a:r>
              <a:rPr lang="cs-CZ" sz="1700" b="1" i="1" dirty="0" err="1">
                <a:latin typeface="Courier New" pitchFamily="49" charset="0"/>
              </a:rPr>
              <a:t>currentSession</a:t>
            </a:r>
            <a:r>
              <a:rPr lang="cs-CZ" sz="1700" b="1" dirty="0">
                <a:latin typeface="Courier New" pitchFamily="49" charset="0"/>
              </a:rPr>
              <a:t>().</a:t>
            </a:r>
            <a:r>
              <a:rPr lang="cs-CZ" sz="1700" b="1" dirty="0" err="1">
                <a:latin typeface="Courier New" pitchFamily="49" charset="0"/>
              </a:rPr>
              <a:t>refresh</a:t>
            </a:r>
            <a:r>
              <a:rPr lang="cs-CZ" sz="1700" b="1" dirty="0">
                <a:latin typeface="Courier New" pitchFamily="49" charset="0"/>
              </a:rPr>
              <a:t>(</a:t>
            </a:r>
            <a:r>
              <a:rPr lang="cs-CZ" sz="1700" b="1" dirty="0" err="1">
                <a:latin typeface="Courier New" pitchFamily="49" charset="0"/>
              </a:rPr>
              <a:t>pepa</a:t>
            </a:r>
            <a:r>
              <a:rPr lang="cs-CZ" sz="1700" b="1" dirty="0">
                <a:latin typeface="Courier New" pitchFamily="49" charset="0"/>
              </a:rPr>
              <a:t>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tx.commit</a:t>
            </a:r>
            <a:r>
              <a:rPr lang="cs-CZ" sz="1700" b="1" dirty="0"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</a:t>
            </a:r>
            <a:r>
              <a:rPr lang="cs-CZ" sz="1700" b="1" dirty="0" err="1">
                <a:latin typeface="Courier New" pitchFamily="49" charset="0"/>
              </a:rPr>
              <a:t>catch</a:t>
            </a:r>
            <a:r>
              <a:rPr lang="cs-CZ" sz="1700" b="1" dirty="0">
                <a:latin typeface="Courier New" pitchFamily="49" charset="0"/>
              </a:rPr>
              <a:t> (</a:t>
            </a:r>
            <a:r>
              <a:rPr lang="cs-CZ" sz="1700" b="1" dirty="0" err="1">
                <a:latin typeface="Courier New" pitchFamily="49" charset="0"/>
              </a:rPr>
              <a:t>HibernateException</a:t>
            </a:r>
            <a:r>
              <a:rPr lang="cs-CZ" sz="1700" b="1" dirty="0">
                <a:latin typeface="Courier New" pitchFamily="49" charset="0"/>
              </a:rPr>
              <a:t> he)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if</a:t>
            </a:r>
            <a:r>
              <a:rPr lang="cs-CZ" sz="1700" b="1" dirty="0">
                <a:latin typeface="Courier New" pitchFamily="49" charset="0"/>
              </a:rPr>
              <a:t> (</a:t>
            </a:r>
            <a:r>
              <a:rPr lang="cs-CZ" sz="1700" b="1" dirty="0" err="1">
                <a:latin typeface="Courier New" pitchFamily="49" charset="0"/>
              </a:rPr>
              <a:t>tx</a:t>
            </a:r>
            <a:r>
              <a:rPr lang="cs-CZ" sz="1700" b="1" dirty="0">
                <a:latin typeface="Courier New" pitchFamily="49" charset="0"/>
              </a:rPr>
              <a:t> != </a:t>
            </a:r>
            <a:r>
              <a:rPr lang="cs-CZ" sz="1700" b="1" dirty="0" err="1">
                <a:latin typeface="Courier New" pitchFamily="49" charset="0"/>
              </a:rPr>
              <a:t>null</a:t>
            </a:r>
            <a:r>
              <a:rPr lang="cs-CZ" sz="1700" b="1" dirty="0">
                <a:latin typeface="Courier New" pitchFamily="49" charset="0"/>
              </a:rPr>
              <a:t>)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  </a:t>
            </a:r>
            <a:r>
              <a:rPr lang="cs-CZ" sz="1700" b="1" dirty="0" err="1">
                <a:latin typeface="Courier New" pitchFamily="49" charset="0"/>
              </a:rPr>
              <a:t>tx.rollback</a:t>
            </a:r>
            <a:r>
              <a:rPr lang="cs-CZ" sz="1700" b="1" dirty="0"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throw</a:t>
            </a:r>
            <a:r>
              <a:rPr lang="cs-CZ" sz="1700" b="1" dirty="0">
                <a:latin typeface="Courier New" pitchFamily="49" charset="0"/>
              </a:rPr>
              <a:t> he;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</a:t>
            </a:r>
            <a:r>
              <a:rPr lang="cs-CZ" sz="1700" b="1" dirty="0" err="1">
                <a:latin typeface="Courier New" pitchFamily="49" charset="0"/>
              </a:rPr>
              <a:t>finally</a:t>
            </a:r>
            <a:r>
              <a:rPr lang="cs-CZ" sz="1700" b="1" dirty="0">
                <a:latin typeface="Courier New" pitchFamily="49" charset="0"/>
              </a:rPr>
              <a:t>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</a:t>
            </a:r>
            <a:r>
              <a:rPr lang="cs-CZ" sz="1700" b="1" dirty="0" err="1">
                <a:latin typeface="Courier New" pitchFamily="49" charset="0"/>
              </a:rPr>
              <a:t>if</a:t>
            </a:r>
            <a:r>
              <a:rPr lang="cs-CZ" sz="1700" b="1" dirty="0">
                <a:latin typeface="Courier New" pitchFamily="49" charset="0"/>
              </a:rPr>
              <a:t> (</a:t>
            </a:r>
            <a:r>
              <a:rPr lang="cs-CZ" sz="1700" b="1" dirty="0" err="1">
                <a:latin typeface="Courier New" pitchFamily="49" charset="0"/>
              </a:rPr>
              <a:t>session</a:t>
            </a:r>
            <a:r>
              <a:rPr lang="cs-CZ" sz="1700" b="1" dirty="0">
                <a:latin typeface="Courier New" pitchFamily="49" charset="0"/>
              </a:rPr>
              <a:t> != </a:t>
            </a:r>
            <a:r>
              <a:rPr lang="cs-CZ" sz="1700" b="1" dirty="0" err="1">
                <a:latin typeface="Courier New" pitchFamily="49" charset="0"/>
              </a:rPr>
              <a:t>null</a:t>
            </a:r>
            <a:r>
              <a:rPr lang="cs-CZ" sz="1700" b="1" dirty="0">
                <a:latin typeface="Courier New" pitchFamily="49" charset="0"/>
              </a:rPr>
              <a:t>) {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  </a:t>
            </a:r>
            <a:r>
              <a:rPr lang="cs-CZ" sz="1700" b="1" dirty="0" err="1">
                <a:latin typeface="Courier New" pitchFamily="49" charset="0"/>
              </a:rPr>
              <a:t>HibernateUtil.</a:t>
            </a:r>
            <a:r>
              <a:rPr lang="cs-CZ" sz="1700" b="1" i="1" dirty="0" err="1">
                <a:latin typeface="Courier New" pitchFamily="49" charset="0"/>
              </a:rPr>
              <a:t>closeSession</a:t>
            </a:r>
            <a:r>
              <a:rPr lang="cs-CZ" sz="1700" b="1" dirty="0">
                <a:latin typeface="Courier New" pitchFamily="49" charset="0"/>
              </a:rPr>
              <a:t>();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cs-CZ" sz="1700" b="1" dirty="0">
                <a:latin typeface="Courier New" pitchFamily="49" charset="0"/>
              </a:rPr>
              <a:t>    }</a:t>
            </a: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cs-CZ" sz="1700" b="1" dirty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Návrhový vzor DAO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DAO – data </a:t>
            </a:r>
            <a:r>
              <a:rPr lang="cs-CZ" dirty="0" err="1"/>
              <a:t>access</a:t>
            </a:r>
            <a:r>
              <a:rPr lang="cs-CZ" dirty="0"/>
              <a:t> </a:t>
            </a:r>
            <a:r>
              <a:rPr lang="cs-CZ" dirty="0" err="1"/>
              <a:t>object</a:t>
            </a:r>
            <a:endParaRPr lang="cs-CZ" dirty="0"/>
          </a:p>
          <a:p>
            <a:pPr lvl="1"/>
            <a:r>
              <a:rPr lang="cs-CZ" dirty="0"/>
              <a:t>Skrývá komplexnost práce s databází</a:t>
            </a:r>
          </a:p>
          <a:p>
            <a:pPr lvl="1"/>
            <a:r>
              <a:rPr lang="cs-CZ" dirty="0" smtClean="0"/>
              <a:t>DAO </a:t>
            </a:r>
            <a:r>
              <a:rPr lang="cs-CZ" dirty="0"/>
              <a:t>objekty generuje IDE</a:t>
            </a:r>
          </a:p>
          <a:p>
            <a:r>
              <a:rPr lang="en-US" dirty="0" err="1" smtClean="0"/>
              <a:t>Obsahuje</a:t>
            </a:r>
            <a:r>
              <a:rPr lang="en-US" dirty="0" smtClean="0"/>
              <a:t> </a:t>
            </a:r>
            <a:r>
              <a:rPr lang="cs-CZ" dirty="0" smtClean="0"/>
              <a:t>základní činnosti pro práci s databází</a:t>
            </a:r>
            <a:endParaRPr lang="cs-CZ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HQL/EJB QL</a:t>
            </a:r>
            <a:endParaRPr lang="cs-CZ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sz="3100" dirty="0"/>
              <a:t>HQL - </a:t>
            </a:r>
            <a:r>
              <a:rPr lang="cs-CZ" sz="3100" dirty="0" err="1"/>
              <a:t>Hibernate</a:t>
            </a:r>
            <a:r>
              <a:rPr lang="cs-CZ" sz="3100" dirty="0"/>
              <a:t> </a:t>
            </a:r>
            <a:r>
              <a:rPr lang="cs-CZ" sz="3100" dirty="0" err="1"/>
              <a:t>Query</a:t>
            </a:r>
            <a:r>
              <a:rPr lang="cs-CZ" sz="3100" dirty="0"/>
              <a:t> </a:t>
            </a:r>
            <a:r>
              <a:rPr lang="cs-CZ" sz="3100" dirty="0" err="1"/>
              <a:t>Language</a:t>
            </a:r>
            <a:endParaRPr lang="cs-CZ" sz="3100" dirty="0"/>
          </a:p>
          <a:p>
            <a:r>
              <a:rPr lang="cs-CZ" sz="3200" dirty="0" smtClean="0"/>
              <a:t>EJB QL – EJB </a:t>
            </a:r>
            <a:r>
              <a:rPr lang="cs-CZ" sz="3200" dirty="0" err="1" smtClean="0"/>
              <a:t>Query</a:t>
            </a:r>
            <a:r>
              <a:rPr lang="cs-CZ" sz="3200" dirty="0" smtClean="0"/>
              <a:t> </a:t>
            </a:r>
            <a:r>
              <a:rPr lang="cs-CZ" sz="3200" dirty="0" err="1" smtClean="0"/>
              <a:t>Language</a:t>
            </a:r>
            <a:endParaRPr lang="cs-CZ" sz="3100" dirty="0" smtClean="0"/>
          </a:p>
          <a:p>
            <a:r>
              <a:rPr lang="cs-CZ" sz="3100" dirty="0" smtClean="0"/>
              <a:t>Objektově </a:t>
            </a:r>
            <a:r>
              <a:rPr lang="cs-CZ" sz="3100" dirty="0"/>
              <a:t>orientovaný jazyk syntakticky podobný SQL</a:t>
            </a:r>
          </a:p>
          <a:p>
            <a:r>
              <a:rPr lang="cs-CZ" sz="3100" dirty="0"/>
              <a:t>Příklad </a:t>
            </a:r>
            <a:r>
              <a:rPr lang="cs-CZ" sz="3100" dirty="0" err="1"/>
              <a:t>nejjednodušího</a:t>
            </a:r>
            <a:r>
              <a:rPr lang="cs-CZ" sz="3100" dirty="0"/>
              <a:t> dotazu: „</a:t>
            </a:r>
            <a:r>
              <a:rPr lang="cs-CZ" sz="3100" dirty="0" err="1"/>
              <a:t>from</a:t>
            </a:r>
            <a:r>
              <a:rPr lang="cs-CZ" sz="3100" dirty="0"/>
              <a:t> Osoba“</a:t>
            </a:r>
          </a:p>
          <a:p>
            <a:r>
              <a:rPr lang="cs-CZ" sz="3100" dirty="0"/>
              <a:t>Podpora spojení v dotazu (</a:t>
            </a:r>
            <a:r>
              <a:rPr lang="cs-CZ" sz="3100" dirty="0" err="1"/>
              <a:t>inner</a:t>
            </a:r>
            <a:r>
              <a:rPr lang="cs-CZ" sz="3100" dirty="0"/>
              <a:t> </a:t>
            </a:r>
            <a:r>
              <a:rPr lang="cs-CZ" sz="3100" dirty="0" err="1"/>
              <a:t>join</a:t>
            </a:r>
            <a:r>
              <a:rPr lang="cs-CZ" sz="3100" dirty="0"/>
              <a:t>, </a:t>
            </a:r>
            <a:r>
              <a:rPr lang="cs-CZ" sz="3100" dirty="0" err="1"/>
              <a:t>left</a:t>
            </a:r>
            <a:r>
              <a:rPr lang="cs-CZ" sz="3100" dirty="0"/>
              <a:t> </a:t>
            </a:r>
            <a:r>
              <a:rPr lang="cs-CZ" sz="3100" dirty="0" err="1"/>
              <a:t>outer</a:t>
            </a:r>
            <a:r>
              <a:rPr lang="cs-CZ" sz="3100" dirty="0"/>
              <a:t> </a:t>
            </a:r>
            <a:r>
              <a:rPr lang="cs-CZ" sz="3100" dirty="0" err="1"/>
              <a:t>join</a:t>
            </a:r>
            <a:r>
              <a:rPr lang="cs-CZ" sz="3100" dirty="0"/>
              <a:t>, </a:t>
            </a:r>
            <a:r>
              <a:rPr lang="cs-CZ" sz="3100" dirty="0" err="1"/>
              <a:t>right</a:t>
            </a:r>
            <a:r>
              <a:rPr lang="cs-CZ" sz="3100" dirty="0"/>
              <a:t> </a:t>
            </a:r>
            <a:r>
              <a:rPr lang="cs-CZ" sz="3100" dirty="0" err="1"/>
              <a:t>outer</a:t>
            </a:r>
            <a:r>
              <a:rPr lang="cs-CZ" sz="3100" dirty="0"/>
              <a:t> </a:t>
            </a:r>
            <a:r>
              <a:rPr lang="cs-CZ" sz="3100" dirty="0" err="1"/>
              <a:t>join</a:t>
            </a:r>
            <a:r>
              <a:rPr lang="cs-CZ" sz="3100" dirty="0"/>
              <a:t>)</a:t>
            </a:r>
          </a:p>
          <a:p>
            <a:r>
              <a:rPr lang="cs-CZ" sz="3100" dirty="0"/>
              <a:t>Agregační funkce</a:t>
            </a:r>
          </a:p>
          <a:p>
            <a:pPr lvl="1">
              <a:buFont typeface="Symbol" pitchFamily="18" charset="2"/>
              <a:buChar char="•"/>
            </a:pPr>
            <a:r>
              <a:rPr lang="cs-CZ" sz="2700" dirty="0" err="1"/>
              <a:t>avg</a:t>
            </a:r>
            <a:r>
              <a:rPr lang="cs-CZ" sz="2700" dirty="0"/>
              <a:t>(...), sum(...), min(...), </a:t>
            </a:r>
            <a:r>
              <a:rPr lang="cs-CZ" sz="2700" dirty="0" err="1"/>
              <a:t>max</a:t>
            </a:r>
            <a:r>
              <a:rPr lang="cs-CZ" sz="2700" dirty="0"/>
              <a:t>(...) </a:t>
            </a:r>
          </a:p>
          <a:p>
            <a:pPr lvl="1">
              <a:buFont typeface="Symbol" pitchFamily="18" charset="2"/>
              <a:buChar char="•"/>
            </a:pPr>
            <a:r>
              <a:rPr lang="cs-CZ" sz="2700" dirty="0" err="1"/>
              <a:t>count</a:t>
            </a:r>
            <a:r>
              <a:rPr lang="cs-CZ" sz="2700" dirty="0"/>
              <a:t>(*) </a:t>
            </a:r>
          </a:p>
          <a:p>
            <a:pPr lvl="1">
              <a:buFont typeface="Symbol" pitchFamily="18" charset="2"/>
              <a:buChar char="•"/>
            </a:pPr>
            <a:r>
              <a:rPr lang="cs-CZ" sz="2700" dirty="0" err="1"/>
              <a:t>count</a:t>
            </a:r>
            <a:r>
              <a:rPr lang="cs-CZ" sz="2700" dirty="0"/>
              <a:t>(...), </a:t>
            </a:r>
            <a:r>
              <a:rPr lang="cs-CZ" sz="2700" dirty="0" err="1"/>
              <a:t>count</a:t>
            </a:r>
            <a:r>
              <a:rPr lang="cs-CZ" sz="2700" dirty="0"/>
              <a:t>(</a:t>
            </a:r>
            <a:r>
              <a:rPr lang="cs-CZ" sz="2700" dirty="0" err="1"/>
              <a:t>distinct</a:t>
            </a:r>
            <a:r>
              <a:rPr lang="cs-CZ" sz="2700" dirty="0"/>
              <a:t> ...), </a:t>
            </a:r>
            <a:r>
              <a:rPr lang="cs-CZ" sz="2700" dirty="0" err="1"/>
              <a:t>count</a:t>
            </a:r>
            <a:r>
              <a:rPr lang="cs-CZ" sz="2700" dirty="0"/>
              <a:t>(</a:t>
            </a:r>
            <a:r>
              <a:rPr lang="cs-CZ" sz="2700" dirty="0" err="1"/>
              <a:t>all</a:t>
            </a:r>
            <a:r>
              <a:rPr lang="cs-CZ" sz="2700" dirty="0"/>
              <a:t>...) </a:t>
            </a:r>
          </a:p>
          <a:p>
            <a:pPr lvl="1"/>
            <a:endParaRPr lang="cs-CZ" sz="27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HQL/EJB QL II.</a:t>
            </a:r>
            <a:endParaRPr lang="cs-CZ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3100" dirty="0" err="1"/>
              <a:t>Where</a:t>
            </a:r>
            <a:r>
              <a:rPr lang="cs-CZ" sz="3100" dirty="0"/>
              <a:t> klausule </a:t>
            </a:r>
          </a:p>
          <a:p>
            <a:pPr lvl="1"/>
            <a:r>
              <a:rPr lang="cs-CZ" sz="2700" dirty="0"/>
              <a:t>dle SQL, přístup k atributům objektů přes tečkovou notaci („</a:t>
            </a:r>
            <a:r>
              <a:rPr lang="cs-CZ" sz="2700" dirty="0" err="1"/>
              <a:t>from</a:t>
            </a:r>
            <a:r>
              <a:rPr lang="cs-CZ" sz="2700" dirty="0"/>
              <a:t> Osoba as o </a:t>
            </a:r>
            <a:r>
              <a:rPr lang="cs-CZ" sz="2700" dirty="0" err="1"/>
              <a:t>where</a:t>
            </a:r>
            <a:r>
              <a:rPr lang="cs-CZ" sz="2700" dirty="0"/>
              <a:t> o.</a:t>
            </a:r>
            <a:r>
              <a:rPr lang="cs-CZ" sz="2700" dirty="0" err="1"/>
              <a:t>jmeno</a:t>
            </a:r>
            <a:r>
              <a:rPr lang="cs-CZ" sz="2700" dirty="0"/>
              <a:t>=‚Jan‘ “</a:t>
            </a:r>
          </a:p>
          <a:p>
            <a:pPr lvl="1"/>
            <a:r>
              <a:rPr lang="cs-CZ" sz="2700" dirty="0"/>
              <a:t>Je možné použít:</a:t>
            </a:r>
          </a:p>
          <a:p>
            <a:pPr lvl="2"/>
            <a:r>
              <a:rPr lang="cs-CZ" sz="2200" dirty="0"/>
              <a:t>matematické </a:t>
            </a:r>
            <a:r>
              <a:rPr lang="cs-CZ" sz="2200" dirty="0" err="1"/>
              <a:t>oprátory</a:t>
            </a:r>
            <a:r>
              <a:rPr lang="cs-CZ" sz="2200" dirty="0"/>
              <a:t> (+, -, *, /)</a:t>
            </a:r>
          </a:p>
          <a:p>
            <a:pPr lvl="2"/>
            <a:r>
              <a:rPr lang="cs-CZ" sz="2200" dirty="0"/>
              <a:t>operátory porovnání (=, &gt;=, &lt;=, &lt;&gt;, !=, </a:t>
            </a:r>
            <a:r>
              <a:rPr lang="cs-CZ" sz="2200" dirty="0" err="1"/>
              <a:t>like</a:t>
            </a:r>
            <a:r>
              <a:rPr lang="cs-CZ" sz="2200" dirty="0"/>
              <a:t>)</a:t>
            </a:r>
          </a:p>
          <a:p>
            <a:pPr lvl="2"/>
            <a:r>
              <a:rPr lang="cs-CZ" sz="2200" dirty="0"/>
              <a:t>logické operace (</a:t>
            </a:r>
            <a:r>
              <a:rPr lang="cs-CZ" sz="2200" dirty="0" err="1"/>
              <a:t>and</a:t>
            </a:r>
            <a:r>
              <a:rPr lang="cs-CZ" sz="2200" dirty="0"/>
              <a:t>, </a:t>
            </a:r>
            <a:r>
              <a:rPr lang="cs-CZ" sz="2200" dirty="0" err="1"/>
              <a:t>or</a:t>
            </a:r>
            <a:r>
              <a:rPr lang="cs-CZ" sz="2200" dirty="0"/>
              <a:t>, not)</a:t>
            </a:r>
          </a:p>
          <a:p>
            <a:pPr lvl="2"/>
            <a:r>
              <a:rPr lang="cs-CZ" sz="2200" dirty="0"/>
              <a:t>in, </a:t>
            </a:r>
            <a:r>
              <a:rPr lang="cs-CZ" sz="2200" dirty="0" err="1"/>
              <a:t>between</a:t>
            </a:r>
            <a:r>
              <a:rPr lang="cs-CZ" sz="2200" dirty="0"/>
              <a:t>, </a:t>
            </a:r>
            <a:r>
              <a:rPr lang="cs-CZ" sz="2200" dirty="0" err="1"/>
              <a:t>is</a:t>
            </a:r>
            <a:r>
              <a:rPr lang="cs-CZ" sz="2200" dirty="0"/>
              <a:t> </a:t>
            </a:r>
            <a:r>
              <a:rPr lang="cs-CZ" sz="2200" dirty="0" err="1"/>
              <a:t>null</a:t>
            </a:r>
            <a:endParaRPr lang="cs-CZ" sz="2200" dirty="0"/>
          </a:p>
          <a:p>
            <a:r>
              <a:rPr lang="cs-CZ" sz="3100" dirty="0" err="1"/>
              <a:t>Order</a:t>
            </a:r>
            <a:r>
              <a:rPr lang="cs-CZ" sz="3100" dirty="0"/>
              <a:t> by klausule pro seřazení výsledku</a:t>
            </a:r>
          </a:p>
          <a:p>
            <a:r>
              <a:rPr lang="cs-CZ" sz="3100" dirty="0" err="1"/>
              <a:t>Group</a:t>
            </a:r>
            <a:r>
              <a:rPr lang="cs-CZ" sz="3100" dirty="0"/>
              <a:t> by klausule pro získání agregovaných </a:t>
            </a:r>
            <a:r>
              <a:rPr lang="cs-CZ" sz="3100" dirty="0" smtClean="0"/>
              <a:t>výsledků</a:t>
            </a:r>
            <a:endParaRPr lang="cs-CZ" sz="31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Použití SQL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Vhodné pro použití speciálních vlastností databáze jako například hinty v dotazech nebo použití klíčového slova CONNECT</a:t>
            </a:r>
          </a:p>
          <a:p>
            <a:r>
              <a:rPr lang="cs-CZ" i="1"/>
              <a:t>createSQLQuery</a:t>
            </a:r>
            <a:r>
              <a:rPr lang="cs-CZ"/>
              <a:t> – jednorázové dotazy</a:t>
            </a:r>
          </a:p>
          <a:p>
            <a:r>
              <a:rPr lang="cs-CZ"/>
              <a:t>Pojmenované SQL dotazy, definovány v mapovacím souboru, spuštění pomocí </a:t>
            </a:r>
            <a:r>
              <a:rPr lang="cs-CZ" i="1"/>
              <a:t>getNamedQuery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Řešení I.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Použití java.sql.</a:t>
            </a:r>
            <a:r>
              <a:rPr lang="en-US"/>
              <a:t>*</a:t>
            </a:r>
            <a:endParaRPr lang="cs-CZ"/>
          </a:p>
          <a:p>
            <a:r>
              <a:rPr lang="cs-CZ"/>
              <a:t>Připojení prostřednictvím jdbc driveru</a:t>
            </a:r>
          </a:p>
          <a:p>
            <a:r>
              <a:rPr lang="cs-CZ"/>
              <a:t>„nízkoúrovňové“ příkazy pro práci s daty</a:t>
            </a:r>
          </a:p>
          <a:p>
            <a:r>
              <a:rPr lang="cs-CZ"/>
              <a:t>Obtížná údržba, sql příkazy jsou „zadrátovány“ v aplikační logice</a:t>
            </a:r>
          </a:p>
          <a:p>
            <a:r>
              <a:rPr lang="cs-CZ"/>
              <a:t>Komplikovaná tvorba kódu, nemožnost generování kódu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Zdroj dalších informací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</a:t>
            </a:r>
            <a:r>
              <a:rPr lang="cs-CZ" dirty="0" err="1">
                <a:hlinkClick r:id="rId2"/>
              </a:rPr>
              <a:t>hibernate.org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http://java.sun.com</a:t>
            </a:r>
            <a:endParaRPr lang="cs-CZ" dirty="0" smtClean="0"/>
          </a:p>
          <a:p>
            <a:r>
              <a:rPr lang="cs-CZ" dirty="0" smtClean="0"/>
              <a:t>Kniha </a:t>
            </a:r>
            <a:r>
              <a:rPr lang="cs-CZ" dirty="0" err="1" smtClean="0"/>
              <a:t>Mastering</a:t>
            </a:r>
            <a:r>
              <a:rPr lang="cs-CZ" dirty="0" smtClean="0"/>
              <a:t> EJB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Řešení II.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504031" y="1763613"/>
            <a:ext cx="9072563" cy="460819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cs-CZ" sz="3100" dirty="0"/>
              <a:t>Použití ORM</a:t>
            </a:r>
          </a:p>
          <a:p>
            <a:pPr>
              <a:lnSpc>
                <a:spcPct val="90000"/>
              </a:lnSpc>
            </a:pPr>
            <a:r>
              <a:rPr lang="cs-CZ" sz="3100" dirty="0"/>
              <a:t>Datové objekty</a:t>
            </a:r>
          </a:p>
          <a:p>
            <a:pPr lvl="1">
              <a:lnSpc>
                <a:spcPct val="90000"/>
              </a:lnSpc>
            </a:pPr>
            <a:r>
              <a:rPr lang="cs-CZ" sz="2700" dirty="0"/>
              <a:t>Tabulka a sloupce v databázi</a:t>
            </a:r>
          </a:p>
          <a:p>
            <a:pPr lvl="1">
              <a:lnSpc>
                <a:spcPct val="90000"/>
              </a:lnSpc>
            </a:pPr>
            <a:r>
              <a:rPr lang="cs-CZ" sz="2700" dirty="0"/>
              <a:t>Java </a:t>
            </a:r>
            <a:r>
              <a:rPr lang="cs-CZ" sz="2700" dirty="0" err="1"/>
              <a:t>Bean</a:t>
            </a:r>
            <a:r>
              <a:rPr lang="cs-CZ" sz="2700" dirty="0"/>
              <a:t> a jeho atributy v aplikaci</a:t>
            </a:r>
          </a:p>
          <a:p>
            <a:pPr lvl="1">
              <a:lnSpc>
                <a:spcPct val="90000"/>
              </a:lnSpc>
            </a:pPr>
            <a:r>
              <a:rPr lang="cs-CZ" sz="2700" dirty="0"/>
              <a:t>ORM = mapování tabulek a </a:t>
            </a:r>
            <a:r>
              <a:rPr lang="cs-CZ" sz="2700" dirty="0" err="1"/>
              <a:t>beanů</a:t>
            </a:r>
            <a:r>
              <a:rPr lang="cs-CZ" sz="2700" dirty="0"/>
              <a:t>, resp. sloupců a atributů</a:t>
            </a:r>
          </a:p>
          <a:p>
            <a:pPr>
              <a:lnSpc>
                <a:spcPct val="90000"/>
              </a:lnSpc>
            </a:pPr>
            <a:r>
              <a:rPr lang="cs-CZ" sz="3100" dirty="0"/>
              <a:t>Mapování jsou XML definice (</a:t>
            </a:r>
            <a:r>
              <a:rPr lang="cs-CZ" sz="3100" dirty="0" err="1"/>
              <a:t>Hibernate</a:t>
            </a:r>
            <a:r>
              <a:rPr lang="cs-CZ" sz="3100" dirty="0"/>
              <a:t>) nebo anotace přímo v kódu (JPA)</a:t>
            </a:r>
          </a:p>
          <a:p>
            <a:pPr>
              <a:lnSpc>
                <a:spcPct val="90000"/>
              </a:lnSpc>
            </a:pPr>
            <a:r>
              <a:rPr lang="cs-CZ" sz="3100" dirty="0"/>
              <a:t>ORM </a:t>
            </a:r>
            <a:r>
              <a:rPr lang="cs-CZ" sz="3100" dirty="0" err="1"/>
              <a:t>framework</a:t>
            </a:r>
            <a:r>
              <a:rPr lang="cs-CZ" sz="3100" dirty="0"/>
              <a:t> obsahuje prostředky pro synchronizaci dat mezi databází a aplikací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2519363" y="303213"/>
            <a:ext cx="7059612" cy="1260475"/>
          </a:xfrm>
          <a:ln/>
        </p:spPr>
        <p:txBody>
          <a:bodyPr lIns="0" tIns="0" rIns="0" bIns="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/>
              <a:t>Hibernate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504825" y="1763713"/>
            <a:ext cx="9074150" cy="4900612"/>
          </a:xfrm>
          <a:ln/>
        </p:spPr>
        <p:txBody>
          <a:bodyPr lIns="0" tIns="0" rIns="0" bIns="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cs-CZ"/>
              <a:t>Open source </a:t>
            </a:r>
            <a:r>
              <a:rPr lang="en-GB"/>
              <a:t>ORM framework</a:t>
            </a:r>
            <a:endParaRPr lang="cs-CZ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Zajiš</a:t>
            </a:r>
            <a:r>
              <a:rPr lang="cs-CZ"/>
              <a:t>ť</a:t>
            </a:r>
            <a:r>
              <a:rPr lang="en-GB"/>
              <a:t>uje perzistenci dat – uchování dat po skon</a:t>
            </a:r>
            <a:r>
              <a:rPr lang="cs-CZ"/>
              <a:t>č</a:t>
            </a:r>
            <a:r>
              <a:rPr lang="en-GB"/>
              <a:t>ení programu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Krom</a:t>
            </a:r>
            <a:r>
              <a:rPr lang="cs-CZ"/>
              <a:t>ě</a:t>
            </a:r>
            <a:r>
              <a:rPr lang="en-GB"/>
              <a:t> mapování Java t</a:t>
            </a:r>
            <a:r>
              <a:rPr lang="cs-CZ"/>
              <a:t>ř</a:t>
            </a:r>
            <a:r>
              <a:rPr lang="en-GB"/>
              <a:t>íd na rela</a:t>
            </a:r>
            <a:r>
              <a:rPr lang="cs-CZ"/>
              <a:t>č</a:t>
            </a:r>
            <a:r>
              <a:rPr lang="en-GB"/>
              <a:t>ní tabulky umo</a:t>
            </a:r>
            <a:r>
              <a:rPr lang="cs-CZ"/>
              <a:t>žň</a:t>
            </a:r>
            <a:r>
              <a:rPr lang="en-GB"/>
              <a:t>uje získávání databázových dat na základ</a:t>
            </a:r>
            <a:r>
              <a:rPr lang="cs-CZ"/>
              <a:t>ě</a:t>
            </a:r>
            <a:r>
              <a:rPr lang="en-GB"/>
              <a:t> jazyka nazvaného Hibernate Query Language (HQL)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19363" y="347663"/>
            <a:ext cx="7059612" cy="1169987"/>
          </a:xfrm>
          <a:ln/>
        </p:spPr>
        <p:txBody>
          <a:bodyPr lIns="0" tIns="0" rIns="0" bIns="0">
            <a:normAutofit fontScale="90000"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4500"/>
              <a:t>Hibernate – </a:t>
            </a:r>
            <a:r>
              <a:rPr lang="cs-CZ" sz="4500"/>
              <a:t>přidání do aplikace</a:t>
            </a:r>
            <a:endParaRPr lang="en-GB" sz="4500"/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504825" y="1763713"/>
            <a:ext cx="9074150" cy="4900612"/>
          </a:xfrm>
          <a:ln/>
        </p:spPr>
        <p:txBody>
          <a:bodyPr lIns="0" tIns="0" rIns="0" bIns="0"/>
          <a:lstStyle/>
          <a:p>
            <a:pPr marL="666750" indent="-666750">
              <a:buFontTx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cs-CZ"/>
              <a:t>Vytvoř nový Java project</a:t>
            </a:r>
          </a:p>
          <a:p>
            <a:pPr marL="666750" indent="-666750">
              <a:buFontTx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cs-CZ"/>
              <a:t>Připoj knihovny Hibernate</a:t>
            </a:r>
          </a:p>
          <a:p>
            <a:pPr marL="666750" indent="-666750">
              <a:buFontTx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/>
              <a:t>Vytvo</a:t>
            </a:r>
            <a:r>
              <a:rPr lang="cs-CZ"/>
              <a:t>ř</a:t>
            </a:r>
            <a:r>
              <a:rPr lang="en-GB"/>
              <a:t> </a:t>
            </a:r>
            <a:r>
              <a:rPr lang="cs-CZ"/>
              <a:t>a</a:t>
            </a:r>
            <a:r>
              <a:rPr lang="en-GB"/>
              <a:t> nastav konfigura</a:t>
            </a:r>
            <a:r>
              <a:rPr lang="cs-CZ"/>
              <a:t>č</a:t>
            </a:r>
            <a:r>
              <a:rPr lang="en-GB"/>
              <a:t>ní soubor</a:t>
            </a:r>
            <a:endParaRPr lang="cs-CZ"/>
          </a:p>
          <a:p>
            <a:pPr marL="666750" indent="-666750">
              <a:buFontTx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cs-CZ"/>
              <a:t>Přidej šablonu pro generování kódu</a:t>
            </a:r>
          </a:p>
          <a:p>
            <a:pPr marL="666750" indent="-666750">
              <a:buFontTx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cs-CZ"/>
              <a:t>Přidej Helper HibernateUtil.java</a:t>
            </a:r>
          </a:p>
          <a:p>
            <a:pPr marL="666750" indent="-666750">
              <a:buFontTx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cs-CZ"/>
              <a:t>Vygeneruj model</a:t>
            </a:r>
          </a:p>
          <a:p>
            <a:pPr marL="666750" indent="-666750">
              <a:buFontTx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cs-CZ"/>
              <a:t>Připraveno k použití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Konfigurace Hibernate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04031" y="1763926"/>
            <a:ext cx="9072563" cy="4608199"/>
          </a:xfrm>
        </p:spPr>
        <p:txBody>
          <a:bodyPr>
            <a:normAutofit fontScale="85000" lnSpcReduction="20000"/>
          </a:bodyPr>
          <a:lstStyle/>
          <a:p>
            <a:r>
              <a:rPr lang="cs-CZ" sz="2700" dirty="0"/>
              <a:t>Navržena pro práci v </a:t>
            </a:r>
            <a:r>
              <a:rPr lang="en-US" sz="2700" dirty="0" err="1"/>
              <a:t>mnoha</a:t>
            </a:r>
            <a:r>
              <a:rPr lang="en-US" sz="2700" dirty="0"/>
              <a:t> </a:t>
            </a:r>
            <a:r>
              <a:rPr lang="en-US" sz="2700" dirty="0" err="1"/>
              <a:t>odli</a:t>
            </a:r>
            <a:r>
              <a:rPr lang="cs-CZ" sz="2700" dirty="0" err="1"/>
              <a:t>šných</a:t>
            </a:r>
            <a:r>
              <a:rPr lang="cs-CZ" sz="2700" dirty="0"/>
              <a:t> prostředích</a:t>
            </a:r>
          </a:p>
          <a:p>
            <a:r>
              <a:rPr lang="cs-CZ" sz="2700" dirty="0"/>
              <a:t>Většina parametrů nastavena implicitně</a:t>
            </a:r>
          </a:p>
          <a:p>
            <a:r>
              <a:rPr lang="cs-CZ" sz="2700" dirty="0"/>
              <a:t>Používané způsoby konfigurace</a:t>
            </a:r>
          </a:p>
          <a:p>
            <a:pPr lvl="1"/>
            <a:r>
              <a:rPr lang="cs-CZ" sz="2300" dirty="0"/>
              <a:t>Soubor </a:t>
            </a:r>
            <a:r>
              <a:rPr lang="cs-CZ" sz="2300" dirty="0" err="1"/>
              <a:t>hibernate.properties</a:t>
            </a:r>
            <a:r>
              <a:rPr lang="cs-CZ" sz="2300" dirty="0"/>
              <a:t> (umístěný do kořenového adresáře CLASSPATH)</a:t>
            </a:r>
          </a:p>
          <a:p>
            <a:pPr lvl="1"/>
            <a:r>
              <a:rPr lang="cs-CZ" sz="2300" dirty="0"/>
              <a:t>XML soubor </a:t>
            </a:r>
            <a:r>
              <a:rPr lang="cs-CZ" sz="2300" dirty="0" err="1"/>
              <a:t>hibernate.cfg.xml</a:t>
            </a:r>
            <a:r>
              <a:rPr lang="cs-CZ" sz="2300" dirty="0"/>
              <a:t>(opět v kořenu CLASSPATH)</a:t>
            </a:r>
          </a:p>
          <a:p>
            <a:pPr lvl="1"/>
            <a:r>
              <a:rPr lang="cs-CZ" sz="2300" dirty="0"/>
              <a:t>Příklady obou souborů jsou v distribuci </a:t>
            </a:r>
            <a:r>
              <a:rPr lang="cs-CZ" sz="2300" dirty="0" err="1"/>
              <a:t>hibernate</a:t>
            </a:r>
            <a:r>
              <a:rPr lang="cs-CZ" sz="2300" dirty="0"/>
              <a:t> v adresáři </a:t>
            </a:r>
            <a:r>
              <a:rPr lang="cs-CZ" sz="2300" i="1" dirty="0" err="1"/>
              <a:t>etc</a:t>
            </a:r>
            <a:endParaRPr lang="cs-CZ" sz="2300" i="1" dirty="0"/>
          </a:p>
          <a:p>
            <a:pPr lvl="1"/>
            <a:r>
              <a:rPr lang="cs-CZ" sz="2300" dirty="0"/>
              <a:t>Jsou-li použity oba způsoby má XML soubor přednost</a:t>
            </a:r>
          </a:p>
          <a:p>
            <a:r>
              <a:rPr lang="cs-CZ" sz="2700" dirty="0"/>
              <a:t>Více viz dokumentace </a:t>
            </a:r>
            <a:r>
              <a:rPr lang="cs-CZ" sz="2700" dirty="0" err="1"/>
              <a:t>Hibernate</a:t>
            </a:r>
            <a:r>
              <a:rPr lang="cs-CZ" sz="2700" dirty="0"/>
              <a:t> a nápověda </a:t>
            </a:r>
            <a:r>
              <a:rPr lang="cs-CZ" sz="2700" dirty="0" err="1"/>
              <a:t>Eclipse</a:t>
            </a:r>
            <a:endParaRPr lang="cs-CZ" sz="27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Příklad mapování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&lt;hibernate-mapping&gt;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    &lt;class name=</a:t>
            </a:r>
            <a:r>
              <a:rPr lang="cs-CZ" sz="2200" b="1" i="1">
                <a:latin typeface="Courier New" pitchFamily="49" charset="0"/>
              </a:rPr>
              <a:t>"cz.zcu.lab1.model.Office"</a:t>
            </a:r>
            <a:r>
              <a:rPr lang="cs-CZ" sz="2200" b="1">
                <a:latin typeface="Courier New" pitchFamily="49" charset="0"/>
              </a:rPr>
              <a:t> table=</a:t>
            </a:r>
            <a:r>
              <a:rPr lang="cs-CZ" sz="2200" b="1" i="1">
                <a:latin typeface="Courier New" pitchFamily="49" charset="0"/>
              </a:rPr>
              <a:t>"OFFICE"</a:t>
            </a:r>
            <a:r>
              <a:rPr lang="cs-CZ" sz="2200" b="1">
                <a:latin typeface="Courier New" pitchFamily="49" charset="0"/>
              </a:rPr>
              <a:t> schema=</a:t>
            </a:r>
            <a:r>
              <a:rPr lang="cs-CZ" sz="2200" b="1" i="1">
                <a:latin typeface="Courier New" pitchFamily="49" charset="0"/>
              </a:rPr>
              <a:t>"CLASSICCARS"</a:t>
            </a:r>
            <a:r>
              <a:rPr lang="cs-CZ" sz="2200" b="1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        &lt;id name=</a:t>
            </a:r>
            <a:r>
              <a:rPr lang="cs-CZ" sz="2200" b="1" i="1">
                <a:latin typeface="Courier New" pitchFamily="49" charset="0"/>
              </a:rPr>
              <a:t>"officecode"</a:t>
            </a:r>
            <a:r>
              <a:rPr lang="cs-CZ" sz="2200" b="1">
                <a:latin typeface="Courier New" pitchFamily="49" charset="0"/>
              </a:rPr>
              <a:t> type=</a:t>
            </a:r>
            <a:r>
              <a:rPr lang="cs-CZ" sz="2200" b="1" i="1">
                <a:latin typeface="Courier New" pitchFamily="49" charset="0"/>
              </a:rPr>
              <a:t>"string"</a:t>
            </a:r>
            <a:r>
              <a:rPr lang="cs-CZ" sz="2200" b="1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            &lt;column name=</a:t>
            </a:r>
            <a:r>
              <a:rPr lang="cs-CZ" sz="2200" b="1" i="1">
                <a:latin typeface="Courier New" pitchFamily="49" charset="0"/>
              </a:rPr>
              <a:t>"OFFICECODE"</a:t>
            </a:r>
            <a:r>
              <a:rPr lang="cs-CZ" sz="2200" b="1">
                <a:latin typeface="Courier New" pitchFamily="49" charset="0"/>
              </a:rPr>
              <a:t> length=</a:t>
            </a:r>
            <a:r>
              <a:rPr lang="cs-CZ" sz="2200" b="1" i="1">
                <a:latin typeface="Courier New" pitchFamily="49" charset="0"/>
              </a:rPr>
              <a:t>"10"</a:t>
            </a:r>
            <a:r>
              <a:rPr lang="cs-CZ" sz="2200" b="1">
                <a:latin typeface="Courier New" pitchFamily="49" charset="0"/>
              </a:rPr>
              <a:t> /&gt;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            &lt;generator class=</a:t>
            </a:r>
            <a:r>
              <a:rPr lang="cs-CZ" sz="2200" b="1" i="1">
                <a:latin typeface="Courier New" pitchFamily="49" charset="0"/>
              </a:rPr>
              <a:t>"assigned"</a:t>
            </a:r>
            <a:r>
              <a:rPr lang="cs-CZ" sz="2200" b="1">
                <a:latin typeface="Courier New" pitchFamily="49" charset="0"/>
              </a:rPr>
              <a:t> /&gt;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        &lt;/id&gt;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        &lt;property name=</a:t>
            </a:r>
            <a:r>
              <a:rPr lang="cs-CZ" sz="2200" b="1" i="1">
                <a:latin typeface="Courier New" pitchFamily="49" charset="0"/>
              </a:rPr>
              <a:t>"city"</a:t>
            </a:r>
            <a:r>
              <a:rPr lang="cs-CZ" sz="2200" b="1">
                <a:latin typeface="Courier New" pitchFamily="49" charset="0"/>
              </a:rPr>
              <a:t> type=</a:t>
            </a:r>
            <a:r>
              <a:rPr lang="cs-CZ" sz="2200" b="1" i="1">
                <a:latin typeface="Courier New" pitchFamily="49" charset="0"/>
              </a:rPr>
              <a:t>"string"</a:t>
            </a:r>
            <a:r>
              <a:rPr lang="cs-CZ" sz="2200" b="1">
                <a:latin typeface="Courier New" pitchFamily="49" charset="0"/>
              </a:rPr>
              <a:t>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            &lt;column name=</a:t>
            </a:r>
            <a:r>
              <a:rPr lang="cs-CZ" sz="2200" b="1" i="1">
                <a:latin typeface="Courier New" pitchFamily="49" charset="0"/>
              </a:rPr>
              <a:t>"CITY"</a:t>
            </a:r>
            <a:r>
              <a:rPr lang="cs-CZ" sz="2200" b="1">
                <a:latin typeface="Courier New" pitchFamily="49" charset="0"/>
              </a:rPr>
              <a:t> length=</a:t>
            </a:r>
            <a:r>
              <a:rPr lang="cs-CZ" sz="2200" b="1" i="1">
                <a:latin typeface="Courier New" pitchFamily="49" charset="0"/>
              </a:rPr>
              <a:t>"50"</a:t>
            </a:r>
            <a:r>
              <a:rPr lang="cs-CZ" sz="2200" b="1">
                <a:latin typeface="Courier New" pitchFamily="49" charset="0"/>
              </a:rPr>
              <a:t> /&gt;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        &lt;/property&gt;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&lt;/class&gt;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cs-CZ" sz="2200" b="1">
                <a:latin typeface="Courier New" pitchFamily="49" charset="0"/>
              </a:rPr>
              <a:t>&lt;/hibernate-mapping&gt;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Mapování objekt &lt;-&gt; tabulka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XML soubor umístěný v adresáři s mapovanými třídami</a:t>
            </a:r>
          </a:p>
          <a:p>
            <a:r>
              <a:rPr lang="cs-CZ"/>
              <a:t>Jméno souboru má tvar jmenoTridy.hbm.xml</a:t>
            </a:r>
          </a:p>
          <a:p>
            <a:r>
              <a:rPr lang="cs-CZ"/>
              <a:t>Popisuje převod atributu třídy na sloupec databázové tabulky (element </a:t>
            </a:r>
            <a:r>
              <a:rPr lang="cs-CZ" i="1"/>
              <a:t>property)</a:t>
            </a:r>
          </a:p>
          <a:p>
            <a:r>
              <a:rPr lang="cs-CZ"/>
              <a:t>Musí obsahovat deklaraci primárního klíče (element </a:t>
            </a:r>
            <a:r>
              <a:rPr lang="cs-CZ" i="1"/>
              <a:t>id </a:t>
            </a:r>
            <a:r>
              <a:rPr lang="cs-CZ"/>
              <a:t>nebo</a:t>
            </a:r>
            <a:r>
              <a:rPr lang="cs-CZ" i="1"/>
              <a:t> composite-id</a:t>
            </a:r>
            <a:r>
              <a:rPr lang="cs-CZ"/>
              <a:t>)</a:t>
            </a:r>
          </a:p>
          <a:p>
            <a:r>
              <a:rPr lang="cs-CZ"/>
              <a:t>Muže obsahovat i definici vazeb (1:1, 1:N)</a:t>
            </a:r>
          </a:p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ozitivni_tecky_vyndavaci">
  <a:themeElements>
    <a:clrScheme name="1_pozitivni_tecky_vyndavaci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ozitivni_tecky_vyndavac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pozitivni_tecky_vyndavaci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zitivni_tecky_vyndavaci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zitivni_tecky_vyndavaci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zitivni_tecky_vyndavaci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zitivni_tecky_vyndavaci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ozitivni_tecky_vyndavaci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zitivni_tecky_vyndavaci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zitivni_tecky_vyndavaci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zitivni_tecky_vyndavaci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zitivni_tecky_vyndavaci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zitivni_tecky_vyndavaci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ozitivni_tecky_vyndavaci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CA_ppt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1333</TotalTime>
  <Words>1445</Words>
  <Application>Microsoft Office PowerPoint</Application>
  <PresentationFormat>Vlastní</PresentationFormat>
  <Paragraphs>269</Paragraphs>
  <Slides>30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30</vt:i4>
      </vt:variant>
    </vt:vector>
  </HeadingPairs>
  <TitlesOfParts>
    <vt:vector size="32" baseType="lpstr">
      <vt:lpstr>1_pozitivni_tecky_vyndavaci</vt:lpstr>
      <vt:lpstr>CCA_ppt_sablona</vt:lpstr>
      <vt:lpstr>ORM, JPA</vt:lpstr>
      <vt:lpstr>Motivace</vt:lpstr>
      <vt:lpstr>Řešení I.</vt:lpstr>
      <vt:lpstr>Řešení II.</vt:lpstr>
      <vt:lpstr>Hibernate</vt:lpstr>
      <vt:lpstr>Hibernate – přidání do aplikace</vt:lpstr>
      <vt:lpstr>Konfigurace Hibernate</vt:lpstr>
      <vt:lpstr>Příklad mapování</vt:lpstr>
      <vt:lpstr>Mapování objekt &lt;-&gt; tabulka</vt:lpstr>
      <vt:lpstr>Java Persistence API</vt:lpstr>
      <vt:lpstr>Příklad</vt:lpstr>
      <vt:lpstr>Persistence Context</vt:lpstr>
      <vt:lpstr>Persistence Unit</vt:lpstr>
      <vt:lpstr>persistence.xml</vt:lpstr>
      <vt:lpstr>Založení JPA projektu</vt:lpstr>
      <vt:lpstr>Vytvoření entity</vt:lpstr>
      <vt:lpstr>Deklarace primárního klíče</vt:lpstr>
      <vt:lpstr>Snímek 18</vt:lpstr>
      <vt:lpstr>JPA Anotace</vt:lpstr>
      <vt:lpstr>Definice vazby 1:1 a 1:N</vt:lpstr>
      <vt:lpstr>Příklad Hibernate</vt:lpstr>
      <vt:lpstr>Příklad JPA</vt:lpstr>
      <vt:lpstr>Entity Manager API</vt:lpstr>
      <vt:lpstr>Entity Manager API</vt:lpstr>
      <vt:lpstr>Změna dat - hibernate</vt:lpstr>
      <vt:lpstr>Návrhový vzor DAO</vt:lpstr>
      <vt:lpstr>HQL/EJB QL</vt:lpstr>
      <vt:lpstr>HQL/EJB QL II.</vt:lpstr>
      <vt:lpstr>Použití SQL</vt:lpstr>
      <vt:lpstr>Zdroj dalších informací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Hibernate - úvod</dc:title>
  <dc:creator>Jan Novák</dc:creator>
  <cp:lastModifiedBy>spi</cp:lastModifiedBy>
  <cp:revision>84</cp:revision>
  <dcterms:modified xsi:type="dcterms:W3CDTF">2011-03-02T04:27:08Z</dcterms:modified>
</cp:coreProperties>
</file>