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12" r:id="rId3"/>
    <p:sldId id="313" r:id="rId4"/>
    <p:sldId id="314" r:id="rId5"/>
    <p:sldId id="315" r:id="rId6"/>
    <p:sldId id="310" r:id="rId7"/>
    <p:sldId id="316" r:id="rId8"/>
    <p:sldId id="328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3" r:id="rId17"/>
    <p:sldId id="330" r:id="rId18"/>
    <p:sldId id="326" r:id="rId19"/>
    <p:sldId id="324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27" r:id="rId38"/>
    <p:sldId id="329" r:id="rId3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0300" autoAdjust="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cs-CZ"/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546865-B968-41C2-B69C-E44248248E0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566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/>
            </a:lvl1pPr>
          </a:lstStyle>
          <a:p>
            <a:endParaRPr lang="cs-CZ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71C0CF3E-05C1-4DB3-B9B3-AA96D61117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006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84988-9F05-4400-B233-20DAD54A0E87}" type="slidenum">
              <a:rPr lang="cs-CZ"/>
              <a:pPr/>
              <a:t>1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Klepněte a vložte poznámky.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6F3F2-ED73-48EC-8919-44B37A0FFA38}" type="slidenum">
              <a:rPr lang="cs-CZ"/>
              <a:pPr/>
              <a:t>6</a:t>
            </a:fld>
            <a:endParaRPr lang="cs-CZ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0CF3E-05C1-4DB3-B9B3-AA96D61117E4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23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2"/>
          <p:cNvSpPr>
            <a:spLocks noChangeShapeType="1"/>
          </p:cNvSpPr>
          <p:nvPr/>
        </p:nvSpPr>
        <p:spPr bwMode="auto">
          <a:xfrm>
            <a:off x="7315200" y="1066800"/>
            <a:ext cx="0" cy="1752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6389688" cy="2133600"/>
          </a:xfrm>
        </p:spPr>
        <p:txBody>
          <a:bodyPr/>
          <a:lstStyle>
            <a:lvl1pPr>
              <a:defRPr sz="3300" b="1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ACD4F1-DC2F-4884-B1FB-2699E737FD1B}" type="datetime1">
              <a:rPr lang="cs-CZ" smtClean="0"/>
              <a:t>11.5.2011</a:t>
            </a:fld>
            <a:endParaRPr lang="cs-CZ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8C06D21-7C7F-48F0-9A0F-6DE2D248F562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838200" y="2819400"/>
            <a:ext cx="647700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6569" name="Group 9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1" name="Oval 11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2" name="Oval 12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3" name="Oval 13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5" name="Oval 15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6" name="Oval 16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7" name="Oval 17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8" name="Oval 18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79" name="Oval 19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0" name="Oval 20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1" name="Oval 21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2" name="Oval 22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3" name="Oval 23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4" name="Oval 24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5" name="Oval 25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8" name="Oval 28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89" name="Oval 29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0" name="Oval 30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1" name="Oval 31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2" name="Oval 32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3" name="Oval 33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4" name="Oval 34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5" name="Oval 35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6" name="Oval 36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7" name="Oval 37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8" name="Oval 38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599" name="Oval 39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0" name="Oval 40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66601" name="Group 41" descr="decorative graphic made up of dots"/>
          <p:cNvGrpSpPr>
            <a:grpSpLocks/>
          </p:cNvGrpSpPr>
          <p:nvPr/>
        </p:nvGrpSpPr>
        <p:grpSpPr bwMode="auto">
          <a:xfrm>
            <a:off x="7467600" y="1219200"/>
            <a:ext cx="792163" cy="1295400"/>
            <a:chOff x="5136" y="960"/>
            <a:chExt cx="528" cy="864"/>
          </a:xfrm>
        </p:grpSpPr>
        <p:sp>
          <p:nvSpPr>
            <p:cNvPr id="66602" name="Oval 42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3" name="Oval 43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4" name="Oval 44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6" name="Oval 46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7" name="Oval 47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8" name="Oval 48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09" name="Oval 49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0" name="Oval 50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1" name="Oval 51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2" name="Oval 52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3" name="Oval 53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4" name="Oval 54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5" name="Oval 55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6" name="Oval 56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7" name="Oval 57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8" name="Oval 58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19" name="Oval 59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0" name="Oval 60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1" name="Oval 61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2" name="Oval 62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3" name="Oval 63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4" name="Oval 64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5" name="Oval 65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6" name="Oval 66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7" name="Oval 67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8" name="Oval 68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29" name="Oval 69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0" name="Oval 70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1" name="Oval 71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6632" name="Oval 72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B1E69E-31A2-4DFB-A798-F6B4044B724F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5CE-764D-4E92-B67A-DDA841F2285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6973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8992-AE69-4412-8474-480E1D5E3CFE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C499-2BC3-429E-A9BD-A877A52DB43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047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A3E67C-E3C0-4974-80FA-F66E08098487}" type="datetime1">
              <a:rPr lang="cs-CZ" smtClean="0"/>
              <a:t>11.5.2011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DB64A09-2801-4D06-AB25-37423ED80F0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8311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ED8B6-2A4A-4E95-9755-86187A7DCE6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94E14-767D-43DB-8417-171CF9EC27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72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5EEAFE-58BA-49DB-996B-88DDE1CCE5E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B8665-932F-4A95-810F-22C09FB1CA7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8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75B23-5AFB-4E3B-98DE-CD1B8BBDD47F}" type="datetime1">
              <a:rPr lang="cs-CZ" smtClean="0"/>
              <a:t>11.5.2011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99A72-29A2-4141-BDBC-A2F0BB111AF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9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00A70-963E-4331-AFF3-A9D5DAE7DB70}" type="datetime1">
              <a:rPr lang="cs-CZ" smtClean="0"/>
              <a:t>11.5.2011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399C1-BD62-4C84-B46F-3CCCBF2FA76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4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C2F27A-3B60-4565-BA3D-76A554AF1A60}" type="datetime1">
              <a:rPr lang="cs-CZ" smtClean="0"/>
              <a:t>11.5.2011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7C1BA-9E00-4BB0-AB3F-31034F1665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A9312F-9C0A-4A12-8400-418CD516A5A9}" type="datetime1">
              <a:rPr lang="cs-CZ" smtClean="0"/>
              <a:t>11.5.2011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C77F0-8624-4FD9-A0BB-FDF8F7A5539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429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57A063-827F-46AE-B6F5-11EDD260AADE}" type="datetime1">
              <a:rPr lang="cs-CZ" smtClean="0"/>
              <a:t>11.5.2011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380A7-CF07-49A6-85DF-C32A5E5794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029FA-E6D1-45F5-9B9A-1FCA1AAC8949}" type="datetime1">
              <a:rPr lang="cs-CZ" smtClean="0"/>
              <a:t>11.5.2011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67AB1-E0C7-4BDA-A0C6-25FB030BACB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87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2"/>
          <p:cNvSpPr>
            <a:spLocks noChangeShapeType="1"/>
          </p:cNvSpPr>
          <p:nvPr/>
        </p:nvSpPr>
        <p:spPr bwMode="auto">
          <a:xfrm>
            <a:off x="8001000" y="0"/>
            <a:ext cx="0" cy="1524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26B59985-679E-46BF-9959-7AB6BC54C973}" type="datetime1">
              <a:rPr lang="cs-CZ" smtClean="0"/>
              <a:t>11.5.2011</a:t>
            </a:fld>
            <a:endParaRPr lang="cs-CZ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1D2A43AB-5F9E-4E66-98AF-54A7501881C0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65544" name="Group 8" descr="decorative graphic made up of dots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65545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6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0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1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2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3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7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8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59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0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4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5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6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7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8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69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0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1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2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3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4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65575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65576" name="Line 40"/>
          <p:cNvSpPr>
            <a:spLocks noChangeShapeType="1"/>
          </p:cNvSpPr>
          <p:nvPr/>
        </p:nvSpPr>
        <p:spPr bwMode="auto">
          <a:xfrm>
            <a:off x="457200" y="1524000"/>
            <a:ext cx="75438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57200"/>
            <a:ext cx="5703888" cy="2133600"/>
          </a:xfrm>
        </p:spPr>
        <p:txBody>
          <a:bodyPr/>
          <a:lstStyle/>
          <a:p>
            <a:r>
              <a:rPr lang="en-US" sz="3600" dirty="0" smtClean="0"/>
              <a:t>Content Delivery Network (CDN</a:t>
            </a:r>
            <a:r>
              <a:rPr lang="en-US" sz="3600" dirty="0"/>
              <a:t>)</a:t>
            </a:r>
            <a:endParaRPr lang="cs-CZ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800" dirty="0" smtClean="0"/>
              <a:t>Počítačové sítě</a:t>
            </a:r>
            <a:endParaRPr lang="cs-CZ" sz="2800" dirty="0"/>
          </a:p>
          <a:p>
            <a:r>
              <a:rPr lang="cs-CZ" sz="2800" dirty="0" smtClean="0"/>
              <a:t>Ing</a:t>
            </a:r>
            <a:r>
              <a:rPr lang="cs-CZ" sz="2800" dirty="0"/>
              <a:t>. Jiří ledvina, CSc.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pPr lvl="0"/>
            <a:r>
              <a:rPr lang="cs-CZ" dirty="0" smtClean="0"/>
              <a:t>Škálovatelnost</a:t>
            </a:r>
            <a:endParaRPr lang="cs-CZ" dirty="0"/>
          </a:p>
          <a:p>
            <a:pPr lvl="1"/>
            <a:r>
              <a:rPr lang="cs-CZ" dirty="0"/>
              <a:t>schopnost expandovat ve smyslu zpracování velkého objemu dat, transakcí, uživatelů</a:t>
            </a:r>
          </a:p>
          <a:p>
            <a:pPr lvl="1"/>
            <a:r>
              <a:rPr lang="cs-CZ" dirty="0"/>
              <a:t>vyžaduje schopnost dynamického zásobování a doručování obsahu s vysokou kvalitou a nízkou cenou zpracování</a:t>
            </a:r>
          </a:p>
          <a:p>
            <a:pPr lvl="1"/>
            <a:r>
              <a:rPr lang="cs-CZ" dirty="0"/>
              <a:t>trend do budoucna – poskytovatelé i koncoví uživatelé budou platit za vysokou kvalitu služeb</a:t>
            </a:r>
          </a:p>
          <a:p>
            <a:pPr lvl="0"/>
            <a:r>
              <a:rPr lang="cs-CZ" dirty="0"/>
              <a:t>B</a:t>
            </a:r>
            <a:r>
              <a:rPr lang="cs-CZ" dirty="0" smtClean="0"/>
              <a:t>ezpečnost</a:t>
            </a:r>
            <a:endParaRPr lang="cs-CZ" dirty="0"/>
          </a:p>
          <a:p>
            <a:pPr lvl="1"/>
            <a:r>
              <a:rPr lang="cs-CZ" dirty="0"/>
              <a:t>ochrana obsahu proti neautorizovanému přístupu a modifikaci</a:t>
            </a:r>
          </a:p>
          <a:p>
            <a:pPr lvl="1"/>
            <a:r>
              <a:rPr lang="cs-CZ" dirty="0"/>
              <a:t>vyžaduje fyzickou, síťovou, programovou, datovou a procedurální bezpečnost</a:t>
            </a:r>
          </a:p>
          <a:p>
            <a:pPr lvl="1"/>
            <a:r>
              <a:rPr lang="cs-CZ" dirty="0"/>
              <a:t>budoucí trend – redukce omezení přístupu a přerušení přístupu obranou proti DdoS útokům a dalším škodlivým </a:t>
            </a:r>
            <a:r>
              <a:rPr lang="cs-CZ" dirty="0" smtClean="0"/>
              <a:t>aktivitám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F7CE7-CEC8-40DC-8785-DA228ECF595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8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na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S</a:t>
            </a:r>
            <a:r>
              <a:rPr lang="cs-CZ" dirty="0" smtClean="0"/>
              <a:t>polehlivost</a:t>
            </a:r>
            <a:r>
              <a:rPr lang="cs-CZ" dirty="0"/>
              <a:t>, schopnost reagovat a výkonnost</a:t>
            </a:r>
          </a:p>
          <a:p>
            <a:pPr lvl="1"/>
            <a:r>
              <a:rPr lang="cs-CZ" dirty="0"/>
              <a:t>dostupnost služeb, zpracování možných nepřístupných stavů, zkušenost koncových uživatelů</a:t>
            </a:r>
          </a:p>
          <a:p>
            <a:pPr lvl="1"/>
            <a:r>
              <a:rPr lang="cs-CZ" dirty="0"/>
              <a:t>vyžaduje síť odolnou proti poruchám a s odpovídajícím vyrovnáváním zátěže</a:t>
            </a:r>
          </a:p>
          <a:p>
            <a:r>
              <a:rPr lang="cs-CZ" dirty="0"/>
              <a:t>B</a:t>
            </a:r>
            <a:r>
              <a:rPr lang="cs-CZ" dirty="0" smtClean="0"/>
              <a:t>udoucí trend</a:t>
            </a:r>
          </a:p>
          <a:p>
            <a:pPr lvl="1"/>
            <a:r>
              <a:rPr lang="cs-CZ" dirty="0" smtClean="0"/>
              <a:t>distribuované </a:t>
            </a:r>
            <a:r>
              <a:rPr lang="cs-CZ" dirty="0"/>
              <a:t>rozmisťování obsahu,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cache a </a:t>
            </a:r>
            <a:endParaRPr lang="cs-CZ" dirty="0" smtClean="0"/>
          </a:p>
          <a:p>
            <a:pPr lvl="1"/>
            <a:r>
              <a:rPr lang="cs-CZ" dirty="0" smtClean="0"/>
              <a:t>konzistentní </a:t>
            </a:r>
            <a:r>
              <a:rPr lang="cs-CZ" dirty="0"/>
              <a:t>směrovací mechanizmus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4607-647D-499D-A38F-0587F0C3B79D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96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Jednotný CDN</a:t>
            </a:r>
          </a:p>
          <a:p>
            <a:pPr lvl="1"/>
            <a:r>
              <a:rPr lang="cs-CZ" dirty="0"/>
              <a:t>integrace „Content delivery/distribution“ a Content services</a:t>
            </a:r>
          </a:p>
          <a:p>
            <a:pPr lvl="1"/>
            <a:r>
              <a:rPr lang="cs-CZ" dirty="0"/>
              <a:t>Content Service Network (CSN) jako servisní distribuční kanál pro služby s přidanou hodnotou</a:t>
            </a:r>
          </a:p>
          <a:p>
            <a:pPr lvl="0"/>
            <a:r>
              <a:rPr lang="cs-CZ" dirty="0"/>
              <a:t>Dynamický CDN (Content delivery)</a:t>
            </a:r>
          </a:p>
          <a:p>
            <a:pPr lvl="1"/>
            <a:r>
              <a:rPr lang="cs-CZ" dirty="0"/>
              <a:t>generování obsahu na přání s použitím webových aplikací založených na specifikaci požadavků koncového uživatele (scripty, animace, DHTML, XML)</a:t>
            </a:r>
          </a:p>
          <a:p>
            <a:pPr lvl="1"/>
            <a:r>
              <a:rPr lang="cs-CZ" dirty="0"/>
              <a:t>počítání na hranách (edge computing), kontextově závislé cachování dat (Edge Suite, IBM WebSphere edge services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E437-33E8-4EA6-B3BA-4368B79B96A1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776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Vývojové trendy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Hostování </a:t>
            </a:r>
            <a:r>
              <a:rPr lang="cs-CZ" dirty="0"/>
              <a:t>– WebServices</a:t>
            </a:r>
          </a:p>
          <a:p>
            <a:pPr lvl="1"/>
            <a:r>
              <a:rPr lang="cs-CZ" dirty="0"/>
              <a:t>použití XML parsování, serializace Java, reflection copy, clone copy</a:t>
            </a:r>
          </a:p>
          <a:p>
            <a:pPr lvl="1"/>
            <a:r>
              <a:rPr lang="cs-CZ" dirty="0"/>
              <a:t>Application delivery network (ADN) pro hostitelské .Net a J2EE aplikace</a:t>
            </a:r>
          </a:p>
          <a:p>
            <a:pPr lvl="1"/>
            <a:r>
              <a:rPr lang="cs-CZ" dirty="0"/>
              <a:t>Capacity provisioning network (CPN) pro obchodování s kapacitami cache</a:t>
            </a:r>
          </a:p>
          <a:p>
            <a:pPr lvl="0"/>
            <a:r>
              <a:rPr lang="cs-CZ" dirty="0"/>
              <a:t>Service Oriented Architecture</a:t>
            </a:r>
          </a:p>
          <a:p>
            <a:pPr lvl="1"/>
            <a:r>
              <a:rPr lang="cs-CZ" dirty="0"/>
              <a:t>očekává se, že řízení obsahu bude motivováno preferencemi uživatele</a:t>
            </a:r>
          </a:p>
          <a:p>
            <a:pPr lvl="1"/>
            <a:r>
              <a:rPr lang="cs-CZ" dirty="0"/>
              <a:t>personální fikce uživatele založené na dolování dat (data mining)</a:t>
            </a:r>
          </a:p>
          <a:p>
            <a:pPr lvl="0"/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877C-BCD4-4455-81BA-A548BCBA75C4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0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trendy CDN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/>
              <a:t>V</a:t>
            </a:r>
            <a:r>
              <a:rPr lang="cs-CZ" sz="2000" dirty="0" smtClean="0"/>
              <a:t>yrovnávání </a:t>
            </a:r>
            <a:r>
              <a:rPr lang="cs-CZ" sz="2000" dirty="0"/>
              <a:t>zátěže a replikace obsahu mezi spolupracujícími doménami</a:t>
            </a:r>
          </a:p>
          <a:p>
            <a:pPr lvl="1"/>
            <a:r>
              <a:rPr lang="cs-CZ" sz="1800" dirty="0"/>
              <a:t>lokalizace požadavků</a:t>
            </a:r>
          </a:p>
          <a:p>
            <a:pPr lvl="1"/>
            <a:r>
              <a:rPr lang="cs-CZ" sz="1800" dirty="0"/>
              <a:t>integrace replikace a cachování</a:t>
            </a:r>
          </a:p>
          <a:p>
            <a:pPr lvl="0"/>
            <a:r>
              <a:rPr lang="cs-CZ" sz="2000" dirty="0"/>
              <a:t>R</a:t>
            </a:r>
            <a:r>
              <a:rPr lang="cs-CZ" sz="2000" dirty="0" smtClean="0"/>
              <a:t>ozvinutí </a:t>
            </a:r>
            <a:r>
              <a:rPr lang="cs-CZ" sz="2000" dirty="0"/>
              <a:t>mechanizmu </a:t>
            </a:r>
            <a:r>
              <a:rPr lang="cs-CZ" sz="2000" dirty="0" smtClean="0"/>
              <a:t>obchodování</a:t>
            </a:r>
            <a:endParaRPr lang="cs-CZ" sz="2000" dirty="0"/>
          </a:p>
          <a:p>
            <a:pPr lvl="1"/>
            <a:r>
              <a:rPr lang="cs-CZ" sz="1800" dirty="0"/>
              <a:t>ekonomické modely založené na SOA</a:t>
            </a:r>
          </a:p>
          <a:p>
            <a:pPr lvl="0"/>
            <a:r>
              <a:rPr lang="cs-CZ" sz="2000" dirty="0"/>
              <a:t>A</a:t>
            </a:r>
            <a:r>
              <a:rPr lang="cs-CZ" sz="2000" dirty="0" smtClean="0"/>
              <a:t>daptivní </a:t>
            </a:r>
            <a:r>
              <a:rPr lang="cs-CZ" sz="2000" dirty="0"/>
              <a:t>CDN pro streamování média</a:t>
            </a:r>
          </a:p>
          <a:p>
            <a:pPr lvl="1"/>
            <a:r>
              <a:rPr lang="cs-CZ" sz="1800" dirty="0"/>
              <a:t>P2P řešení pro spolupracující média streaming 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obilní </a:t>
            </a:r>
            <a:r>
              <a:rPr lang="cs-CZ" sz="2000" dirty="0"/>
              <a:t>dynamické CDN</a:t>
            </a:r>
          </a:p>
          <a:p>
            <a:pPr lvl="1"/>
            <a:r>
              <a:rPr lang="cs-CZ" sz="1800" dirty="0"/>
              <a:t>velká variabilita na přání podle mobility uživatele</a:t>
            </a:r>
          </a:p>
          <a:p>
            <a:pPr lvl="0"/>
            <a:r>
              <a:rPr lang="cs-CZ" sz="2000" dirty="0"/>
              <a:t>D</a:t>
            </a:r>
            <a:r>
              <a:rPr lang="cs-CZ" sz="2000" dirty="0" smtClean="0"/>
              <a:t>istribuce </a:t>
            </a:r>
            <a:r>
              <a:rPr lang="cs-CZ" sz="2000" dirty="0"/>
              <a:t>obsahu přes internetworking, peering a brokering</a:t>
            </a:r>
          </a:p>
          <a:p>
            <a:r>
              <a:rPr lang="cs-CZ" sz="2000" dirty="0"/>
              <a:t>CDN kooperace pro globální zapozdření s vysokou výkonností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FB317-E785-4E2A-8783-61491B8B273E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225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cs-CZ" dirty="0" smtClean="0"/>
              <a:t>Organizace CDN</a:t>
            </a:r>
          </a:p>
          <a:p>
            <a:pPr lvl="1"/>
            <a:r>
              <a:rPr lang="cs-CZ" dirty="0" smtClean="0"/>
              <a:t>Overlay pojetí</a:t>
            </a:r>
          </a:p>
          <a:p>
            <a:pPr lvl="2"/>
            <a:r>
              <a:rPr lang="cs-CZ" dirty="0"/>
              <a:t>aplikačně specifické servery a cache na několika místech v síti zpracovávají „content delivery“</a:t>
            </a:r>
          </a:p>
          <a:p>
            <a:pPr lvl="2"/>
            <a:r>
              <a:rPr lang="cs-CZ" dirty="0"/>
              <a:t>síťové komponenty nehrají žádnou roli při doručování obsahu</a:t>
            </a:r>
          </a:p>
          <a:p>
            <a:pPr lvl="2"/>
            <a:r>
              <a:rPr lang="cs-CZ" dirty="0"/>
              <a:t>často používané komerčními poskytovateli </a:t>
            </a:r>
            <a:r>
              <a:rPr lang="cs-CZ" dirty="0" smtClean="0"/>
              <a:t>CDN</a:t>
            </a:r>
          </a:p>
          <a:p>
            <a:pPr lvl="1"/>
            <a:r>
              <a:rPr lang="cs-CZ" dirty="0" smtClean="0"/>
              <a:t>Síťové pojetí</a:t>
            </a:r>
          </a:p>
          <a:p>
            <a:pPr lvl="2"/>
            <a:r>
              <a:rPr lang="cs-CZ" dirty="0"/>
              <a:t>síťové komponenty jsou vybaveny kódem pro identifikaci specifických typů aplikací a pro forwardování požadavků založených na předem definovaných pravidlech</a:t>
            </a:r>
          </a:p>
          <a:p>
            <a:pPr lvl="2"/>
            <a:r>
              <a:rPr lang="cs-CZ" dirty="0"/>
              <a:t>používají pouze některé CDN (Akamai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12B6-8DBC-4591-A900-117A1A400657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41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Servery </a:t>
            </a:r>
            <a:r>
              <a:rPr lang="cs-CZ" dirty="0"/>
              <a:t>CDN</a:t>
            </a:r>
          </a:p>
          <a:p>
            <a:pPr lvl="1"/>
            <a:r>
              <a:rPr lang="cs-CZ" dirty="0"/>
              <a:t>zdrojový server (výchozí server)</a:t>
            </a:r>
          </a:p>
          <a:p>
            <a:pPr lvl="1"/>
            <a:r>
              <a:rPr lang="cs-CZ" dirty="0"/>
              <a:t>replikační server</a:t>
            </a:r>
          </a:p>
          <a:p>
            <a:pPr lvl="0"/>
            <a:r>
              <a:rPr lang="cs-CZ" dirty="0" smtClean="0"/>
              <a:t>Interakce mezi </a:t>
            </a:r>
            <a:r>
              <a:rPr lang="cs-CZ" dirty="0"/>
              <a:t>komponentami</a:t>
            </a:r>
          </a:p>
          <a:p>
            <a:pPr lvl="1"/>
            <a:r>
              <a:rPr lang="cs-CZ" dirty="0"/>
              <a:t>klient – zástupce (proxy) – výchozí server</a:t>
            </a:r>
          </a:p>
          <a:p>
            <a:pPr lvl="1"/>
            <a:r>
              <a:rPr lang="cs-CZ" dirty="0"/>
              <a:t>síťový prvek – caching proxy</a:t>
            </a:r>
          </a:p>
          <a:p>
            <a:pPr lvl="1"/>
            <a:r>
              <a:rPr lang="cs-CZ" dirty="0"/>
              <a:t>inter-proxy</a:t>
            </a:r>
          </a:p>
          <a:p>
            <a:pPr lvl="2"/>
            <a:r>
              <a:rPr lang="cs-CZ" dirty="0"/>
              <a:t>caching proxy arrays</a:t>
            </a:r>
          </a:p>
          <a:p>
            <a:pPr lvl="2"/>
            <a:r>
              <a:rPr lang="cs-CZ" dirty="0"/>
              <a:t>caching proxy </a:t>
            </a:r>
            <a:r>
              <a:rPr lang="cs-CZ" dirty="0" smtClean="0"/>
              <a:t>meshes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F3845-35BF-4726-926C-538C618643ED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22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Architektury </a:t>
            </a:r>
            <a:r>
              <a:rPr lang="cs-CZ" dirty="0" smtClean="0"/>
              <a:t>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A48ED-2FFF-4007-BD4A-513FE38FC314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17</a:t>
            </a:fld>
            <a:endParaRPr lang="cs-CZ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301475"/>
              </p:ext>
            </p:extLst>
          </p:nvPr>
        </p:nvGraphicFramePr>
        <p:xfrm>
          <a:off x="609600" y="1600200"/>
          <a:ext cx="76200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3" name="Visio" r:id="rId4" imgW="7323521" imgH="4805274" progId="Visio.Drawing.11">
                  <p:embed/>
                </p:oleObj>
              </mc:Choice>
              <mc:Fallback>
                <p:oleObj name="Visio" r:id="rId4" imgW="7323521" imgH="4805274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76200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00200" y="3962400"/>
            <a:ext cx="2980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Klient – proxy – výchozí server</a:t>
            </a:r>
            <a:endParaRPr lang="cs-CZ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10200" y="3945467"/>
            <a:ext cx="2828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Síťový prvek – caching proxy</a:t>
            </a:r>
            <a:endParaRPr lang="cs-CZ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209" y="5943600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arrays</a:t>
            </a:r>
            <a:endParaRPr lang="cs-CZ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5977467"/>
            <a:ext cx="22701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Caching proxy meshes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1558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48200"/>
          </a:xfrm>
        </p:spPr>
        <p:txBody>
          <a:bodyPr/>
          <a:lstStyle/>
          <a:p>
            <a:pPr lvl="0"/>
            <a:r>
              <a:rPr lang="cs-CZ" dirty="0" smtClean="0"/>
              <a:t>Interakční protokoly</a:t>
            </a:r>
          </a:p>
          <a:p>
            <a:pPr lvl="1"/>
            <a:r>
              <a:rPr lang="cs-CZ" dirty="0" smtClean="0"/>
              <a:t>Interakce </a:t>
            </a:r>
            <a:r>
              <a:rPr lang="cs-CZ" dirty="0"/>
              <a:t>prvků </a:t>
            </a:r>
            <a:r>
              <a:rPr lang="cs-CZ" dirty="0" smtClean="0"/>
              <a:t>sítě</a:t>
            </a:r>
          </a:p>
          <a:p>
            <a:pPr lvl="2"/>
            <a:r>
              <a:rPr lang="cs-CZ" sz="1800" dirty="0" smtClean="0"/>
              <a:t>NECP </a:t>
            </a:r>
            <a:r>
              <a:rPr lang="cs-CZ" sz="1800" dirty="0"/>
              <a:t>- Network Element Control </a:t>
            </a:r>
            <a:r>
              <a:rPr lang="cs-CZ" sz="1800" dirty="0" smtClean="0"/>
              <a:t>Protocol – jednoduchý protokol pro vyrovnávání zátěže mezi servery a prvky sítě </a:t>
            </a:r>
            <a:endParaRPr lang="cs-CZ" sz="1800" dirty="0"/>
          </a:p>
          <a:p>
            <a:pPr lvl="2"/>
            <a:r>
              <a:rPr lang="cs-CZ" sz="1800" dirty="0"/>
              <a:t>WCCP – web cache communication </a:t>
            </a:r>
            <a:r>
              <a:rPr lang="cs-CZ" sz="1800" dirty="0" smtClean="0"/>
              <a:t>protocol – interakce mezi směrovači a web-cache </a:t>
            </a:r>
            <a:endParaRPr lang="cs-CZ" sz="1800" dirty="0"/>
          </a:p>
          <a:p>
            <a:pPr lvl="1"/>
            <a:r>
              <a:rPr lang="cs-CZ" dirty="0" smtClean="0"/>
              <a:t>Interakce </a:t>
            </a:r>
            <a:r>
              <a:rPr lang="cs-CZ" dirty="0"/>
              <a:t>mezi </a:t>
            </a:r>
            <a:r>
              <a:rPr lang="cs-CZ" dirty="0" smtClean="0"/>
              <a:t>cache</a:t>
            </a:r>
            <a:endParaRPr lang="cs-CZ" dirty="0"/>
          </a:p>
          <a:p>
            <a:pPr lvl="2"/>
            <a:r>
              <a:rPr lang="cs-CZ" sz="1800" dirty="0" smtClean="0"/>
              <a:t>CARP </a:t>
            </a:r>
            <a:r>
              <a:rPr lang="cs-CZ" sz="1800" dirty="0"/>
              <a:t>– Common Adress Redundancy </a:t>
            </a:r>
            <a:r>
              <a:rPr lang="cs-CZ" sz="1800" dirty="0" smtClean="0"/>
              <a:t>Protocol – distribuovaný cache protokol </a:t>
            </a:r>
          </a:p>
          <a:p>
            <a:pPr lvl="2"/>
            <a:r>
              <a:rPr lang="cs-CZ" sz="1800" dirty="0" smtClean="0"/>
              <a:t>ICP </a:t>
            </a:r>
            <a:r>
              <a:rPr lang="cs-CZ" sz="1800" dirty="0"/>
              <a:t>– Internet cache </a:t>
            </a:r>
            <a:r>
              <a:rPr lang="cs-CZ" sz="1800" dirty="0" smtClean="0"/>
              <a:t>protocol – jednoduchý formát zpráv použitý pro komunikaci mezi cache </a:t>
            </a:r>
          </a:p>
          <a:p>
            <a:pPr lvl="2"/>
            <a:r>
              <a:rPr lang="cs-CZ" sz="1800" dirty="0" smtClean="0"/>
              <a:t>HTCP </a:t>
            </a:r>
            <a:r>
              <a:rPr lang="cs-CZ" sz="1800" dirty="0"/>
              <a:t>– Hypertext Control </a:t>
            </a:r>
            <a:r>
              <a:rPr lang="cs-CZ" sz="1800" dirty="0" smtClean="0"/>
              <a:t>Protocol – protokol pro vyhledávání HTTP cache, cache dat, údržbu souboru HTTPcache, monitorování aktivity cache</a:t>
            </a:r>
            <a:endParaRPr lang="cs-CZ" sz="1800" dirty="0"/>
          </a:p>
          <a:p>
            <a:pPr lvl="2"/>
            <a:r>
              <a:rPr lang="cs-CZ" sz="1800" dirty="0"/>
              <a:t>C</a:t>
            </a:r>
            <a:r>
              <a:rPr lang="cs-CZ" sz="1800" dirty="0" smtClean="0"/>
              <a:t>ache Digest – protokol pro výměnu dat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610A8-DA8C-45A2-B491-58CBD3E0F8AC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114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cs-CZ" dirty="0"/>
              <a:t>T</a:t>
            </a:r>
            <a:r>
              <a:rPr lang="cs-CZ" dirty="0" smtClean="0"/>
              <a:t>ypy </a:t>
            </a:r>
            <a:r>
              <a:rPr lang="cs-CZ" dirty="0"/>
              <a:t>obsahu/typy služby</a:t>
            </a:r>
          </a:p>
          <a:p>
            <a:pPr lvl="1"/>
            <a:r>
              <a:rPr lang="cs-CZ" dirty="0"/>
              <a:t>statický </a:t>
            </a:r>
            <a:r>
              <a:rPr lang="cs-CZ" dirty="0" smtClean="0"/>
              <a:t>obsah (statické stránky HTML, obrázky, programy, dokumenty, audio nebo video soubory) – nízká frekvence obměn </a:t>
            </a:r>
            <a:endParaRPr lang="cs-CZ" dirty="0"/>
          </a:p>
          <a:p>
            <a:pPr lvl="1"/>
            <a:r>
              <a:rPr lang="cs-CZ" dirty="0"/>
              <a:t>dynamický </a:t>
            </a:r>
            <a:r>
              <a:rPr lang="cs-CZ" dirty="0" smtClean="0"/>
              <a:t>obsah (animace, skripty, DHTML) – personalizované pro uživatele, vytvářené na přání</a:t>
            </a:r>
            <a:endParaRPr lang="cs-CZ" dirty="0"/>
          </a:p>
          <a:p>
            <a:pPr lvl="1"/>
            <a:r>
              <a:rPr lang="cs-CZ" dirty="0"/>
              <a:t>streaming </a:t>
            </a:r>
            <a:r>
              <a:rPr lang="cs-CZ" dirty="0" smtClean="0"/>
              <a:t>média (audio, video on demand, … ) – živé nebo on-demand vysílání</a:t>
            </a:r>
            <a:endParaRPr lang="cs-CZ" dirty="0"/>
          </a:p>
          <a:p>
            <a:pPr lvl="1"/>
            <a:r>
              <a:rPr lang="cs-CZ" dirty="0" smtClean="0"/>
              <a:t>Služby (DNS, e-komerce, přenos souborů …) – služby Internetu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185D3-D09E-4FA4-BB12-BA27FA074E18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96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S rychlým rozvojem Internetu a Webu jsou </a:t>
            </a: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problémy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 smtClean="0">
                <a:latin typeface="Arial" pitchFamily="34" charset="0"/>
                <a:ea typeface="Calibri"/>
                <a:cs typeface="Arial" pitchFamily="34" charset="0"/>
              </a:rPr>
              <a:t>omezení </a:t>
            </a: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výkonnosti síťových i výpočetních zdrojů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pro obchodní weby je důležitá dostupnost a krátká doba odezvy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latin typeface="Arial" pitchFamily="34" charset="0"/>
                <a:ea typeface="Calibri"/>
                <a:cs typeface="Arial" pitchFamily="34" charset="0"/>
              </a:rPr>
              <a:t>o přístup k webu se snaží v jednu chvíli velký počet zákazníků – vznikají vlny</a:t>
            </a:r>
            <a:endParaRPr lang="cs-CZ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2CC9A-DD0A-40D5-B668-126D8A1FB24D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70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sz="2000" dirty="0" smtClean="0"/>
              <a:t>Výběr replikovaného obsahu</a:t>
            </a:r>
          </a:p>
          <a:p>
            <a:pPr lvl="1"/>
            <a:r>
              <a:rPr lang="cs-CZ" sz="1800" dirty="0" smtClean="0"/>
              <a:t>Replikuje se vše</a:t>
            </a:r>
          </a:p>
          <a:p>
            <a:pPr lvl="1"/>
            <a:r>
              <a:rPr lang="cs-CZ" sz="1800" dirty="0" smtClean="0"/>
              <a:t>Replikuje se část serveru - výběr</a:t>
            </a:r>
          </a:p>
          <a:p>
            <a:r>
              <a:rPr lang="cs-CZ" sz="2000" dirty="0" smtClean="0"/>
              <a:t>Částečná replikace</a:t>
            </a:r>
          </a:p>
          <a:p>
            <a:pPr lvl="1"/>
            <a:r>
              <a:rPr lang="cs-CZ" sz="1800" dirty="0" smtClean="0"/>
              <a:t>Založený na zkušenosti</a:t>
            </a:r>
          </a:p>
          <a:p>
            <a:pPr lvl="2"/>
            <a:r>
              <a:rPr lang="cs-CZ" sz="1800" dirty="0" smtClean="0"/>
              <a:t>Heuristika, administrátor vybere obsah, který má být replikován</a:t>
            </a:r>
          </a:p>
          <a:p>
            <a:pPr lvl="1"/>
            <a:r>
              <a:rPr lang="cs-CZ" sz="1800" dirty="0" smtClean="0"/>
              <a:t>Založený na popularitě</a:t>
            </a:r>
          </a:p>
          <a:p>
            <a:pPr lvl="2"/>
            <a:r>
              <a:rPr lang="cs-CZ" sz="1800" dirty="0" smtClean="0"/>
              <a:t>Replikace podle zájmu uživatelů</a:t>
            </a:r>
          </a:p>
          <a:p>
            <a:pPr lvl="1"/>
            <a:r>
              <a:rPr lang="cs-CZ" sz="1800" dirty="0" smtClean="0"/>
              <a:t>Založený na objektech</a:t>
            </a:r>
          </a:p>
          <a:p>
            <a:pPr lvl="2"/>
            <a:r>
              <a:rPr lang="cs-CZ" sz="1800" dirty="0" smtClean="0"/>
              <a:t>Snaha replikovat celé objekty</a:t>
            </a:r>
          </a:p>
          <a:p>
            <a:pPr lvl="1"/>
            <a:r>
              <a:rPr lang="cs-CZ" sz="1800" dirty="0" smtClean="0"/>
              <a:t>Založený na clusterech</a:t>
            </a:r>
          </a:p>
          <a:p>
            <a:pPr lvl="2"/>
            <a:r>
              <a:rPr lang="cs-CZ" sz="1800" dirty="0" smtClean="0"/>
              <a:t>Seskupování obsahu podle vzájemných vazeb nebo frekvenci přístupu a replikován obsah clusteru (URL, uživatelské relace)</a:t>
            </a:r>
            <a:endParaRPr lang="cs-CZ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C911B-3AB8-4238-A48C-ACA846A125E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1429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cs-CZ" dirty="0" smtClean="0"/>
              <a:t>Vyhledání zástupného serveru</a:t>
            </a:r>
          </a:p>
          <a:p>
            <a:pPr lvl="1"/>
            <a:r>
              <a:rPr lang="cs-CZ" sz="1800" dirty="0" smtClean="0"/>
              <a:t>Problém umístění centra – minimalizace vzdálenosti mezi centrem a uzlem</a:t>
            </a:r>
          </a:p>
          <a:p>
            <a:r>
              <a:rPr lang="cs-CZ" dirty="0" smtClean="0"/>
              <a:t>Umístění podle topologie</a:t>
            </a:r>
          </a:p>
          <a:p>
            <a:pPr lvl="1"/>
            <a:r>
              <a:rPr lang="cs-CZ" sz="1800" dirty="0" smtClean="0"/>
              <a:t>Bere v úvahu existující informaci z CDN jako je zatížení a topologie</a:t>
            </a:r>
          </a:p>
          <a:p>
            <a:r>
              <a:rPr lang="cs-CZ" dirty="0" smtClean="0"/>
              <a:t>Umístění podle aktivity</a:t>
            </a:r>
          </a:p>
          <a:p>
            <a:pPr lvl="1"/>
            <a:r>
              <a:rPr lang="cs-CZ" dirty="0" smtClean="0"/>
              <a:t>Bere v úvahu klienty s největší spotřebou</a:t>
            </a:r>
          </a:p>
          <a:p>
            <a:r>
              <a:rPr lang="cs-CZ" dirty="0" smtClean="0"/>
              <a:t>Umístění dle stromové topologie</a:t>
            </a:r>
          </a:p>
          <a:p>
            <a:pPr lvl="1"/>
            <a:r>
              <a:rPr lang="cs-CZ" dirty="0" smtClean="0"/>
              <a:t>Předpokládá existenci stromové topologie</a:t>
            </a:r>
          </a:p>
          <a:p>
            <a:r>
              <a:rPr lang="cs-CZ" dirty="0" smtClean="0"/>
              <a:t>Umístění podle aktuálních potřeb</a:t>
            </a:r>
          </a:p>
          <a:p>
            <a:pPr lvl="1"/>
            <a:r>
              <a:rPr lang="cs-CZ" dirty="0" smtClean="0"/>
              <a:t>Bere v úvahu požadavky klientů a repliky organizuje multicast doručovací srom na aplikační úrovni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5B064-07D5-4095-BF41-C4FE7082A3D0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089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Obnova obsahu repliky</a:t>
            </a:r>
          </a:p>
          <a:p>
            <a:r>
              <a:rPr lang="cs-CZ" dirty="0" smtClean="0"/>
              <a:t>Metoda pull – bez spolupráce serverů</a:t>
            </a:r>
          </a:p>
          <a:p>
            <a:pPr lvl="1"/>
            <a:r>
              <a:rPr lang="cs-CZ" dirty="0" smtClean="0"/>
              <a:t>Pokud obsah chybí, server natáhne data z původního serveru</a:t>
            </a:r>
          </a:p>
          <a:p>
            <a:pPr lvl="1"/>
            <a:r>
              <a:rPr lang="cs-CZ" dirty="0" smtClean="0"/>
              <a:t>Používá se nejčastěji</a:t>
            </a:r>
          </a:p>
          <a:p>
            <a:r>
              <a:rPr lang="cs-CZ" dirty="0" smtClean="0"/>
              <a:t>Metoda pull – se spoluprací serverů</a:t>
            </a:r>
          </a:p>
          <a:p>
            <a:pPr lvl="1"/>
            <a:r>
              <a:rPr lang="cs-CZ" dirty="0" smtClean="0"/>
              <a:t>Servery kooperují navzájem a navzájem si vyměňují chybějící informaci</a:t>
            </a:r>
          </a:p>
          <a:p>
            <a:r>
              <a:rPr lang="cs-CZ" dirty="0" smtClean="0"/>
              <a:t>Metoda push – se spoluprací serverů</a:t>
            </a:r>
          </a:p>
          <a:p>
            <a:pPr lvl="1"/>
            <a:r>
              <a:rPr lang="cs-CZ" dirty="0" smtClean="0"/>
              <a:t>Obsah se natahuje s předstihem z původního serveru do replikačního</a:t>
            </a:r>
          </a:p>
          <a:p>
            <a:pPr lvl="1"/>
            <a:r>
              <a:rPr lang="cs-CZ" dirty="0" smtClean="0"/>
              <a:t>Replikační servery spolupracují – snížení ceny natažení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BF2B-19E1-4DE4-BA0A-AB5AA5680C86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980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2A81D-5D84-4372-8F11-A8ABE9C4EDD4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7" name="Content Placeholder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5235" r="11224" b="5235"/>
          <a:stretch>
            <a:fillRect/>
          </a:stretch>
        </p:blipFill>
        <p:spPr bwMode="auto">
          <a:xfrm>
            <a:off x="1371600" y="1524000"/>
            <a:ext cx="6305794" cy="471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824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Distribuce a management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BB0D-CFFD-484D-9C89-6D761DA10874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24</a:t>
            </a:fld>
            <a:endParaRPr lang="cs-CZ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11987" r="9694" b="3348"/>
          <a:stretch>
            <a:fillRect/>
          </a:stretch>
        </p:blipFill>
        <p:spPr bwMode="auto">
          <a:xfrm>
            <a:off x="1219200" y="1524000"/>
            <a:ext cx="6858000" cy="473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996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sz="2000" dirty="0" smtClean="0"/>
              <a:t>Techniky cache (caching)</a:t>
            </a:r>
          </a:p>
          <a:p>
            <a:pPr lvl="1"/>
            <a:r>
              <a:rPr lang="cs-CZ" sz="1800" dirty="0" smtClean="0"/>
              <a:t>Založené a dotazu (query)</a:t>
            </a:r>
          </a:p>
          <a:p>
            <a:pPr lvl="2"/>
            <a:r>
              <a:rPr lang="cs-CZ" sz="1800" dirty="0" smtClean="0"/>
              <a:t>Poslání dotazu odtatním CDN serverům</a:t>
            </a:r>
          </a:p>
          <a:p>
            <a:pPr lvl="1"/>
            <a:r>
              <a:rPr lang="cs-CZ" sz="1800" dirty="0" smtClean="0"/>
              <a:t>Založené na podpisu (digest)</a:t>
            </a:r>
          </a:p>
          <a:p>
            <a:pPr lvl="2"/>
            <a:r>
              <a:rPr lang="cs-CZ" sz="1800" dirty="0" smtClean="0"/>
              <a:t>Každý CDN server si udržuje podpisy obsahu ostatních kooperujících serverů uvnitř klusteru</a:t>
            </a:r>
          </a:p>
          <a:p>
            <a:pPr lvl="1"/>
            <a:r>
              <a:rPr lang="cs-CZ" sz="1800" dirty="0" smtClean="0"/>
              <a:t>Založené na adresářových službách</a:t>
            </a:r>
          </a:p>
          <a:p>
            <a:pPr lvl="2"/>
            <a:r>
              <a:rPr lang="cs-CZ" sz="1800" dirty="0" smtClean="0"/>
              <a:t>Centralizovaná metoda – server udržuje informaci o obsahu ostatních serverů uvnitř klusteru</a:t>
            </a:r>
          </a:p>
          <a:p>
            <a:pPr lvl="1"/>
            <a:r>
              <a:rPr lang="cs-CZ" sz="1800" dirty="0" smtClean="0"/>
              <a:t>Založené na hashování</a:t>
            </a:r>
          </a:p>
          <a:p>
            <a:pPr lvl="2"/>
            <a:r>
              <a:rPr lang="cs-CZ" sz="1800" dirty="0" smtClean="0"/>
              <a:t>Vybraný CDN server udržuje informaci (URL, IP) </a:t>
            </a:r>
          </a:p>
          <a:p>
            <a:pPr lvl="1"/>
            <a:r>
              <a:rPr lang="cs-CZ" sz="1800" dirty="0" smtClean="0"/>
              <a:t>Založené na částečném hashování</a:t>
            </a:r>
          </a:p>
          <a:p>
            <a:pPr lvl="2"/>
            <a:r>
              <a:rPr lang="cs-CZ" sz="1800" dirty="0" smtClean="0"/>
              <a:t>Nejpopulárnější informace je uložena v cache, ostatní dosažitelná hashováním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D2B67-758F-4969-AA80-35C6D114D8B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076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Údržba cache – problém údržby replik</a:t>
            </a:r>
          </a:p>
          <a:p>
            <a:pPr lvl="1"/>
            <a:r>
              <a:rPr lang="cs-CZ" dirty="0" smtClean="0"/>
              <a:t>Periodicky</a:t>
            </a:r>
          </a:p>
          <a:p>
            <a:pPr lvl="1"/>
            <a:r>
              <a:rPr lang="cs-CZ" dirty="0" smtClean="0"/>
              <a:t>Propagace změn</a:t>
            </a:r>
          </a:p>
          <a:p>
            <a:pPr lvl="1"/>
            <a:r>
              <a:rPr lang="cs-CZ" dirty="0" smtClean="0"/>
              <a:t>Rozesílání změn na požádání</a:t>
            </a:r>
          </a:p>
          <a:p>
            <a:pPr lvl="1"/>
            <a:r>
              <a:rPr lang="cs-CZ" dirty="0" smtClean="0"/>
              <a:t>Invalidace obsahu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0882C-DB18-45DC-A49B-B8342174DFCA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001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Směrování podle požadavků</a:t>
            </a:r>
          </a:p>
          <a:p>
            <a:pPr lvl="1"/>
            <a:r>
              <a:rPr lang="cs-CZ" dirty="0" smtClean="0"/>
              <a:t>Adaptivní – při výběru cache pro doručení obsahu bere v úvahu stav systému</a:t>
            </a:r>
          </a:p>
          <a:p>
            <a:pPr lvl="1"/>
            <a:r>
              <a:rPr lang="cs-CZ" dirty="0" smtClean="0"/>
              <a:t>Neadaptivní – k výběru serveru využívá heuristiku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14D8-1121-483C-8D69-9DC7E721CC85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1545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Global Server Load Balancing</a:t>
            </a:r>
          </a:p>
          <a:p>
            <a:pPr lvl="2"/>
            <a:r>
              <a:rPr lang="cs-CZ" dirty="0" smtClean="0"/>
              <a:t>Přidělování podle globální situace nebo „chytrého“ autoritativního DNS</a:t>
            </a:r>
          </a:p>
          <a:p>
            <a:pPr lvl="1"/>
            <a:r>
              <a:rPr lang="cs-CZ" dirty="0" smtClean="0"/>
              <a:t>DNS-dispatching</a:t>
            </a:r>
          </a:p>
          <a:p>
            <a:pPr lvl="2"/>
            <a:r>
              <a:rPr lang="cs-CZ" dirty="0" smtClean="0"/>
              <a:t>Modifikovaný DNS server</a:t>
            </a:r>
          </a:p>
          <a:p>
            <a:pPr lvl="1"/>
            <a:r>
              <a:rPr lang="cs-CZ" dirty="0" smtClean="0"/>
              <a:t>HTTP redirection</a:t>
            </a:r>
          </a:p>
          <a:p>
            <a:pPr lvl="2"/>
            <a:r>
              <a:rPr lang="cs-CZ" dirty="0" smtClean="0"/>
              <a:t>Informace o replikačním serveru je uložena v HTTP záhlaví</a:t>
            </a:r>
          </a:p>
          <a:p>
            <a:pPr lvl="1"/>
            <a:r>
              <a:rPr lang="cs-CZ" dirty="0" smtClean="0"/>
              <a:t>URL rewriting</a:t>
            </a:r>
          </a:p>
          <a:p>
            <a:pPr lvl="2"/>
            <a:r>
              <a:rPr lang="cs-CZ" dirty="0" smtClean="0"/>
              <a:t>Přepis URL odkazů na dymanicky generované stránky</a:t>
            </a:r>
          </a:p>
          <a:p>
            <a:pPr lvl="1"/>
            <a:r>
              <a:rPr lang="cs-CZ" dirty="0" smtClean="0"/>
              <a:t>Anycasting</a:t>
            </a:r>
          </a:p>
          <a:p>
            <a:pPr lvl="2"/>
            <a:r>
              <a:rPr lang="cs-CZ" dirty="0" smtClean="0"/>
              <a:t>IP anycasting a aplikační anycasting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69D0B-757E-4DB2-896A-1E179B0A8B05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900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Mechanizmy směrování podle požadavků</a:t>
            </a:r>
          </a:p>
          <a:p>
            <a:pPr lvl="1"/>
            <a:r>
              <a:rPr lang="cs-CZ" dirty="0" smtClean="0"/>
              <a:t>CDN peering</a:t>
            </a:r>
          </a:p>
          <a:p>
            <a:pPr lvl="2"/>
            <a:r>
              <a:rPr lang="cs-CZ" dirty="0" smtClean="0"/>
              <a:t>Centralizovaný adresářový model – centralizovaný adresář</a:t>
            </a:r>
          </a:p>
          <a:p>
            <a:pPr lvl="2"/>
            <a:r>
              <a:rPr lang="cs-CZ" dirty="0" smtClean="0"/>
              <a:t>Distribuovaná hashovací tabulka – indexování pomocí hashovaných klíčů</a:t>
            </a:r>
          </a:p>
          <a:p>
            <a:pPr lvl="2"/>
            <a:r>
              <a:rPr lang="cs-CZ" dirty="0" smtClean="0"/>
              <a:t>Záplavový model – dotazy se posílají záplavově v klusteru</a:t>
            </a:r>
          </a:p>
          <a:p>
            <a:pPr lvl="2"/>
            <a:r>
              <a:rPr lang="cs-CZ" dirty="0" smtClean="0"/>
              <a:t>Model směrování podle dokumentu – existence autoritativného člena pro odkazy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E04E-7DA2-44BF-A9C2-BE3C702AE9B7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48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Centralizovaný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web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pomalý – přenos přes několik páteřních sítí na velké vzdálenosti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nespolehlivý – doručení zasaženo zahlcením nebo problémy s peeringem na páteřních sítích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>
                <a:ea typeface="Calibri"/>
                <a:cs typeface="Times New Roman"/>
              </a:rPr>
              <a:t>neškálovatelný – použití omezno šířkou pásma dostupnou na straně </a:t>
            </a:r>
            <a:r>
              <a:rPr lang="cs-CZ" dirty="0" smtClean="0">
                <a:ea typeface="Calibri"/>
                <a:cs typeface="Times New Roman"/>
              </a:rPr>
              <a:t>serveru</a:t>
            </a:r>
          </a:p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ct val="100000"/>
            </a:pPr>
            <a:r>
              <a:rPr lang="cs-CZ" dirty="0" smtClean="0">
                <a:ea typeface="Calibri"/>
                <a:cs typeface="Times New Roman"/>
              </a:rPr>
              <a:t>kvalita </a:t>
            </a:r>
            <a:r>
              <a:rPr lang="cs-CZ" dirty="0">
                <a:ea typeface="Calibri"/>
                <a:cs typeface="Times New Roman"/>
              </a:rPr>
              <a:t>streamování – kvalita streamu je zatížena ztrátou paketů, zahlcením, úzkými místy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1AE49-0D42-461E-BA88-081612B7690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28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Distribuce a management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848600" cy="4572000"/>
          </a:xfrm>
        </p:spPr>
        <p:txBody>
          <a:bodyPr/>
          <a:lstStyle/>
          <a:p>
            <a:r>
              <a:rPr lang="cs-CZ" dirty="0" smtClean="0"/>
              <a:t>Vyhodnocování výkonnosti (vnitřní a vnější měření)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ledování úspěšnosti zásahů do cache</a:t>
            </a:r>
          </a:p>
          <a:p>
            <a:pPr lvl="2"/>
            <a:r>
              <a:rPr lang="cs-CZ" dirty="0" smtClean="0"/>
              <a:t> poměr úspěšných ku celkovému počtu</a:t>
            </a:r>
          </a:p>
          <a:p>
            <a:pPr lvl="1"/>
            <a:r>
              <a:rPr lang="cs-CZ" dirty="0" smtClean="0"/>
              <a:t>Podle využití přenosového pásma</a:t>
            </a:r>
          </a:p>
          <a:p>
            <a:pPr lvl="2"/>
            <a:r>
              <a:rPr lang="cs-CZ" dirty="0" smtClean="0"/>
              <a:t>měření šířky pásma využitého původním serverem</a:t>
            </a:r>
          </a:p>
          <a:p>
            <a:pPr lvl="1"/>
            <a:r>
              <a:rPr lang="cs-CZ" dirty="0" smtClean="0"/>
              <a:t>Podle doby odezvy</a:t>
            </a:r>
          </a:p>
          <a:p>
            <a:pPr lvl="2"/>
            <a:r>
              <a:rPr lang="cs-CZ" dirty="0" smtClean="0"/>
              <a:t> doba odezvy vnímaná uživatelem</a:t>
            </a:r>
          </a:p>
          <a:p>
            <a:pPr lvl="1"/>
            <a:r>
              <a:rPr lang="cs-CZ" dirty="0" smtClean="0"/>
              <a:t>Využití zástupného serveru</a:t>
            </a:r>
          </a:p>
          <a:p>
            <a:pPr lvl="2"/>
            <a:r>
              <a:rPr lang="cs-CZ" dirty="0" smtClean="0"/>
              <a:t> procento času kdy jsou zástupné servery zaměstnány</a:t>
            </a:r>
          </a:p>
          <a:p>
            <a:pPr lvl="1"/>
            <a:r>
              <a:rPr lang="cs-CZ" dirty="0" smtClean="0"/>
              <a:t>Podle spolehlivosti</a:t>
            </a:r>
          </a:p>
          <a:p>
            <a:pPr lvl="2"/>
            <a:r>
              <a:rPr lang="cs-CZ" dirty="0" smtClean="0"/>
              <a:t> měření ztráty paketů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DFF9-D0DC-4A8E-B824-F31AECE0D510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17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4572000" cy="4572000"/>
          </a:xfrm>
        </p:spPr>
        <p:txBody>
          <a:bodyPr/>
          <a:lstStyle/>
          <a:p>
            <a:r>
              <a:rPr lang="cs-CZ" dirty="0" smtClean="0"/>
              <a:t>Replikace na úrovni front-end</a:t>
            </a:r>
          </a:p>
          <a:p>
            <a:pPr lvl="1"/>
            <a:r>
              <a:rPr lang="cs-CZ" dirty="0" smtClean="0"/>
              <a:t>Replikace pomocí hranových serverů nebo zástupců</a:t>
            </a:r>
          </a:p>
          <a:p>
            <a:r>
              <a:rPr lang="cs-CZ" dirty="0" smtClean="0"/>
              <a:t>Replikace na aplikační úrovni</a:t>
            </a:r>
          </a:p>
          <a:p>
            <a:pPr lvl="1"/>
            <a:r>
              <a:rPr lang="cs-CZ" dirty="0" smtClean="0"/>
              <a:t>Počítání na hranových serverech</a:t>
            </a:r>
          </a:p>
          <a:p>
            <a:r>
              <a:rPr lang="cs-CZ" dirty="0" smtClean="0"/>
              <a:t>Replikace na back-end úrovni</a:t>
            </a:r>
          </a:p>
          <a:p>
            <a:pPr lvl="1"/>
            <a:r>
              <a:rPr lang="cs-CZ" dirty="0" smtClean="0"/>
              <a:t>Generování dynamického obsahu</a:t>
            </a:r>
          </a:p>
          <a:p>
            <a:r>
              <a:rPr lang="cs-CZ" dirty="0" smtClean="0"/>
              <a:t>Replikace na </a:t>
            </a:r>
            <a:r>
              <a:rPr lang="cs-CZ" dirty="0" smtClean="0"/>
              <a:t>úrovni</a:t>
            </a:r>
            <a:r>
              <a:rPr lang="en-US" dirty="0" smtClean="0"/>
              <a:t> u</a:t>
            </a:r>
            <a:r>
              <a:rPr lang="cs-CZ" dirty="0" err="1" smtClean="0"/>
              <a:t>živatelského</a:t>
            </a:r>
            <a:r>
              <a:rPr lang="cs-CZ" dirty="0" smtClean="0"/>
              <a:t> </a:t>
            </a:r>
            <a:r>
              <a:rPr lang="cs-CZ" dirty="0" smtClean="0"/>
              <a:t>profilu</a:t>
            </a:r>
          </a:p>
          <a:p>
            <a:pPr lvl="1"/>
            <a:r>
              <a:rPr lang="cs-CZ" dirty="0" smtClean="0"/>
              <a:t> Generování personalizovaného obsahu</a:t>
            </a:r>
          </a:p>
          <a:p>
            <a:pPr lvl="1"/>
            <a:endParaRPr lang="cs-CZ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BD41-0853-43E0-975E-57C63A081729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31</a:t>
            </a:fld>
            <a:endParaRPr lang="cs-CZ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r="7715" b="2563"/>
          <a:stretch>
            <a:fillRect/>
          </a:stretch>
        </p:blipFill>
        <p:spPr bwMode="auto">
          <a:xfrm>
            <a:off x="5029200" y="1371600"/>
            <a:ext cx="3657600" cy="5324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10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Snaha zlepšit výkonnost a škálovatelnost </a:t>
            </a:r>
            <a:r>
              <a:rPr lang="cs-CZ" sz="2000" b="1" dirty="0" smtClean="0"/>
              <a:t>statického obsahu</a:t>
            </a:r>
          </a:p>
          <a:p>
            <a:pPr lvl="1"/>
            <a:r>
              <a:rPr lang="cs-CZ" sz="1800" dirty="0" smtClean="0"/>
              <a:t>Cache založená na fragmentech</a:t>
            </a:r>
          </a:p>
          <a:p>
            <a:pPr lvl="2"/>
            <a:r>
              <a:rPr lang="cs-CZ" sz="1800" dirty="0" smtClean="0"/>
              <a:t>pouze nejpopulárnější části obsahu</a:t>
            </a:r>
          </a:p>
          <a:p>
            <a:pPr lvl="1"/>
            <a:r>
              <a:rPr lang="cs-CZ" sz="1800" dirty="0" smtClean="0"/>
              <a:t>Sekvenční cache</a:t>
            </a:r>
          </a:p>
          <a:p>
            <a:pPr lvl="2"/>
            <a:r>
              <a:rPr lang="cs-CZ" sz="1800" dirty="0" smtClean="0"/>
              <a:t>Uložení pouze první části obsahu</a:t>
            </a:r>
          </a:p>
          <a:p>
            <a:pPr lvl="1"/>
            <a:r>
              <a:rPr lang="cs-CZ" sz="1800" dirty="0" smtClean="0"/>
              <a:t>Prokládené cache</a:t>
            </a:r>
          </a:p>
          <a:p>
            <a:pPr lvl="2"/>
            <a:r>
              <a:rPr lang="cs-CZ" sz="1800" dirty="0" smtClean="0"/>
              <a:t>Cache s velkým množstvím operací seek</a:t>
            </a:r>
          </a:p>
          <a:p>
            <a:r>
              <a:rPr lang="cs-CZ" sz="2000" dirty="0" smtClean="0"/>
              <a:t>Výhody</a:t>
            </a:r>
          </a:p>
          <a:p>
            <a:pPr lvl="1"/>
            <a:r>
              <a:rPr lang="cs-CZ" sz="1800" dirty="0" smtClean="0"/>
              <a:t>Lepší výkonnost z pohledu uživatele</a:t>
            </a:r>
          </a:p>
          <a:p>
            <a:pPr lvl="1"/>
            <a:r>
              <a:rPr lang="cs-CZ" sz="1800" dirty="0" smtClean="0"/>
              <a:t>Lepší využití disku</a:t>
            </a:r>
          </a:p>
          <a:p>
            <a:pPr lvl="1"/>
            <a:r>
              <a:rPr lang="cs-CZ" sz="1800" dirty="0" smtClean="0"/>
              <a:t>Redukce množství zneplatňování na hranových serverech</a:t>
            </a:r>
          </a:p>
          <a:p>
            <a:r>
              <a:rPr lang="cs-CZ" sz="2000" dirty="0" smtClean="0"/>
              <a:t>Nevýhody</a:t>
            </a:r>
          </a:p>
          <a:p>
            <a:pPr lvl="1"/>
            <a:r>
              <a:rPr lang="cs-CZ" sz="1600" dirty="0" smtClean="0"/>
              <a:t>Není pro dynamický obsah</a:t>
            </a:r>
          </a:p>
          <a:p>
            <a:pPr lvl="1"/>
            <a:r>
              <a:rPr lang="cs-CZ" sz="1600" dirty="0" smtClean="0"/>
              <a:t>Omezená transparentnost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2ED94-60C7-4CC5-8EF3-89CB4CA18EBE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360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Front-end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doručování dynamického obsahu</a:t>
            </a:r>
          </a:p>
          <a:p>
            <a:pPr lvl="1"/>
            <a:r>
              <a:rPr lang="cs-CZ" sz="1800" dirty="0" smtClean="0"/>
              <a:t>Aplikační kód pro generování dynamických stránek replikován na hranových serverech</a:t>
            </a:r>
          </a:p>
          <a:p>
            <a:pPr lvl="1"/>
            <a:r>
              <a:rPr lang="cs-CZ" sz="1800" dirty="0" smtClean="0"/>
              <a:t>Hranové servery sdílí původní server</a:t>
            </a:r>
          </a:p>
          <a:p>
            <a:pPr lvl="1"/>
            <a:r>
              <a:rPr lang="cs-CZ" sz="1800" dirty="0" smtClean="0"/>
              <a:t>Nutnost řízení migrace kódu a replikaci aplikací na hranových serverech</a:t>
            </a:r>
          </a:p>
          <a:p>
            <a:r>
              <a:rPr lang="cs-CZ" sz="2200" dirty="0" smtClean="0"/>
              <a:t>Výhody</a:t>
            </a:r>
          </a:p>
          <a:p>
            <a:pPr lvl="1"/>
            <a:r>
              <a:rPr lang="cs-CZ" sz="1800" dirty="0" smtClean="0"/>
              <a:t>Automatické rozmístění</a:t>
            </a:r>
          </a:p>
          <a:p>
            <a:pPr lvl="1"/>
            <a:r>
              <a:rPr lang="cs-CZ" sz="1800" dirty="0" smtClean="0"/>
              <a:t>Zpracování náhodných špiček zatížení</a:t>
            </a:r>
          </a:p>
          <a:p>
            <a:pPr lvl="1"/>
            <a:r>
              <a:rPr lang="cs-CZ" sz="1800" dirty="0" smtClean="0"/>
              <a:t>Dynamické zprovoznění stránek</a:t>
            </a:r>
          </a:p>
          <a:p>
            <a:r>
              <a:rPr lang="cs-CZ" sz="2200" dirty="0" smtClean="0"/>
              <a:t>Nevýhody</a:t>
            </a:r>
          </a:p>
          <a:p>
            <a:pPr lvl="1"/>
            <a:r>
              <a:rPr lang="cs-CZ" sz="1800" dirty="0" smtClean="0"/>
              <a:t>Data umístěna na původním serveru</a:t>
            </a:r>
          </a:p>
          <a:p>
            <a:pPr lvl="1"/>
            <a:r>
              <a:rPr lang="cs-CZ" sz="1800" dirty="0" smtClean="0"/>
              <a:t>Zpoždění přístupu k datům, úzké místo</a:t>
            </a:r>
          </a:p>
          <a:p>
            <a:pPr lvl="1"/>
            <a:endParaRPr lang="cs-CZ" sz="1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15D2D-4809-45F4-A9C3-D55C1D3D05F3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649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Back-end replikace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200" dirty="0" smtClean="0"/>
              <a:t>Snaha zlepšit škálovatelnost </a:t>
            </a:r>
          </a:p>
          <a:p>
            <a:pPr lvl="1"/>
            <a:r>
              <a:rPr lang="cs-CZ" sz="1800" dirty="0" smtClean="0"/>
              <a:t>„slepé“ ukládání obsahu</a:t>
            </a:r>
          </a:p>
          <a:p>
            <a:pPr lvl="2"/>
            <a:r>
              <a:rPr lang="cs-CZ" sz="1800" dirty="0" smtClean="0"/>
              <a:t>Každý hranový server ukládá předchozí výsledky dotazů do databáze</a:t>
            </a:r>
          </a:p>
          <a:p>
            <a:pPr lvl="2"/>
            <a:r>
              <a:rPr lang="cs-CZ" sz="1800" dirty="0" smtClean="0"/>
              <a:t>Porovnávání nových dotazů se předchozími a obnova odpovědí</a:t>
            </a:r>
          </a:p>
          <a:p>
            <a:pPr lvl="1"/>
            <a:r>
              <a:rPr lang="cs-CZ" sz="1800" dirty="0" smtClean="0"/>
              <a:t>„vědomé“ ukládání obsahu</a:t>
            </a:r>
          </a:p>
          <a:p>
            <a:pPr lvl="2"/>
            <a:r>
              <a:rPr lang="cs-CZ" sz="1800" dirty="0" smtClean="0"/>
              <a:t>Každý hranový server má vlastní databázi s částečným pohledem na centrální databázi</a:t>
            </a:r>
          </a:p>
          <a:p>
            <a:pPr lvl="1"/>
            <a:r>
              <a:rPr lang="cs-CZ" sz="1800" dirty="0" smtClean="0"/>
              <a:t>Úplná replikace databáze</a:t>
            </a:r>
          </a:p>
          <a:p>
            <a:pPr lvl="2"/>
            <a:r>
              <a:rPr lang="cs-CZ" sz="1800" dirty="0" smtClean="0"/>
              <a:t>Identické kopie databáze na více místech</a:t>
            </a:r>
          </a:p>
          <a:p>
            <a:pPr lvl="2"/>
            <a:r>
              <a:rPr lang="cs-CZ" sz="1800" dirty="0" smtClean="0"/>
              <a:t>Problém s udržením konzistentnosti</a:t>
            </a:r>
          </a:p>
          <a:p>
            <a:pPr lvl="2"/>
            <a:r>
              <a:rPr lang="cs-CZ" sz="1800" dirty="0" smtClean="0"/>
              <a:t>Velké zatížení sítě, max 8 replik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3EEF-A759-4F17-B0B6-8F27D2659F15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0253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Replikace na úrovni profilu uživatele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dirty="0" smtClean="0"/>
              <a:t>Snaha o zlepšení konzistentnosti</a:t>
            </a:r>
          </a:p>
          <a:p>
            <a:r>
              <a:rPr lang="cs-CZ" dirty="0" smtClean="0"/>
              <a:t>Personalizované generování obsahu</a:t>
            </a:r>
          </a:p>
          <a:p>
            <a:pPr lvl="1"/>
            <a:r>
              <a:rPr lang="cs-CZ" dirty="0" smtClean="0"/>
              <a:t>Agregace externích datových zdrojů</a:t>
            </a:r>
          </a:p>
          <a:p>
            <a:pPr lvl="1"/>
            <a:r>
              <a:rPr lang="cs-CZ" dirty="0" smtClean="0"/>
              <a:t>Společné filtrování – systémy s možností analýzy</a:t>
            </a:r>
          </a:p>
          <a:p>
            <a:pPr lvl="1"/>
            <a:r>
              <a:rPr lang="cs-CZ" dirty="0" smtClean="0"/>
              <a:t>Služby založené na lokalizaci a okolí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A1FB-446A-40ED-AEB0-31A535D0CF7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602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Mechanizmy konzistentnosti cache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467600" cy="4572000"/>
          </a:xfrm>
        </p:spPr>
        <p:txBody>
          <a:bodyPr/>
          <a:lstStyle/>
          <a:p>
            <a:r>
              <a:rPr lang="cs-CZ" sz="2000" dirty="0" smtClean="0"/>
              <a:t>Konzistentnost cache</a:t>
            </a:r>
          </a:p>
          <a:p>
            <a:pPr lvl="1"/>
            <a:r>
              <a:rPr lang="cs-CZ" sz="1800" dirty="0" smtClean="0"/>
              <a:t>Konzistentnost řízená serverem</a:t>
            </a:r>
          </a:p>
          <a:p>
            <a:pPr lvl="2"/>
            <a:r>
              <a:rPr lang="cs-CZ" sz="1800" dirty="0" smtClean="0"/>
              <a:t>Server informuje o změnách obsahu – invalidace</a:t>
            </a:r>
          </a:p>
          <a:p>
            <a:pPr lvl="1"/>
            <a:r>
              <a:rPr lang="cs-CZ" sz="1800" dirty="0" smtClean="0"/>
              <a:t>Konzistentnost řízená klientem</a:t>
            </a:r>
          </a:p>
          <a:p>
            <a:pPr lvl="2"/>
            <a:r>
              <a:rPr lang="cs-CZ" sz="1800" dirty="0" smtClean="0"/>
              <a:t>Opravená verze objektu je dopravena do všech serverů</a:t>
            </a:r>
          </a:p>
          <a:p>
            <a:pPr lvl="2"/>
            <a:r>
              <a:rPr lang="cs-CZ" sz="1800" dirty="0" smtClean="0"/>
              <a:t>Klient pooling</a:t>
            </a:r>
          </a:p>
          <a:p>
            <a:pPr lvl="1"/>
            <a:r>
              <a:rPr lang="cs-CZ" sz="1800" dirty="0" smtClean="0"/>
              <a:t>Řešení metodou pronájmu</a:t>
            </a:r>
          </a:p>
          <a:p>
            <a:pPr lvl="2"/>
            <a:r>
              <a:rPr lang="cs-CZ" sz="1800" dirty="0" smtClean="0"/>
              <a:t>Majitel objektu musí v určitých intervalech informovat byl-li objekt modifikován</a:t>
            </a:r>
          </a:p>
          <a:p>
            <a:r>
              <a:rPr lang="cs-CZ" sz="2000" dirty="0" smtClean="0"/>
              <a:t>Definování stupně konzistentnosti</a:t>
            </a:r>
          </a:p>
          <a:p>
            <a:pPr lvl="1"/>
            <a:r>
              <a:rPr lang="cs-CZ" sz="1800" dirty="0" smtClean="0"/>
              <a:t>Silně konzistentní – vždy konzistentní</a:t>
            </a:r>
          </a:p>
          <a:p>
            <a:pPr lvl="1"/>
            <a:r>
              <a:rPr lang="cs-CZ" sz="1800" dirty="0" smtClean="0"/>
              <a:t>Delta konzistentní – identická </a:t>
            </a:r>
            <a:r>
              <a:rPr lang="cs-CZ" sz="1800" smtClean="0"/>
              <a:t>po dobu delta </a:t>
            </a:r>
            <a:r>
              <a:rPr lang="cs-CZ" sz="1800" dirty="0" smtClean="0"/>
              <a:t>časových jednotek</a:t>
            </a:r>
          </a:p>
          <a:p>
            <a:pPr lvl="1"/>
            <a:r>
              <a:rPr lang="cs-CZ" sz="1800" dirty="0" smtClean="0"/>
              <a:t>Slabě konzistentní – není vždy opravená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E227-E025-4BE5-A99A-75D544793625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5439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CDN (nahodile)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Akamai</a:t>
            </a:r>
          </a:p>
          <a:p>
            <a:pPr lvl="1"/>
            <a:r>
              <a:rPr lang="cs-CZ" dirty="0" smtClean="0"/>
              <a:t>Základní </a:t>
            </a:r>
            <a:r>
              <a:rPr lang="cs-CZ" dirty="0"/>
              <a:t>nabídkou </a:t>
            </a:r>
            <a:r>
              <a:rPr lang="cs-CZ" dirty="0" smtClean="0"/>
              <a:t>jsou </a:t>
            </a:r>
            <a:r>
              <a:rPr lang="cs-CZ" dirty="0"/>
              <a:t>distribuční služby </a:t>
            </a:r>
            <a:r>
              <a:rPr lang="cs-CZ" dirty="0" smtClean="0"/>
              <a:t>(HTTP i </a:t>
            </a:r>
            <a:r>
              <a:rPr lang="cs-CZ" dirty="0"/>
              <a:t>vysílání datových </a:t>
            </a:r>
            <a:r>
              <a:rPr lang="cs-CZ" dirty="0" smtClean="0"/>
              <a:t>streamů). Nedávno byly rozšířeny o další služby, </a:t>
            </a:r>
            <a:r>
              <a:rPr lang="cs-CZ" dirty="0"/>
              <a:t>včetně sledování sítě a </a:t>
            </a:r>
            <a:r>
              <a:rPr lang="cs-CZ" dirty="0" smtClean="0"/>
              <a:t>zeměpisnou lokalizaci.</a:t>
            </a:r>
          </a:p>
          <a:p>
            <a:r>
              <a:rPr lang="cs-CZ" dirty="0" smtClean="0"/>
              <a:t>BitGravity</a:t>
            </a:r>
          </a:p>
          <a:p>
            <a:pPr lvl="1"/>
            <a:r>
              <a:rPr lang="cs-CZ" dirty="0" smtClean="0"/>
              <a:t>CDN (2006) pro doručování audia, videa, software a reklamy</a:t>
            </a:r>
          </a:p>
          <a:p>
            <a:r>
              <a:rPr lang="cs-CZ" dirty="0" smtClean="0"/>
              <a:t>LocalMirror</a:t>
            </a:r>
          </a:p>
          <a:p>
            <a:pPr lvl="1"/>
            <a:r>
              <a:rPr lang="cs-CZ" dirty="0" smtClean="0"/>
              <a:t>CDN pro statický obsah, DNS, audio a video</a:t>
            </a:r>
          </a:p>
          <a:p>
            <a:r>
              <a:rPr lang="cs-CZ" dirty="0" smtClean="0"/>
              <a:t>VitalStream</a:t>
            </a:r>
          </a:p>
          <a:p>
            <a:pPr lvl="1"/>
            <a:r>
              <a:rPr lang="cs-CZ" dirty="0" smtClean="0"/>
              <a:t>Streamování médií, zpoplatňovací služby (pay-per-view, on-demand streaming, live-event streaming)  </a:t>
            </a:r>
          </a:p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415A-3C72-4CC5-ADBB-7138F1E092EF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34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Akademické CDN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CoDeeN</a:t>
            </a:r>
          </a:p>
          <a:p>
            <a:pPr lvl="1"/>
            <a:r>
              <a:rPr lang="cs-CZ" dirty="0" smtClean="0"/>
              <a:t>Akademická testovací síť</a:t>
            </a:r>
          </a:p>
          <a:p>
            <a:pPr lvl="1"/>
            <a:r>
              <a:rPr lang="cs-CZ" dirty="0" smtClean="0"/>
              <a:t>Cache obsahu a redirekce HTTP požadavků</a:t>
            </a:r>
          </a:p>
          <a:p>
            <a:r>
              <a:rPr lang="cs-CZ" dirty="0" smtClean="0"/>
              <a:t>Coral</a:t>
            </a:r>
          </a:p>
          <a:p>
            <a:pPr lvl="1"/>
            <a:r>
              <a:rPr lang="cs-CZ" dirty="0" smtClean="0"/>
              <a:t>P2P CDN</a:t>
            </a:r>
          </a:p>
          <a:p>
            <a:pPr lvl="1"/>
            <a:r>
              <a:rPr lang="cs-CZ" dirty="0" smtClean="0"/>
              <a:t>Replikace obsahu podle jeho popularity</a:t>
            </a:r>
          </a:p>
          <a:p>
            <a:r>
              <a:rPr lang="cs-CZ" dirty="0" smtClean="0"/>
              <a:t>Globule</a:t>
            </a:r>
          </a:p>
          <a:p>
            <a:pPr lvl="1"/>
            <a:r>
              <a:rPr lang="cs-CZ" dirty="0" smtClean="0"/>
              <a:t>Repikace obsahu, monitorování serverů a redirekce dotazů klientů k dostupným replikám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E101-62A1-4C08-8F1E-5A1D2D5A14C5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71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Content Delivery Network (CDN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síť pro doručování obsahu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vytvořen pro řešení degradace služeb Internetu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přesun obsahu (content) na okraje sítě blízko koncovým uživatelům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možnosti – širší přenosové pásmo, web caching, web pre-fatching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5269-6B22-48B6-B21A-5768F5EE1C57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959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1662"/>
          </a:xfrm>
        </p:spPr>
        <p:txBody>
          <a:bodyPr/>
          <a:lstStyle/>
          <a:p>
            <a:r>
              <a:rPr lang="cs-CZ" dirty="0">
                <a:latin typeface="Calibri"/>
                <a:ea typeface="Calibri"/>
                <a:cs typeface="Times New Roman"/>
              </a:rPr>
              <a:t>Výhody CDN </a:t>
            </a:r>
            <a:r>
              <a:rPr lang="cs-CZ" dirty="0" smtClean="0">
                <a:latin typeface="Calibri"/>
                <a:ea typeface="Calibri"/>
                <a:cs typeface="Times New Roman"/>
              </a:rPr>
              <a:t>kontra </a:t>
            </a:r>
            <a:r>
              <a:rPr lang="cs-CZ" dirty="0">
                <a:latin typeface="Calibri"/>
                <a:ea typeface="Calibri"/>
                <a:cs typeface="Times New Roman"/>
              </a:rPr>
              <a:t>klasické řešení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redukované zatížení serveru </a:t>
            </a:r>
            <a:r>
              <a:rPr lang="cs-CZ" dirty="0" smtClean="0">
                <a:ea typeface="Calibri"/>
                <a:cs typeface="Arial" pitchFamily="34" charset="0"/>
              </a:rPr>
              <a:t>      více </a:t>
            </a:r>
            <a:r>
              <a:rPr lang="cs-CZ" dirty="0">
                <a:ea typeface="Calibri"/>
                <a:cs typeface="Arial" pitchFamily="34" charset="0"/>
              </a:rPr>
              <a:t>serverů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>
                <a:ea typeface="Calibri"/>
                <a:cs typeface="Arial" pitchFamily="34" charset="0"/>
              </a:rPr>
              <a:t>distribuce zatížení sítě </a:t>
            </a:r>
            <a:r>
              <a:rPr lang="cs-CZ" dirty="0" smtClean="0">
                <a:ea typeface="Calibri"/>
                <a:cs typeface="Arial" pitchFamily="34" charset="0"/>
              </a:rPr>
              <a:t>                rozmístění </a:t>
            </a:r>
            <a:r>
              <a:rPr lang="cs-CZ" dirty="0">
                <a:ea typeface="Calibri"/>
                <a:cs typeface="Arial" pitchFamily="34" charset="0"/>
              </a:rPr>
              <a:t>serverů na více </a:t>
            </a:r>
            <a:r>
              <a:rPr lang="cs-CZ" dirty="0" smtClean="0">
                <a:ea typeface="Calibri"/>
                <a:cs typeface="Arial" pitchFamily="34" charset="0"/>
              </a:rPr>
              <a:t>míst</a:t>
            </a:r>
          </a:p>
          <a:p>
            <a:pPr lvl="1">
              <a:spcBef>
                <a:spcPts val="600"/>
              </a:spcBef>
              <a:spcAft>
                <a:spcPts val="1000"/>
              </a:spcAft>
              <a:buFont typeface="Symbol"/>
              <a:buChar char=""/>
            </a:pPr>
            <a:r>
              <a:rPr lang="cs-CZ" dirty="0" smtClean="0">
                <a:ea typeface="Calibri"/>
                <a:cs typeface="Arial" pitchFamily="34" charset="0"/>
              </a:rPr>
              <a:t>zmenšení </a:t>
            </a:r>
            <a:r>
              <a:rPr lang="cs-CZ" dirty="0">
                <a:ea typeface="Calibri"/>
                <a:cs typeface="Arial" pitchFamily="34" charset="0"/>
              </a:rPr>
              <a:t>doby odezvy </a:t>
            </a:r>
            <a:r>
              <a:rPr lang="cs-CZ" dirty="0" smtClean="0">
                <a:ea typeface="Calibri"/>
                <a:cs typeface="Arial" pitchFamily="34" charset="0"/>
              </a:rPr>
              <a:t>               semknutí </a:t>
            </a:r>
            <a:r>
              <a:rPr lang="cs-CZ" dirty="0">
                <a:ea typeface="Calibri"/>
                <a:cs typeface="Arial" pitchFamily="34" charset="0"/>
              </a:rPr>
              <a:t>klientů kolem </a:t>
            </a:r>
            <a:r>
              <a:rPr lang="cs-CZ" dirty="0" smtClean="0">
                <a:ea typeface="Calibri"/>
                <a:cs typeface="Arial" pitchFamily="34" charset="0"/>
              </a:rPr>
              <a:t>serveru</a:t>
            </a:r>
          </a:p>
          <a:p>
            <a:r>
              <a:rPr lang="cs-CZ" sz="2800" dirty="0" smtClean="0"/>
              <a:t>Vývoj CDN</a:t>
            </a:r>
            <a:endParaRPr lang="cs-CZ" sz="2800" dirty="0"/>
          </a:p>
          <a:p>
            <a:pPr lvl="1"/>
            <a:r>
              <a:rPr lang="cs-CZ" dirty="0"/>
              <a:t>komerční CDN (Akamai, Edge Stream, LIMELIGHT, Mirror Image)</a:t>
            </a:r>
          </a:p>
          <a:p>
            <a:pPr lvl="1"/>
            <a:r>
              <a:rPr lang="cs-CZ" dirty="0"/>
              <a:t>akademické CDN (CoDeeN, Coral, Globule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262DF-5EE7-4111-8F77-14DE6B002978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511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DB27D-AD26-47E3-B76D-C761F755F3FF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D66F2-EF57-40D4-A575-55B2FD8A3D55}" type="slidenum">
              <a:rPr lang="cs-CZ"/>
              <a:pPr/>
              <a:t>6</a:t>
            </a:fld>
            <a:endParaRPr lang="cs-CZ" dirty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Úvod</a:t>
            </a:r>
            <a:endParaRPr lang="cs-CZ" b="1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200" b="1" dirty="0">
                <a:ea typeface="Calibri"/>
                <a:cs typeface="Times New Roman"/>
              </a:rPr>
              <a:t>Content delivery network</a:t>
            </a:r>
            <a:r>
              <a:rPr lang="cs-CZ" sz="2200" dirty="0">
                <a:ea typeface="Calibri"/>
                <a:cs typeface="Times New Roman"/>
              </a:rPr>
              <a:t> nebo </a:t>
            </a:r>
            <a:r>
              <a:rPr lang="cs-CZ" sz="2200" b="1" dirty="0">
                <a:ea typeface="Calibri"/>
                <a:cs typeface="Times New Roman"/>
              </a:rPr>
              <a:t>content distribution network </a:t>
            </a:r>
            <a:r>
              <a:rPr lang="cs-CZ" sz="2200" dirty="0">
                <a:ea typeface="Calibri"/>
                <a:cs typeface="Times New Roman"/>
              </a:rPr>
              <a:t>je počítačový system, obsahující kopie dat, uložených na různých místech v síti s cílem maximalizovat šířku pásma pro síťový přístup </a:t>
            </a:r>
            <a:r>
              <a:rPr lang="cs-CZ" sz="2200" dirty="0" smtClean="0">
                <a:ea typeface="Calibri"/>
                <a:cs typeface="Times New Roman"/>
              </a:rPr>
              <a:t>klientů </a:t>
            </a:r>
            <a:r>
              <a:rPr lang="cs-CZ" sz="2200" dirty="0">
                <a:ea typeface="Calibri"/>
                <a:cs typeface="Times New Roman"/>
              </a:rPr>
              <a:t>k </a:t>
            </a:r>
            <a:r>
              <a:rPr lang="cs-CZ" sz="2200" dirty="0" smtClean="0">
                <a:ea typeface="Calibri"/>
                <a:cs typeface="Times New Roman"/>
              </a:rPr>
              <a:t>datům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Klient </a:t>
            </a:r>
            <a:r>
              <a:rPr lang="cs-CZ" sz="2200" dirty="0">
                <a:ea typeface="Calibri"/>
                <a:cs typeface="Times New Roman"/>
              </a:rPr>
              <a:t>přistupuje ke kopiím dat </a:t>
            </a:r>
            <a:r>
              <a:rPr lang="cs-CZ" sz="2200" dirty="0" smtClean="0">
                <a:ea typeface="Calibri"/>
                <a:cs typeface="Times New Roman"/>
              </a:rPr>
              <a:t>umístěným blízko klienta. </a:t>
            </a: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Na </a:t>
            </a:r>
            <a:r>
              <a:rPr lang="cs-CZ" sz="2200" dirty="0">
                <a:ea typeface="Calibri"/>
                <a:cs typeface="Times New Roman"/>
              </a:rPr>
              <a:t>rozdíl od situace, kdy všichni klienti přistupují k </a:t>
            </a:r>
            <a:r>
              <a:rPr lang="cs-CZ" sz="2200" dirty="0" smtClean="0">
                <a:ea typeface="Calibri"/>
                <a:cs typeface="Times New Roman"/>
              </a:rPr>
              <a:t>informacím umístěným na vzdáleném serveru</a:t>
            </a:r>
            <a:r>
              <a:rPr lang="cs-CZ" sz="2200" dirty="0">
                <a:ea typeface="Calibri"/>
                <a:cs typeface="Times New Roman"/>
              </a:rPr>
              <a:t>.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Tím </a:t>
            </a:r>
            <a:r>
              <a:rPr lang="cs-CZ" sz="2200" dirty="0">
                <a:ea typeface="Calibri"/>
                <a:cs typeface="Times New Roman"/>
              </a:rPr>
              <a:t>se odstraňuje úzké místo v blízkosti serveru</a:t>
            </a:r>
            <a:r>
              <a:rPr lang="cs-CZ" sz="2200" dirty="0" smtClean="0">
                <a:ea typeface="Calibri"/>
                <a:cs typeface="Times New Roman"/>
              </a:rPr>
              <a:t>.</a:t>
            </a:r>
            <a:r>
              <a:rPr lang="cs-CZ" sz="2200" dirty="0">
                <a:ea typeface="Calibri"/>
                <a:cs typeface="Times New Roman"/>
              </a:rPr>
              <a:t> </a:t>
            </a:r>
            <a:endParaRPr lang="cs-CZ" sz="2200" dirty="0" smtClean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cs-CZ" sz="2200" dirty="0" smtClean="0">
                <a:ea typeface="Calibri"/>
                <a:cs typeface="Times New Roman"/>
              </a:rPr>
              <a:t>Obsah </a:t>
            </a:r>
            <a:r>
              <a:rPr lang="cs-CZ" sz="2200" dirty="0">
                <a:ea typeface="Calibri"/>
                <a:cs typeface="Times New Roman"/>
              </a:rPr>
              <a:t>zahrnuje webové objekty, stahovatelné objekty (média, software, dokumenty), aplikace, mediální streamy v reálném čase a další komponenty dopravované internetem (DNS, cesty, databázové dotazy).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 - komponenty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669971"/>
          </a:xfrm>
        </p:spPr>
        <p:txBody>
          <a:bodyPr/>
          <a:lstStyle/>
          <a:p>
            <a:pPr lvl="1"/>
            <a:r>
              <a:rPr lang="cs-CZ" sz="2400" dirty="0"/>
              <a:t>zdrojový server a soubor hranových serverů pro replikaci obsahu</a:t>
            </a:r>
          </a:p>
          <a:p>
            <a:pPr lvl="1"/>
            <a:r>
              <a:rPr lang="cs-CZ" sz="2400" dirty="0"/>
              <a:t>komponenty „request routing“</a:t>
            </a:r>
          </a:p>
          <a:p>
            <a:pPr lvl="2"/>
            <a:r>
              <a:rPr lang="cs-CZ" dirty="0" smtClean="0"/>
              <a:t>posíl</a:t>
            </a:r>
            <a:r>
              <a:rPr lang="cs-CZ" dirty="0" smtClean="0"/>
              <a:t>ají</a:t>
            </a:r>
            <a:r>
              <a:rPr lang="cs-CZ" dirty="0" smtClean="0"/>
              <a:t> </a:t>
            </a:r>
            <a:r>
              <a:rPr lang="cs-CZ" dirty="0"/>
              <a:t>uživatelské požadavky na hranové servery</a:t>
            </a:r>
          </a:p>
          <a:p>
            <a:pPr lvl="2"/>
            <a:r>
              <a:rPr lang="cs-CZ" dirty="0" smtClean="0"/>
              <a:t>spolupracují </a:t>
            </a:r>
            <a:r>
              <a:rPr lang="cs-CZ" dirty="0"/>
              <a:t>s distribučními komponentami při udržování aktuálnosti pohledu na obsah</a:t>
            </a:r>
          </a:p>
          <a:p>
            <a:pPr lvl="1"/>
            <a:r>
              <a:rPr lang="cs-CZ" sz="2400" dirty="0"/>
              <a:t>komponenty „content distribution“</a:t>
            </a:r>
          </a:p>
          <a:p>
            <a:pPr lvl="2"/>
            <a:r>
              <a:rPr lang="cs-CZ" dirty="0"/>
              <a:t>posílá obsah ze zdrojového serveru do hranových serverů a zajišťuje konzistentnost jejich obsahu</a:t>
            </a:r>
          </a:p>
          <a:p>
            <a:pPr lvl="1"/>
            <a:r>
              <a:rPr lang="cs-CZ" sz="2400" dirty="0"/>
              <a:t>komponenty „účtování“</a:t>
            </a:r>
          </a:p>
          <a:p>
            <a:pPr lvl="2"/>
            <a:r>
              <a:rPr lang="cs-CZ" dirty="0"/>
              <a:t>udržuje logy s přístupem klientů, zaznamenává využití serverů</a:t>
            </a:r>
          </a:p>
          <a:p>
            <a:pPr lvl="2"/>
            <a:r>
              <a:rPr lang="cs-CZ" dirty="0"/>
              <a:t>asistuje při záznamu přenosů a </a:t>
            </a:r>
            <a:r>
              <a:rPr lang="cs-CZ" dirty="0" smtClean="0"/>
              <a:t>účtování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5728-080D-40B9-965F-70801DB12C88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690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 CDN</a:t>
            </a:r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CE55-882A-451A-83A7-2C907D273894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8</a:t>
            </a:fld>
            <a:endParaRPr lang="cs-CZ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933634"/>
              </p:ext>
            </p:extLst>
          </p:nvPr>
        </p:nvGraphicFramePr>
        <p:xfrm>
          <a:off x="1371600" y="1600200"/>
          <a:ext cx="5791200" cy="4614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289" name="Visio" r:id="rId3" imgW="3922785" imgH="3126209" progId="Visio.Drawing.11">
                  <p:embed/>
                </p:oleObj>
              </mc:Choice>
              <mc:Fallback>
                <p:oleObj name="Visio" r:id="rId3" imgW="3922785" imgH="312620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791200" cy="4614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77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Architektura CDN </a:t>
            </a:r>
            <a:r>
              <a:rPr lang="cs-CZ" dirty="0" smtClean="0"/>
              <a:t>– obsah a služby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000" dirty="0" smtClean="0"/>
              <a:t>Statický </a:t>
            </a:r>
            <a:r>
              <a:rPr lang="cs-CZ" sz="2000" dirty="0"/>
              <a:t>obsah</a:t>
            </a:r>
          </a:p>
          <a:p>
            <a:pPr lvl="1"/>
            <a:r>
              <a:rPr lang="cs-CZ" sz="1800" dirty="0"/>
              <a:t>statické HTML stránky, obrázky, dokumenty, balíčky software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treamovaná </a:t>
            </a:r>
            <a:r>
              <a:rPr lang="cs-CZ" sz="2000" dirty="0"/>
              <a:t>média</a:t>
            </a:r>
          </a:p>
          <a:p>
            <a:pPr lvl="1"/>
            <a:r>
              <a:rPr lang="cs-CZ" sz="1800" dirty="0"/>
              <a:t>audio, real-time video</a:t>
            </a:r>
          </a:p>
          <a:p>
            <a:pPr lvl="0"/>
            <a:r>
              <a:rPr lang="cs-CZ" sz="2000" dirty="0"/>
              <a:t>U</a:t>
            </a:r>
            <a:r>
              <a:rPr lang="cs-CZ" sz="2000" dirty="0" smtClean="0"/>
              <a:t>živatelem </a:t>
            </a:r>
            <a:r>
              <a:rPr lang="cs-CZ" sz="2000" dirty="0"/>
              <a:t>generované video</a:t>
            </a:r>
          </a:p>
          <a:p>
            <a:pPr lvl="0"/>
            <a:r>
              <a:rPr lang="cs-CZ" sz="2000" dirty="0"/>
              <a:t>S</a:t>
            </a:r>
            <a:r>
              <a:rPr lang="cs-CZ" sz="2000" dirty="0" smtClean="0"/>
              <a:t>lužby</a:t>
            </a:r>
            <a:endParaRPr lang="cs-CZ" sz="2000" dirty="0"/>
          </a:p>
          <a:p>
            <a:pPr lvl="1"/>
            <a:r>
              <a:rPr lang="cs-CZ" sz="1800" dirty="0"/>
              <a:t>adresářové služby, e-komerce, služby přenosu souborů</a:t>
            </a:r>
          </a:p>
          <a:p>
            <a:pPr lvl="0"/>
            <a:r>
              <a:rPr lang="cs-CZ" sz="2000" dirty="0"/>
              <a:t>Z</a:t>
            </a:r>
            <a:r>
              <a:rPr lang="cs-CZ" sz="2000" dirty="0" smtClean="0"/>
              <a:t>ákazníci</a:t>
            </a:r>
            <a:endParaRPr lang="cs-CZ" sz="2000" dirty="0"/>
          </a:p>
          <a:p>
            <a:pPr lvl="1"/>
            <a:r>
              <a:rPr lang="cs-CZ" sz="1800" dirty="0"/>
              <a:t>média, poskytovatelé reklamy na Internetu, datová centra, poskytovatelé Internetu, obchodních s nahrávkami, mobilní operátoři, výrobci spotřební elektroniky, společnosti které něco přenáší</a:t>
            </a:r>
          </a:p>
          <a:p>
            <a:pPr lvl="0"/>
            <a:r>
              <a:rPr lang="cs-CZ" sz="2000" dirty="0"/>
              <a:t>V</a:t>
            </a:r>
            <a:r>
              <a:rPr lang="cs-CZ" sz="2000" dirty="0" smtClean="0"/>
              <a:t>azba </a:t>
            </a:r>
            <a:r>
              <a:rPr lang="cs-CZ" sz="2000" dirty="0"/>
              <a:t>na uživatele</a:t>
            </a:r>
          </a:p>
          <a:p>
            <a:pPr lvl="1"/>
            <a:r>
              <a:rPr lang="cs-CZ" sz="1800" dirty="0"/>
              <a:t>mobilní telefon, smart phone/PDA, laptop, desktop</a:t>
            </a:r>
          </a:p>
          <a:p>
            <a:endParaRPr lang="cs-CZ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CCD2-FEE8-4F70-B8C7-C998BD1D3F62}" type="datetime1">
              <a:rPr lang="cs-CZ" smtClean="0"/>
              <a:t>11.5.2011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Počítačové sítě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94E14-767D-43DB-8417-171CF9EC27C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23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6088808">
  <a:themeElements>
    <a:clrScheme name="06088808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060888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6088808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6088808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6088808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06088808</Template>
  <TotalTime>708</TotalTime>
  <Words>1709</Words>
  <Application>Microsoft Office PowerPoint</Application>
  <PresentationFormat>Předvádění na obrazovce (4:3)</PresentationFormat>
  <Paragraphs>429</Paragraphs>
  <Slides>38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0" baseType="lpstr">
      <vt:lpstr>06088808</vt:lpstr>
      <vt:lpstr>Visio</vt:lpstr>
      <vt:lpstr>Content Delivery Network (CDN)</vt:lpstr>
      <vt:lpstr>Úvod</vt:lpstr>
      <vt:lpstr>Úvod</vt:lpstr>
      <vt:lpstr>Úvod</vt:lpstr>
      <vt:lpstr>Úvod</vt:lpstr>
      <vt:lpstr>Úvod</vt:lpstr>
      <vt:lpstr>Architektura CDN - komponenty</vt:lpstr>
      <vt:lpstr>Architektura CDN</vt:lpstr>
      <vt:lpstr>Architektura CDN – obsah a služby</vt:lpstr>
      <vt:lpstr>Požadavky na CDN</vt:lpstr>
      <vt:lpstr>Požadavky na CDN</vt:lpstr>
      <vt:lpstr>Vývojové trendy CDN</vt:lpstr>
      <vt:lpstr>Vývojové trendy CDN</vt:lpstr>
      <vt:lpstr>Vývojové trendy CDN</vt:lpstr>
      <vt:lpstr>Architektura CDN</vt:lpstr>
      <vt:lpstr>Architektura CDN</vt:lpstr>
      <vt:lpstr>Architektury CDN</vt:lpstr>
      <vt:lpstr>Architektura CDN</vt:lpstr>
      <vt:lpstr>Architektura CDN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Distribuce a management</vt:lpstr>
      <vt:lpstr>Replikace</vt:lpstr>
      <vt:lpstr>Front-end replikace</vt:lpstr>
      <vt:lpstr>Front-end replikace</vt:lpstr>
      <vt:lpstr>Back-end replikace</vt:lpstr>
      <vt:lpstr>Replikace na úrovni profilu uživatele</vt:lpstr>
      <vt:lpstr>Mechanizmy konzistentnosti cache</vt:lpstr>
      <vt:lpstr>Příklady CDN (nahodile)</vt:lpstr>
      <vt:lpstr>Akademické CDN</vt:lpstr>
    </vt:vector>
  </TitlesOfParts>
  <Manager/>
  <Company>ZCU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Delivery Networks</dc:title>
  <dc:subject>PSI 2011</dc:subject>
  <dc:creator>ledvina</dc:creator>
  <cp:keywords/>
  <dc:description/>
  <cp:lastModifiedBy>ledvina</cp:lastModifiedBy>
  <cp:revision>27</cp:revision>
  <dcterms:created xsi:type="dcterms:W3CDTF">2008-04-08T05:42:37Z</dcterms:created>
  <dcterms:modified xsi:type="dcterms:W3CDTF">2011-05-11T12:43:29Z</dcterms:modified>
  <cp:category>Přednášky 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TC060888081029</vt:lpwstr>
  </property>
</Properties>
</file>