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0" r:id="rId3"/>
    <p:sldId id="312" r:id="rId4"/>
    <p:sldId id="313" r:id="rId5"/>
    <p:sldId id="314" r:id="rId6"/>
    <p:sldId id="315" r:id="rId7"/>
    <p:sldId id="316" r:id="rId8"/>
    <p:sldId id="328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3" r:id="rId17"/>
    <p:sldId id="330" r:id="rId18"/>
    <p:sldId id="326" r:id="rId19"/>
    <p:sldId id="324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27" r:id="rId38"/>
    <p:sldId id="329" r:id="rId3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0300" autoAdjust="0"/>
  </p:normalViewPr>
  <p:slideViewPr>
    <p:cSldViewPr>
      <p:cViewPr varScale="1">
        <p:scale>
          <a:sx n="56" d="100"/>
          <a:sy n="5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46865-B968-41C2-B69C-E44248248E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6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1C0CF3E-05C1-4DB3-B9B3-AA96D61117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4988-9F05-4400-B233-20DAD54A0E8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6F3F2-ED73-48EC-8919-44B37A0FFA38}" type="slidenum">
              <a:rPr lang="cs-CZ"/>
              <a:pPr/>
              <a:t>2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CF3E-05C1-4DB3-B9B3-AA96D61117E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 b="1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7C875D3-BFFC-4F76-81D6-BDAA67BD6E52}" type="datetime1">
              <a:rPr lang="cs-CZ" smtClean="0"/>
              <a:t>20.4.2010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06D21-7C7F-48F0-9A0F-6DE2D248F56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5D72B-6D39-4C27-85E6-3F8CCD4640A5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5CE-764D-4E92-B67A-DDA841F228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A8D7E-FA6B-4819-9976-67BF28168056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C499-2BC3-429E-A9BD-A877A52DB4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CDC82F-241C-4151-A828-42EEF86296B2}" type="datetime1">
              <a:rPr lang="cs-CZ" smtClean="0"/>
              <a:t>20.4.2010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B64A09-2801-4D06-AB25-37423ED80F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4E14-767D-43DB-8417-171CF9EC27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44B35-8A48-4936-8E07-6CB74DFC39A3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8665-932F-4A95-810F-22C09FB1CA7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DA412F-1508-41CF-B1A6-C9A496201A30}" type="datetime1">
              <a:rPr lang="cs-CZ" smtClean="0"/>
              <a:t>20.4.2010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9A72-29A2-4141-BDBC-A2F0BB111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E7713-CDE5-439C-A7E8-D1ACC5E5C528}" type="datetime1">
              <a:rPr lang="cs-CZ" smtClean="0"/>
              <a:t>20.4.2010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99C1-BD62-4C84-B46F-3CCCBF2FA7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F21AD-21DD-401B-A96C-A422571380C4}" type="datetime1">
              <a:rPr lang="cs-CZ" smtClean="0"/>
              <a:t>20.4.2010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C1BA-9E00-4BB0-AB3F-31034F1665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3298D-3A95-4332-B1F8-C26E3D73DE16}" type="datetime1">
              <a:rPr lang="cs-CZ" smtClean="0"/>
              <a:t>20.4.2010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77F0-8624-4FD9-A0BB-FDF8F7A553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46A4C-27BA-4431-804D-255F8FDB2C45}" type="datetime1">
              <a:rPr lang="cs-CZ" smtClean="0"/>
              <a:t>20.4.2010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80A7-CF07-49A6-85DF-C32A5E5794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65D99-9235-4CEA-A499-D1746D5CEE33}" type="datetime1">
              <a:rPr lang="cs-CZ" smtClean="0"/>
              <a:t>20.4.2010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7AB1-E0C7-4BDA-A0C6-25FB030BA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4912FDC1-4564-48E8-A1BE-CF139DB2203A}" type="datetime1">
              <a:rPr lang="cs-CZ" smtClean="0"/>
              <a:t>20.4.2010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A43AB-5F9E-4E66-98AF-54A7501881C0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 dirty="0" smtClean="0"/>
              <a:t>Content Delivery Network (CDN</a:t>
            </a:r>
            <a:r>
              <a:rPr lang="en-US" sz="3600" dirty="0"/>
              <a:t>)</a:t>
            </a:r>
            <a:endParaRPr 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Projektování distribuovaných systémů</a:t>
            </a:r>
          </a:p>
          <a:p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 lvl="0"/>
            <a:r>
              <a:rPr lang="cs-CZ" dirty="0" smtClean="0"/>
              <a:t>Škálovatelnost</a:t>
            </a:r>
            <a:endParaRPr lang="cs-CZ" dirty="0"/>
          </a:p>
          <a:p>
            <a:pPr lvl="1"/>
            <a:r>
              <a:rPr lang="cs-CZ" dirty="0"/>
              <a:t>schopnost expandovat ve smyslu zpracování velkého objemu dat, transakcí, uživatelů</a:t>
            </a:r>
          </a:p>
          <a:p>
            <a:pPr lvl="1"/>
            <a:r>
              <a:rPr lang="cs-CZ" dirty="0"/>
              <a:t>vyžaduje schopnost dynamického zásobování a doručování obsahu s vysokou kvalitou a nízkou cenou zpracování</a:t>
            </a:r>
          </a:p>
          <a:p>
            <a:pPr lvl="1"/>
            <a:r>
              <a:rPr lang="cs-CZ" dirty="0"/>
              <a:t>trend do budoucna – poskytovatelé i koncoví uživatelé budou platit za vysokou kvalitu služeb</a:t>
            </a:r>
          </a:p>
          <a:p>
            <a:pPr lvl="0"/>
            <a:r>
              <a:rPr lang="cs-CZ" dirty="0"/>
              <a:t>B</a:t>
            </a:r>
            <a:r>
              <a:rPr lang="cs-CZ" dirty="0" smtClean="0"/>
              <a:t>ezpečnost</a:t>
            </a:r>
            <a:endParaRPr lang="cs-CZ" dirty="0"/>
          </a:p>
          <a:p>
            <a:pPr lvl="1"/>
            <a:r>
              <a:rPr lang="cs-CZ" dirty="0"/>
              <a:t>ochrana obsahu proti neautorizovanému přístupu a modifikaci</a:t>
            </a:r>
          </a:p>
          <a:p>
            <a:pPr lvl="1"/>
            <a:r>
              <a:rPr lang="cs-CZ" dirty="0"/>
              <a:t>vyžaduje fyzickou, síťovou, programovou, datovou a procedurální bezpečnost</a:t>
            </a:r>
          </a:p>
          <a:p>
            <a:pPr lvl="1"/>
            <a:r>
              <a:rPr lang="cs-CZ" dirty="0"/>
              <a:t>budoucí trend – redukce omezení přístupu a přerušení přístupu obranou proti DdoS útokům a dalším škodlivým </a:t>
            </a:r>
            <a:r>
              <a:rPr lang="cs-CZ" dirty="0" smtClean="0"/>
              <a:t>aktivitám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8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</a:t>
            </a:r>
            <a:r>
              <a:rPr lang="cs-CZ" dirty="0" smtClean="0"/>
              <a:t>polehlivost</a:t>
            </a:r>
            <a:r>
              <a:rPr lang="cs-CZ" dirty="0"/>
              <a:t>, schopnost reagovat a výkonnost</a:t>
            </a:r>
          </a:p>
          <a:p>
            <a:pPr lvl="1"/>
            <a:r>
              <a:rPr lang="cs-CZ" dirty="0"/>
              <a:t>dostupnost služeb, zpracování možných nepřístupných stavů, zkušenost koncových uživatelů</a:t>
            </a:r>
          </a:p>
          <a:p>
            <a:pPr lvl="1"/>
            <a:r>
              <a:rPr lang="cs-CZ" dirty="0"/>
              <a:t>vyžaduje síť odolnou proti poruchám a s odpovídajícím vyrovnáváním zátěže</a:t>
            </a:r>
          </a:p>
          <a:p>
            <a:r>
              <a:rPr lang="cs-CZ" dirty="0"/>
              <a:t>B</a:t>
            </a:r>
            <a:r>
              <a:rPr lang="cs-CZ" dirty="0" smtClean="0"/>
              <a:t>udoucí trend</a:t>
            </a:r>
          </a:p>
          <a:p>
            <a:pPr lvl="1"/>
            <a:r>
              <a:rPr lang="cs-CZ" dirty="0" smtClean="0"/>
              <a:t>distribuované </a:t>
            </a:r>
            <a:r>
              <a:rPr lang="cs-CZ" dirty="0"/>
              <a:t>rozmisťování obsahu,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cache a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směrovací mechanizmus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7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Jednotný CDN</a:t>
            </a:r>
          </a:p>
          <a:p>
            <a:pPr lvl="1"/>
            <a:r>
              <a:rPr lang="cs-CZ" dirty="0"/>
              <a:t>integrace „Content delivery/distribution“ a Content services</a:t>
            </a:r>
          </a:p>
          <a:p>
            <a:pPr lvl="1"/>
            <a:r>
              <a:rPr lang="cs-CZ" dirty="0"/>
              <a:t>Content Service Network (CSN) jako servisní distribuční kanál pro služby s přidanou hodnotou</a:t>
            </a:r>
          </a:p>
          <a:p>
            <a:pPr lvl="0"/>
            <a:r>
              <a:rPr lang="cs-CZ" dirty="0"/>
              <a:t>Dynamický CDN (Content delivery)</a:t>
            </a:r>
          </a:p>
          <a:p>
            <a:pPr lvl="1"/>
            <a:r>
              <a:rPr lang="cs-CZ" dirty="0"/>
              <a:t>generování obsahu na přání s použitím webových aplikací založených na specifikaci požadavků koncového uživatele (scripty, animace, DHTML, XML)</a:t>
            </a:r>
          </a:p>
          <a:p>
            <a:pPr lvl="1"/>
            <a:r>
              <a:rPr lang="cs-CZ" dirty="0"/>
              <a:t>počítání na hranách (edge computing), kontextově závislé cachování dat (Edge Suite, IBM WebSphere edge services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Hostování </a:t>
            </a:r>
            <a:r>
              <a:rPr lang="cs-CZ" dirty="0"/>
              <a:t>– WebServices</a:t>
            </a:r>
          </a:p>
          <a:p>
            <a:pPr lvl="1"/>
            <a:r>
              <a:rPr lang="cs-CZ" dirty="0"/>
              <a:t>použití XML parsování, serializace Java, reflection copy, clone copy</a:t>
            </a:r>
          </a:p>
          <a:p>
            <a:pPr lvl="1"/>
            <a:r>
              <a:rPr lang="cs-CZ" dirty="0"/>
              <a:t>Application delivery network (ADN) pro hostitelské .Net a J2EE aplikace</a:t>
            </a:r>
          </a:p>
          <a:p>
            <a:pPr lvl="1"/>
            <a:r>
              <a:rPr lang="cs-CZ" dirty="0"/>
              <a:t>Capacity provisioning network (CPN) pro obchodování s kapacitami cache</a:t>
            </a:r>
          </a:p>
          <a:p>
            <a:pPr lvl="0"/>
            <a:r>
              <a:rPr lang="cs-CZ" dirty="0"/>
              <a:t>Service Oriented Architecture</a:t>
            </a:r>
          </a:p>
          <a:p>
            <a:pPr lvl="1"/>
            <a:r>
              <a:rPr lang="cs-CZ" dirty="0"/>
              <a:t>očekává se, že řízení obsahu bude motivováno preferencemi uživatele</a:t>
            </a:r>
          </a:p>
          <a:p>
            <a:pPr lvl="1"/>
            <a:r>
              <a:rPr lang="cs-CZ" dirty="0"/>
              <a:t>personální fikce uživatele založené na dolování dat (data mining)</a:t>
            </a:r>
          </a:p>
          <a:p>
            <a:pPr lvl="0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00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trendy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V</a:t>
            </a:r>
            <a:r>
              <a:rPr lang="cs-CZ" sz="2000" dirty="0" smtClean="0"/>
              <a:t>yrovnávání </a:t>
            </a:r>
            <a:r>
              <a:rPr lang="cs-CZ" sz="2000" dirty="0"/>
              <a:t>zátěže a replikace obsahu mezi spolupracujícími doménami</a:t>
            </a:r>
          </a:p>
          <a:p>
            <a:pPr lvl="1"/>
            <a:r>
              <a:rPr lang="cs-CZ" sz="1800" dirty="0"/>
              <a:t>lokalizace požadavků</a:t>
            </a:r>
          </a:p>
          <a:p>
            <a:pPr lvl="1"/>
            <a:r>
              <a:rPr lang="cs-CZ" sz="1800" dirty="0"/>
              <a:t>integrace replikace a cachování</a:t>
            </a:r>
          </a:p>
          <a:p>
            <a:pPr lvl="0"/>
            <a:r>
              <a:rPr lang="cs-CZ" sz="2000" dirty="0"/>
              <a:t>R</a:t>
            </a:r>
            <a:r>
              <a:rPr lang="cs-CZ" sz="2000" dirty="0" smtClean="0"/>
              <a:t>ozvinutí </a:t>
            </a:r>
            <a:r>
              <a:rPr lang="cs-CZ" sz="2000" dirty="0"/>
              <a:t>mechanizmu </a:t>
            </a:r>
            <a:r>
              <a:rPr lang="cs-CZ" sz="2000" dirty="0" smtClean="0"/>
              <a:t>obchodování</a:t>
            </a:r>
            <a:endParaRPr lang="cs-CZ" sz="2000" dirty="0"/>
          </a:p>
          <a:p>
            <a:pPr lvl="1"/>
            <a:r>
              <a:rPr lang="cs-CZ" sz="1800" dirty="0"/>
              <a:t>ekonomické modely založené na SOA</a:t>
            </a:r>
          </a:p>
          <a:p>
            <a:pPr lvl="0"/>
            <a:r>
              <a:rPr lang="cs-CZ" sz="2000" dirty="0"/>
              <a:t>A</a:t>
            </a:r>
            <a:r>
              <a:rPr lang="cs-CZ" sz="2000" dirty="0" smtClean="0"/>
              <a:t>daptivní </a:t>
            </a:r>
            <a:r>
              <a:rPr lang="cs-CZ" sz="2000" dirty="0"/>
              <a:t>CDN pro streamování média</a:t>
            </a:r>
          </a:p>
          <a:p>
            <a:pPr lvl="1"/>
            <a:r>
              <a:rPr lang="cs-CZ" sz="1800" dirty="0"/>
              <a:t>P2P řešení pro spolupracující média streaming 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obilní </a:t>
            </a:r>
            <a:r>
              <a:rPr lang="cs-CZ" sz="2000" dirty="0"/>
              <a:t>dynamické CDN</a:t>
            </a:r>
          </a:p>
          <a:p>
            <a:pPr lvl="1"/>
            <a:r>
              <a:rPr lang="cs-CZ" sz="1800" dirty="0"/>
              <a:t>velká variabilita na přání podle mobility uživatele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istribuce </a:t>
            </a:r>
            <a:r>
              <a:rPr lang="cs-CZ" sz="2000" dirty="0"/>
              <a:t>obsahu přes internetworking, peering a brokering</a:t>
            </a:r>
          </a:p>
          <a:p>
            <a:r>
              <a:rPr lang="cs-CZ" sz="2000" dirty="0"/>
              <a:t>CDN kooperace pro globální zapozdření s vysokou výkonností</a:t>
            </a:r>
            <a:endParaRPr lang="cs-CZ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5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cs-CZ" dirty="0" smtClean="0"/>
              <a:t>Organizace CDN</a:t>
            </a:r>
          </a:p>
          <a:p>
            <a:pPr lvl="1"/>
            <a:r>
              <a:rPr lang="cs-CZ" dirty="0" smtClean="0"/>
              <a:t>Overlay pojetí</a:t>
            </a:r>
          </a:p>
          <a:p>
            <a:pPr lvl="2"/>
            <a:r>
              <a:rPr lang="cs-CZ" dirty="0"/>
              <a:t>aplikačně specifické servery a cache na několika místech v síti zpracovávají „content delivery“</a:t>
            </a:r>
          </a:p>
          <a:p>
            <a:pPr lvl="2"/>
            <a:r>
              <a:rPr lang="cs-CZ" dirty="0"/>
              <a:t>síťové komponenty nehrají žádnou roli při doručování obsahu</a:t>
            </a:r>
          </a:p>
          <a:p>
            <a:pPr lvl="2"/>
            <a:r>
              <a:rPr lang="cs-CZ" dirty="0"/>
              <a:t>často používané komerčními poskytovateli </a:t>
            </a:r>
            <a:r>
              <a:rPr lang="cs-CZ" dirty="0" smtClean="0"/>
              <a:t>CDN</a:t>
            </a:r>
          </a:p>
          <a:p>
            <a:pPr lvl="1"/>
            <a:r>
              <a:rPr lang="cs-CZ" dirty="0" smtClean="0"/>
              <a:t>Síťové pojetí</a:t>
            </a:r>
          </a:p>
          <a:p>
            <a:pPr lvl="2"/>
            <a:r>
              <a:rPr lang="cs-CZ" dirty="0"/>
              <a:t>síťové komponenty jsou vybaveny kódem pro identifikaci specifických typů aplikací a pro forwardování požadavků založených na předem definovaných pravidlech</a:t>
            </a:r>
          </a:p>
          <a:p>
            <a:pPr lvl="2"/>
            <a:r>
              <a:rPr lang="cs-CZ" dirty="0"/>
              <a:t>používají pouze některé CDN (Akamai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41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Servery </a:t>
            </a:r>
            <a:r>
              <a:rPr lang="cs-CZ" dirty="0"/>
              <a:t>CDN</a:t>
            </a:r>
          </a:p>
          <a:p>
            <a:pPr lvl="1"/>
            <a:r>
              <a:rPr lang="cs-CZ" dirty="0"/>
              <a:t>zdrojový server (výchozí server)</a:t>
            </a:r>
          </a:p>
          <a:p>
            <a:pPr lvl="1"/>
            <a:r>
              <a:rPr lang="cs-CZ" dirty="0"/>
              <a:t>replikační server</a:t>
            </a:r>
          </a:p>
          <a:p>
            <a:pPr lvl="0"/>
            <a:r>
              <a:rPr lang="cs-CZ" dirty="0" smtClean="0"/>
              <a:t>Interakce mezi </a:t>
            </a:r>
            <a:r>
              <a:rPr lang="cs-CZ" dirty="0"/>
              <a:t>komponentami</a:t>
            </a:r>
          </a:p>
          <a:p>
            <a:pPr lvl="1"/>
            <a:r>
              <a:rPr lang="cs-CZ" dirty="0"/>
              <a:t>klient – zástupce (proxy) – výchozí server</a:t>
            </a:r>
          </a:p>
          <a:p>
            <a:pPr lvl="1"/>
            <a:r>
              <a:rPr lang="cs-CZ" dirty="0"/>
              <a:t>síťový prvek – caching proxy</a:t>
            </a:r>
          </a:p>
          <a:p>
            <a:pPr lvl="1"/>
            <a:r>
              <a:rPr lang="cs-CZ" dirty="0"/>
              <a:t>inter-proxy</a:t>
            </a:r>
          </a:p>
          <a:p>
            <a:pPr lvl="2"/>
            <a:r>
              <a:rPr lang="cs-CZ" dirty="0"/>
              <a:t>caching proxy arrays</a:t>
            </a:r>
          </a:p>
          <a:p>
            <a:pPr lvl="2"/>
            <a:r>
              <a:rPr lang="cs-CZ" dirty="0"/>
              <a:t>caching proxy </a:t>
            </a:r>
            <a:r>
              <a:rPr lang="cs-CZ" dirty="0" smtClean="0"/>
              <a:t>meshes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2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01475"/>
              </p:ext>
            </p:extLst>
          </p:nvPr>
        </p:nvGraphicFramePr>
        <p:xfrm>
          <a:off x="609600" y="16002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8" name="Visio" r:id="rId4" imgW="7323521" imgH="4805274" progId="Visio.Drawing.11">
                  <p:embed/>
                </p:oleObj>
              </mc:Choice>
              <mc:Fallback>
                <p:oleObj name="Visio" r:id="rId4" imgW="7323521" imgH="48052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620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39624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Klient – proxy – výchozí server</a:t>
            </a:r>
            <a:endParaRPr lang="cs-C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945467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Síťový prvek – caching proxy</a:t>
            </a:r>
            <a:endParaRPr lang="cs-CZ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209" y="59436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arrays</a:t>
            </a:r>
            <a:endParaRPr lang="cs-CZ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977467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meshes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558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Interakční protokoly</a:t>
            </a:r>
          </a:p>
          <a:p>
            <a:pPr lvl="1"/>
            <a:r>
              <a:rPr lang="cs-CZ" dirty="0" smtClean="0"/>
              <a:t>Interakce </a:t>
            </a:r>
            <a:r>
              <a:rPr lang="cs-CZ" dirty="0"/>
              <a:t>prvků </a:t>
            </a:r>
            <a:r>
              <a:rPr lang="cs-CZ" dirty="0" smtClean="0"/>
              <a:t>sítě</a:t>
            </a:r>
          </a:p>
          <a:p>
            <a:pPr lvl="2"/>
            <a:r>
              <a:rPr lang="cs-CZ" sz="1800" dirty="0" smtClean="0"/>
              <a:t>NECP </a:t>
            </a:r>
            <a:r>
              <a:rPr lang="cs-CZ" sz="1800" dirty="0"/>
              <a:t>- Network Element Control </a:t>
            </a:r>
            <a:r>
              <a:rPr lang="cs-CZ" sz="1800" dirty="0" smtClean="0"/>
              <a:t>Protocol – jednoduchý protokol pro vyrovnávání zátěže mezi servery a prvky sítě </a:t>
            </a:r>
            <a:endParaRPr lang="cs-CZ" sz="1800" dirty="0"/>
          </a:p>
          <a:p>
            <a:pPr lvl="2"/>
            <a:r>
              <a:rPr lang="cs-CZ" sz="1800" dirty="0"/>
              <a:t>WCCP – web cache communication </a:t>
            </a:r>
            <a:r>
              <a:rPr lang="cs-CZ" sz="1800" dirty="0" smtClean="0"/>
              <a:t>protocol – interakce mezi směrovači a web-cache </a:t>
            </a:r>
            <a:endParaRPr lang="cs-CZ" sz="1800" dirty="0"/>
          </a:p>
          <a:p>
            <a:pPr lvl="1"/>
            <a:r>
              <a:rPr lang="cs-CZ" dirty="0" smtClean="0"/>
              <a:t>Interakce </a:t>
            </a:r>
            <a:r>
              <a:rPr lang="cs-CZ" dirty="0"/>
              <a:t>mezi </a:t>
            </a:r>
            <a:r>
              <a:rPr lang="cs-CZ" dirty="0" smtClean="0"/>
              <a:t>cache</a:t>
            </a:r>
            <a:endParaRPr lang="cs-CZ" dirty="0"/>
          </a:p>
          <a:p>
            <a:pPr lvl="2"/>
            <a:r>
              <a:rPr lang="cs-CZ" sz="1800" dirty="0" smtClean="0"/>
              <a:t>CARP </a:t>
            </a:r>
            <a:r>
              <a:rPr lang="cs-CZ" sz="1800" dirty="0"/>
              <a:t>– Common Adress Redundancy </a:t>
            </a:r>
            <a:r>
              <a:rPr lang="cs-CZ" sz="1800" dirty="0" smtClean="0"/>
              <a:t>Protocol – distribuovaný cache protokol </a:t>
            </a:r>
          </a:p>
          <a:p>
            <a:pPr lvl="2"/>
            <a:r>
              <a:rPr lang="cs-CZ" sz="1800" dirty="0" smtClean="0"/>
              <a:t>ICP </a:t>
            </a:r>
            <a:r>
              <a:rPr lang="cs-CZ" sz="1800" dirty="0"/>
              <a:t>– Internet cache </a:t>
            </a:r>
            <a:r>
              <a:rPr lang="cs-CZ" sz="1800" dirty="0" smtClean="0"/>
              <a:t>protocol – jednoduchý formát zpráv použitý pro komunikaci mezi cache </a:t>
            </a:r>
          </a:p>
          <a:p>
            <a:pPr lvl="2"/>
            <a:r>
              <a:rPr lang="cs-CZ" sz="1800" dirty="0" smtClean="0"/>
              <a:t>HTCP </a:t>
            </a:r>
            <a:r>
              <a:rPr lang="cs-CZ" sz="1800" dirty="0"/>
              <a:t>– Hypertext Control </a:t>
            </a:r>
            <a:r>
              <a:rPr lang="cs-CZ" sz="1800" dirty="0" smtClean="0"/>
              <a:t>Protocol – protokol pro vyhledávání HTTP cache, cache dat, údržbu souboru HTTPcache, monitorování aktivity cache</a:t>
            </a:r>
            <a:endParaRPr lang="cs-CZ" sz="1800" dirty="0"/>
          </a:p>
          <a:p>
            <a:pPr lvl="2"/>
            <a:r>
              <a:rPr lang="cs-CZ" sz="1800" dirty="0"/>
              <a:t>C</a:t>
            </a:r>
            <a:r>
              <a:rPr lang="cs-CZ" sz="1800" dirty="0" smtClean="0"/>
              <a:t>ache Digest – protokol pro výměnu dat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1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ypy </a:t>
            </a:r>
            <a:r>
              <a:rPr lang="cs-CZ" dirty="0"/>
              <a:t>obsahu/typy služby</a:t>
            </a:r>
          </a:p>
          <a:p>
            <a:pPr lvl="1"/>
            <a:r>
              <a:rPr lang="cs-CZ" dirty="0"/>
              <a:t>statický </a:t>
            </a:r>
            <a:r>
              <a:rPr lang="cs-CZ" dirty="0" smtClean="0"/>
              <a:t>obsah (statické stránky HTML, obrázky, programy, dokumenty, audio nebo video soubory) – nízká frekvence obměn </a:t>
            </a:r>
            <a:endParaRPr lang="cs-CZ" dirty="0"/>
          </a:p>
          <a:p>
            <a:pPr lvl="1"/>
            <a:r>
              <a:rPr lang="cs-CZ" dirty="0"/>
              <a:t>dynamický </a:t>
            </a:r>
            <a:r>
              <a:rPr lang="cs-CZ" dirty="0" smtClean="0"/>
              <a:t>obsah (animace, skripty, DHTML) – personalizované pro uživatele, vytvářené na přání</a:t>
            </a:r>
            <a:endParaRPr lang="cs-CZ" dirty="0"/>
          </a:p>
          <a:p>
            <a:pPr lvl="1"/>
            <a:r>
              <a:rPr lang="cs-CZ" dirty="0"/>
              <a:t>streaming </a:t>
            </a:r>
            <a:r>
              <a:rPr lang="cs-CZ" dirty="0" smtClean="0"/>
              <a:t>média (audio, video on demand, … ) – živé nebo on-demand vysílání</a:t>
            </a:r>
            <a:endParaRPr lang="cs-CZ" dirty="0"/>
          </a:p>
          <a:p>
            <a:pPr lvl="1"/>
            <a:r>
              <a:rPr lang="cs-CZ" dirty="0" smtClean="0"/>
              <a:t>Služby (DNS, e-komerce, přenos souborů …) – služby Internetu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C97-9DD6-4AF6-B659-58DD88DBF851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6F2-EF57-40D4-A575-55B2FD8A3D55}" type="slidenum">
              <a:rPr lang="cs-CZ"/>
              <a:pPr/>
              <a:t>2</a:t>
            </a:fld>
            <a:endParaRPr lang="cs-CZ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ea typeface="Calibri"/>
                <a:cs typeface="Times New Roman"/>
              </a:rPr>
              <a:t>Content delivery network</a:t>
            </a:r>
            <a:r>
              <a:rPr lang="cs-CZ" sz="2200" dirty="0">
                <a:ea typeface="Calibri"/>
                <a:cs typeface="Times New Roman"/>
              </a:rPr>
              <a:t> nebo </a:t>
            </a:r>
            <a:r>
              <a:rPr lang="cs-CZ" sz="2200" b="1" dirty="0">
                <a:ea typeface="Calibri"/>
                <a:cs typeface="Times New Roman"/>
              </a:rPr>
              <a:t>content distribution network </a:t>
            </a:r>
            <a:r>
              <a:rPr lang="cs-CZ" sz="2200" dirty="0">
                <a:ea typeface="Calibri"/>
                <a:cs typeface="Times New Roman"/>
              </a:rPr>
              <a:t>je počítačový system, obsahující kopie dat, uložených na různých místech v síti s cílem maximalizovat šířku pásma pro síťový přístup </a:t>
            </a:r>
            <a:r>
              <a:rPr lang="cs-CZ" sz="2200" dirty="0" smtClean="0">
                <a:ea typeface="Calibri"/>
                <a:cs typeface="Times New Roman"/>
              </a:rPr>
              <a:t>klientů </a:t>
            </a:r>
            <a:r>
              <a:rPr lang="cs-CZ" sz="2200" dirty="0">
                <a:ea typeface="Calibri"/>
                <a:cs typeface="Times New Roman"/>
              </a:rPr>
              <a:t>k </a:t>
            </a:r>
            <a:r>
              <a:rPr lang="cs-CZ" sz="2200" dirty="0" smtClean="0">
                <a:ea typeface="Calibri"/>
                <a:cs typeface="Times New Roman"/>
              </a:rPr>
              <a:t>datům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Klient </a:t>
            </a:r>
            <a:r>
              <a:rPr lang="cs-CZ" sz="2200" dirty="0">
                <a:ea typeface="Calibri"/>
                <a:cs typeface="Times New Roman"/>
              </a:rPr>
              <a:t>přistupuje ke kopiím dat </a:t>
            </a:r>
            <a:r>
              <a:rPr lang="cs-CZ" sz="2200" dirty="0" smtClean="0">
                <a:ea typeface="Calibri"/>
                <a:cs typeface="Times New Roman"/>
              </a:rPr>
              <a:t>umístěným blízko klienta. </a:t>
            </a: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Na </a:t>
            </a:r>
            <a:r>
              <a:rPr lang="cs-CZ" sz="2200" dirty="0">
                <a:ea typeface="Calibri"/>
                <a:cs typeface="Times New Roman"/>
              </a:rPr>
              <a:t>rozdíl od situace, kdy všichni klienti přistupují k </a:t>
            </a:r>
            <a:r>
              <a:rPr lang="cs-CZ" sz="2200" dirty="0" smtClean="0">
                <a:ea typeface="Calibri"/>
                <a:cs typeface="Times New Roman"/>
              </a:rPr>
              <a:t>informacím umístěným na vzdáleném serveru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Tím </a:t>
            </a:r>
            <a:r>
              <a:rPr lang="cs-CZ" sz="2200" dirty="0">
                <a:ea typeface="Calibri"/>
                <a:cs typeface="Times New Roman"/>
              </a:rPr>
              <a:t>se odstraňuje úzké místo v blízkosti serveru</a:t>
            </a:r>
            <a:r>
              <a:rPr lang="cs-CZ" sz="2200" dirty="0" smtClean="0">
                <a:ea typeface="Calibri"/>
                <a:cs typeface="Times New Roman"/>
              </a:rPr>
              <a:t>.</a:t>
            </a:r>
            <a:r>
              <a:rPr lang="cs-CZ" sz="2200" dirty="0">
                <a:ea typeface="Calibri"/>
                <a:cs typeface="Times New Roman"/>
              </a:rPr>
              <a:t>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Obsah </a:t>
            </a:r>
            <a:r>
              <a:rPr lang="cs-CZ" sz="2200" dirty="0">
                <a:ea typeface="Calibri"/>
                <a:cs typeface="Times New Roman"/>
              </a:rPr>
              <a:t>zahrnuje webové objekty, stahovatelné objekty (média, software, dokumenty), aplikace, mediální streamy v reálném čase a další komponenty dopravované internetem (DNS, cesty, databázové dotazy).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sz="2000" dirty="0" smtClean="0"/>
              <a:t>Výběr replikovaného obsahu</a:t>
            </a:r>
          </a:p>
          <a:p>
            <a:pPr lvl="1"/>
            <a:r>
              <a:rPr lang="cs-CZ" sz="1800" dirty="0" smtClean="0"/>
              <a:t>Replikuje se vše</a:t>
            </a:r>
          </a:p>
          <a:p>
            <a:pPr lvl="1"/>
            <a:r>
              <a:rPr lang="cs-CZ" sz="1800" dirty="0" smtClean="0"/>
              <a:t>Replikuje se část serveru - výběr</a:t>
            </a:r>
          </a:p>
          <a:p>
            <a:r>
              <a:rPr lang="cs-CZ" sz="2000" dirty="0" smtClean="0"/>
              <a:t>Částečná replikace</a:t>
            </a:r>
          </a:p>
          <a:p>
            <a:pPr lvl="1"/>
            <a:r>
              <a:rPr lang="cs-CZ" sz="1800" dirty="0" smtClean="0"/>
              <a:t>Založený na zkušenosti</a:t>
            </a:r>
          </a:p>
          <a:p>
            <a:pPr lvl="2"/>
            <a:r>
              <a:rPr lang="cs-CZ" sz="1800" dirty="0" smtClean="0"/>
              <a:t>Heuristika, administrátor vybere obsah, který má být replikován</a:t>
            </a:r>
          </a:p>
          <a:p>
            <a:pPr lvl="1"/>
            <a:r>
              <a:rPr lang="cs-CZ" sz="1800" dirty="0" smtClean="0"/>
              <a:t>Založený na popularitě</a:t>
            </a:r>
          </a:p>
          <a:p>
            <a:pPr lvl="2"/>
            <a:r>
              <a:rPr lang="cs-CZ" sz="1800" dirty="0" smtClean="0"/>
              <a:t>Replikace podle zájmu uživatelů</a:t>
            </a:r>
          </a:p>
          <a:p>
            <a:pPr lvl="1"/>
            <a:r>
              <a:rPr lang="cs-CZ" sz="1800" dirty="0" smtClean="0"/>
              <a:t>Založený na objektech</a:t>
            </a:r>
          </a:p>
          <a:p>
            <a:pPr lvl="2"/>
            <a:r>
              <a:rPr lang="cs-CZ" sz="1800" dirty="0" smtClean="0"/>
              <a:t>Snaha replikovat celé objekty</a:t>
            </a:r>
          </a:p>
          <a:p>
            <a:pPr lvl="1"/>
            <a:r>
              <a:rPr lang="cs-CZ" sz="1800" dirty="0" smtClean="0"/>
              <a:t>Založený na clusterech</a:t>
            </a:r>
          </a:p>
          <a:p>
            <a:pPr lvl="2"/>
            <a:r>
              <a:rPr lang="cs-CZ" sz="1800" dirty="0" smtClean="0"/>
              <a:t>Seskupování obsahu podle vzájemných vazeb nebo frekvenci přístupu a replikován obsah clusteru (URL, uživatelské relace)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Vyhledání zástupného serveru</a:t>
            </a:r>
          </a:p>
          <a:p>
            <a:pPr lvl="1"/>
            <a:r>
              <a:rPr lang="cs-CZ" sz="1800" dirty="0" smtClean="0"/>
              <a:t>Problém umístění centra – minimalizace vzdálenosti mezi centrem a uzlem</a:t>
            </a:r>
          </a:p>
          <a:p>
            <a:r>
              <a:rPr lang="cs-CZ" dirty="0" smtClean="0"/>
              <a:t>Umístění podle topologie</a:t>
            </a:r>
          </a:p>
          <a:p>
            <a:pPr lvl="1"/>
            <a:r>
              <a:rPr lang="cs-CZ" sz="1800" dirty="0" smtClean="0"/>
              <a:t>Bere v úvahu existující informaci z CDN jako je zatížení a topologie</a:t>
            </a:r>
          </a:p>
          <a:p>
            <a:r>
              <a:rPr lang="cs-CZ" dirty="0" smtClean="0"/>
              <a:t>Umístění podle aktivity</a:t>
            </a:r>
          </a:p>
          <a:p>
            <a:pPr lvl="1"/>
            <a:r>
              <a:rPr lang="cs-CZ" dirty="0" smtClean="0"/>
              <a:t>Bere v úvahu klienty s největší spotřebou</a:t>
            </a:r>
          </a:p>
          <a:p>
            <a:r>
              <a:rPr lang="cs-CZ" dirty="0" smtClean="0"/>
              <a:t>Umístění dle stromové topologie</a:t>
            </a:r>
          </a:p>
          <a:p>
            <a:pPr lvl="1"/>
            <a:r>
              <a:rPr lang="cs-CZ" dirty="0" smtClean="0"/>
              <a:t>Předpokládá existenci stromové topologie</a:t>
            </a:r>
          </a:p>
          <a:p>
            <a:r>
              <a:rPr lang="cs-CZ" dirty="0" smtClean="0"/>
              <a:t>Umístění podle aktuálních potřeb</a:t>
            </a:r>
          </a:p>
          <a:p>
            <a:pPr lvl="1"/>
            <a:r>
              <a:rPr lang="cs-CZ" dirty="0" smtClean="0"/>
              <a:t>Bere v úvahu požadavky klientů a repliky organizuje multicast doručovací srom na aplikační úrovni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8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Obnova obsahu repliky</a:t>
            </a:r>
          </a:p>
          <a:p>
            <a:r>
              <a:rPr lang="cs-CZ" dirty="0" smtClean="0"/>
              <a:t>Metoda pull – bez spolupráce serverů</a:t>
            </a:r>
          </a:p>
          <a:p>
            <a:pPr lvl="1"/>
            <a:r>
              <a:rPr lang="cs-CZ" dirty="0" smtClean="0"/>
              <a:t>Pokud obsah chybí, server natáhne data z původního serveru</a:t>
            </a:r>
          </a:p>
          <a:p>
            <a:pPr lvl="1"/>
            <a:r>
              <a:rPr lang="cs-CZ" dirty="0" smtClean="0"/>
              <a:t>Používá se nejčastěji</a:t>
            </a:r>
          </a:p>
          <a:p>
            <a:r>
              <a:rPr lang="cs-CZ" dirty="0" smtClean="0"/>
              <a:t>Metoda pull – se spoluprací serverů</a:t>
            </a:r>
          </a:p>
          <a:p>
            <a:pPr lvl="1"/>
            <a:r>
              <a:rPr lang="cs-CZ" dirty="0" smtClean="0"/>
              <a:t>Servery kooperují navzájem a navzájem si vyměňují chybějící informaci</a:t>
            </a:r>
          </a:p>
          <a:p>
            <a:r>
              <a:rPr lang="cs-CZ" dirty="0" smtClean="0"/>
              <a:t>Metoda push – se spoluprací serverů</a:t>
            </a:r>
          </a:p>
          <a:p>
            <a:pPr lvl="1"/>
            <a:r>
              <a:rPr lang="cs-CZ" dirty="0" smtClean="0"/>
              <a:t>Obsah se natahuje s předstihem z původního serveru do replikačního</a:t>
            </a:r>
          </a:p>
          <a:p>
            <a:pPr lvl="1"/>
            <a:r>
              <a:rPr lang="cs-CZ" dirty="0" smtClean="0"/>
              <a:t>Replikační servery spolupracují – snížení ceny natažení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8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5235" r="11224" b="5235"/>
          <a:stretch>
            <a:fillRect/>
          </a:stretch>
        </p:blipFill>
        <p:spPr bwMode="auto">
          <a:xfrm>
            <a:off x="1371600" y="1524000"/>
            <a:ext cx="6305794" cy="4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8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987" r="9694" b="3348"/>
          <a:stretch>
            <a:fillRect/>
          </a:stretch>
        </p:blipFill>
        <p:spPr bwMode="auto">
          <a:xfrm>
            <a:off x="1219200" y="1524000"/>
            <a:ext cx="6858000" cy="47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9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sz="2000" dirty="0" smtClean="0"/>
              <a:t>Techniky cache (caching)</a:t>
            </a:r>
          </a:p>
          <a:p>
            <a:pPr lvl="1"/>
            <a:r>
              <a:rPr lang="cs-CZ" sz="1800" dirty="0" smtClean="0"/>
              <a:t>Založené a dotazu (query)</a:t>
            </a:r>
          </a:p>
          <a:p>
            <a:pPr lvl="2"/>
            <a:r>
              <a:rPr lang="cs-CZ" sz="1800" dirty="0" smtClean="0"/>
              <a:t>Poslání dotazu odtatním CDN serverům</a:t>
            </a:r>
          </a:p>
          <a:p>
            <a:pPr lvl="1"/>
            <a:r>
              <a:rPr lang="cs-CZ" sz="1800" dirty="0" smtClean="0"/>
              <a:t>Založené na podpisu (digest)</a:t>
            </a:r>
          </a:p>
          <a:p>
            <a:pPr lvl="2"/>
            <a:r>
              <a:rPr lang="cs-CZ" sz="1800" dirty="0" smtClean="0"/>
              <a:t>Každý CDN server si udržuje podpisy obsahu ostatních kooperujících serverů uvnitř klusteru</a:t>
            </a:r>
          </a:p>
          <a:p>
            <a:pPr lvl="1"/>
            <a:r>
              <a:rPr lang="cs-CZ" sz="1800" dirty="0" smtClean="0"/>
              <a:t>Založené na adresářových službách</a:t>
            </a:r>
          </a:p>
          <a:p>
            <a:pPr lvl="2"/>
            <a:r>
              <a:rPr lang="cs-CZ" sz="1800" dirty="0" smtClean="0"/>
              <a:t>Centralizovaná metoda – server udržuje informaci o obsahu ostatních serverů uvnitř klusteru</a:t>
            </a:r>
          </a:p>
          <a:p>
            <a:pPr lvl="1"/>
            <a:r>
              <a:rPr lang="cs-CZ" sz="1800" dirty="0" smtClean="0"/>
              <a:t>Založené na hashování</a:t>
            </a:r>
          </a:p>
          <a:p>
            <a:pPr lvl="2"/>
            <a:r>
              <a:rPr lang="cs-CZ" sz="1800" dirty="0" smtClean="0"/>
              <a:t>Vybraný CDN server udržuje informaci (URL, IP) </a:t>
            </a:r>
          </a:p>
          <a:p>
            <a:pPr lvl="1"/>
            <a:r>
              <a:rPr lang="cs-CZ" sz="1800" dirty="0" smtClean="0"/>
              <a:t>Založené na částečném hashování</a:t>
            </a:r>
          </a:p>
          <a:p>
            <a:pPr lvl="2"/>
            <a:r>
              <a:rPr lang="cs-CZ" sz="1800" dirty="0" smtClean="0"/>
              <a:t>Nejpopulárnější informace je uložena v cache, ostatní dosažitelná hashováním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Údržba cache – problém údržby replik</a:t>
            </a:r>
          </a:p>
          <a:p>
            <a:pPr lvl="1"/>
            <a:r>
              <a:rPr lang="cs-CZ" dirty="0" smtClean="0"/>
              <a:t>Periodicky</a:t>
            </a:r>
          </a:p>
          <a:p>
            <a:pPr lvl="1"/>
            <a:r>
              <a:rPr lang="cs-CZ" dirty="0" smtClean="0"/>
              <a:t>Propagace změn</a:t>
            </a:r>
          </a:p>
          <a:p>
            <a:pPr lvl="1"/>
            <a:r>
              <a:rPr lang="cs-CZ" dirty="0" smtClean="0"/>
              <a:t>Rozesílání změn na požádání</a:t>
            </a:r>
          </a:p>
          <a:p>
            <a:pPr lvl="1"/>
            <a:r>
              <a:rPr lang="cs-CZ" dirty="0" smtClean="0"/>
              <a:t>Invalidace obsahu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00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Směrování podle požadavků</a:t>
            </a:r>
          </a:p>
          <a:p>
            <a:pPr lvl="1"/>
            <a:r>
              <a:rPr lang="cs-CZ" dirty="0" smtClean="0"/>
              <a:t>Adaptivní – při výběru cache pro doručení obsahu bere v úvahu stav systému</a:t>
            </a:r>
          </a:p>
          <a:p>
            <a:pPr lvl="1"/>
            <a:r>
              <a:rPr lang="cs-CZ" dirty="0" smtClean="0"/>
              <a:t>Neadaptivní – k výběru serveru využívá heuristiku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54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Global Server Load Balancing</a:t>
            </a:r>
          </a:p>
          <a:p>
            <a:pPr lvl="2"/>
            <a:r>
              <a:rPr lang="cs-CZ" dirty="0" smtClean="0"/>
              <a:t>Přidělování podle globální situace nebo „chytrého“ autoritativního DNS</a:t>
            </a:r>
          </a:p>
          <a:p>
            <a:pPr lvl="1"/>
            <a:r>
              <a:rPr lang="cs-CZ" dirty="0" smtClean="0"/>
              <a:t>DNS-dispatching</a:t>
            </a:r>
          </a:p>
          <a:p>
            <a:pPr lvl="2"/>
            <a:r>
              <a:rPr lang="cs-CZ" dirty="0" smtClean="0"/>
              <a:t>Modifikovaný DNS server</a:t>
            </a:r>
          </a:p>
          <a:p>
            <a:pPr lvl="1"/>
            <a:r>
              <a:rPr lang="cs-CZ" dirty="0" smtClean="0"/>
              <a:t>HTTP redirection</a:t>
            </a:r>
          </a:p>
          <a:p>
            <a:pPr lvl="2"/>
            <a:r>
              <a:rPr lang="cs-CZ" dirty="0" smtClean="0"/>
              <a:t>Informace o replikačním serveru je uložena v HTTP záhlaví</a:t>
            </a:r>
          </a:p>
          <a:p>
            <a:pPr lvl="1"/>
            <a:r>
              <a:rPr lang="cs-CZ" dirty="0" smtClean="0"/>
              <a:t>URL rewriting</a:t>
            </a:r>
          </a:p>
          <a:p>
            <a:pPr lvl="2"/>
            <a:r>
              <a:rPr lang="cs-CZ" dirty="0" smtClean="0"/>
              <a:t>Přepis URL odkazů na dymanicky generované stránky</a:t>
            </a:r>
          </a:p>
          <a:p>
            <a:pPr lvl="1"/>
            <a:r>
              <a:rPr lang="cs-CZ" dirty="0" smtClean="0"/>
              <a:t>Anycasting</a:t>
            </a:r>
          </a:p>
          <a:p>
            <a:pPr lvl="2"/>
            <a:r>
              <a:rPr lang="cs-CZ" dirty="0" smtClean="0"/>
              <a:t>IP anycasting a aplikační anycasting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0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CDN peering</a:t>
            </a:r>
          </a:p>
          <a:p>
            <a:pPr lvl="2"/>
            <a:r>
              <a:rPr lang="cs-CZ" dirty="0" smtClean="0"/>
              <a:t>Centralizovaný adresářový model – centralizovaný adresář</a:t>
            </a:r>
          </a:p>
          <a:p>
            <a:pPr lvl="2"/>
            <a:r>
              <a:rPr lang="cs-CZ" dirty="0" smtClean="0"/>
              <a:t>Distribuovaná hashovací tabulka – indexování pomocí hashovaných klíčů</a:t>
            </a:r>
          </a:p>
          <a:p>
            <a:pPr lvl="2"/>
            <a:r>
              <a:rPr lang="cs-CZ" dirty="0" smtClean="0"/>
              <a:t>Záplavový model – dotazy se posílají záplavově v klusteru</a:t>
            </a:r>
          </a:p>
          <a:p>
            <a:pPr lvl="2"/>
            <a:r>
              <a:rPr lang="cs-CZ" dirty="0" smtClean="0"/>
              <a:t>Model směrování podle dokumentu – existence autoritativného člena pro odkazy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48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S rychlým rozvojem Internetu a Webu jsou 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problémy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omezení </a:t>
            </a: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výkonnosti síťových i výpočetních zdrojů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pro obchodní weby je důležitá dostupnost a krátká doba odezvy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o přístup k webu se snaží v jednu chvíli velký počet zákazníků – vznikají vlny</a:t>
            </a:r>
            <a:endParaRPr lang="cs-CZ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Vyhodnocování výkonnosti (vnitřní a vnější měření)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ledování úspěšnosti zásahů do cache</a:t>
            </a:r>
          </a:p>
          <a:p>
            <a:pPr lvl="2"/>
            <a:r>
              <a:rPr lang="cs-CZ" dirty="0" smtClean="0"/>
              <a:t> poměr úspěšných ku celkovému počtu</a:t>
            </a:r>
          </a:p>
          <a:p>
            <a:pPr lvl="1"/>
            <a:r>
              <a:rPr lang="cs-CZ" dirty="0" smtClean="0"/>
              <a:t>Podle využití přenosového pásma</a:t>
            </a:r>
          </a:p>
          <a:p>
            <a:pPr lvl="2"/>
            <a:r>
              <a:rPr lang="cs-CZ" dirty="0" smtClean="0"/>
              <a:t>měření šířky pásma využitého původním serverem</a:t>
            </a:r>
          </a:p>
          <a:p>
            <a:pPr lvl="1"/>
            <a:r>
              <a:rPr lang="cs-CZ" dirty="0" smtClean="0"/>
              <a:t>Podle doby odezvy</a:t>
            </a:r>
          </a:p>
          <a:p>
            <a:pPr lvl="2"/>
            <a:r>
              <a:rPr lang="cs-CZ" dirty="0" smtClean="0"/>
              <a:t> doba odezvy vnímaná uživatelem</a:t>
            </a:r>
          </a:p>
          <a:p>
            <a:pPr lvl="1"/>
            <a:r>
              <a:rPr lang="cs-CZ" dirty="0" smtClean="0"/>
              <a:t>Využití zástupného serveru</a:t>
            </a:r>
          </a:p>
          <a:p>
            <a:pPr lvl="2"/>
            <a:r>
              <a:rPr lang="cs-CZ" dirty="0" smtClean="0"/>
              <a:t> procento času kdy jsou zástupné servery zaměstnány</a:t>
            </a:r>
          </a:p>
          <a:p>
            <a:pPr lvl="1"/>
            <a:r>
              <a:rPr lang="cs-CZ" dirty="0" smtClean="0"/>
              <a:t>Podle spolehlivosti</a:t>
            </a:r>
          </a:p>
          <a:p>
            <a:pPr lvl="2"/>
            <a:r>
              <a:rPr lang="cs-CZ" dirty="0" smtClean="0"/>
              <a:t> měření ztráty paketů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1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572000" cy="4572000"/>
          </a:xfrm>
        </p:spPr>
        <p:txBody>
          <a:bodyPr/>
          <a:lstStyle/>
          <a:p>
            <a:r>
              <a:rPr lang="cs-CZ" dirty="0" smtClean="0"/>
              <a:t>Replikace na úrovni front-end</a:t>
            </a:r>
          </a:p>
          <a:p>
            <a:pPr lvl="1"/>
            <a:r>
              <a:rPr lang="cs-CZ" dirty="0" smtClean="0"/>
              <a:t>Replikace pomocí hranových serverů nebo zástupců</a:t>
            </a:r>
          </a:p>
          <a:p>
            <a:r>
              <a:rPr lang="cs-CZ" dirty="0" smtClean="0"/>
              <a:t>Replikace na aplikační úrovni</a:t>
            </a:r>
          </a:p>
          <a:p>
            <a:pPr lvl="1"/>
            <a:r>
              <a:rPr lang="cs-CZ" dirty="0" smtClean="0"/>
              <a:t>Počítání na hranových serverech</a:t>
            </a:r>
          </a:p>
          <a:p>
            <a:r>
              <a:rPr lang="cs-CZ" dirty="0" smtClean="0"/>
              <a:t>Replikace na back-end úrovni</a:t>
            </a:r>
          </a:p>
          <a:p>
            <a:pPr lvl="1"/>
            <a:r>
              <a:rPr lang="cs-CZ" dirty="0" smtClean="0"/>
              <a:t>Generování dynamického obsahu</a:t>
            </a:r>
          </a:p>
          <a:p>
            <a:r>
              <a:rPr lang="cs-CZ" dirty="0" smtClean="0"/>
              <a:t>Replikace na </a:t>
            </a:r>
            <a:r>
              <a:rPr lang="cs-CZ" dirty="0"/>
              <a:t>úrovni</a:t>
            </a:r>
          </a:p>
          <a:p>
            <a:r>
              <a:rPr lang="cs-CZ" dirty="0" smtClean="0"/>
              <a:t>Uživatelského profilu</a:t>
            </a:r>
          </a:p>
          <a:p>
            <a:pPr lvl="1"/>
            <a:r>
              <a:rPr lang="cs-CZ" dirty="0" smtClean="0"/>
              <a:t> Generování personalizovaného obsahu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7715" b="2563"/>
          <a:stretch>
            <a:fillRect/>
          </a:stretch>
        </p:blipFill>
        <p:spPr bwMode="auto">
          <a:xfrm>
            <a:off x="5029200" y="1371600"/>
            <a:ext cx="3657600" cy="532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1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Snaha zlepšit výkonnost a škálovatelnost </a:t>
            </a:r>
            <a:r>
              <a:rPr lang="cs-CZ" sz="2000" b="1" dirty="0" smtClean="0"/>
              <a:t>statického obsahu</a:t>
            </a:r>
          </a:p>
          <a:p>
            <a:pPr lvl="1"/>
            <a:r>
              <a:rPr lang="cs-CZ" sz="1800" dirty="0" smtClean="0"/>
              <a:t>Cache založená na fragmentech</a:t>
            </a:r>
          </a:p>
          <a:p>
            <a:pPr lvl="2"/>
            <a:r>
              <a:rPr lang="cs-CZ" sz="1800" dirty="0" smtClean="0"/>
              <a:t>pouze nejpopulárnější části obsahu</a:t>
            </a:r>
          </a:p>
          <a:p>
            <a:pPr lvl="1"/>
            <a:r>
              <a:rPr lang="cs-CZ" sz="1800" dirty="0" smtClean="0"/>
              <a:t>Sekvenční cache</a:t>
            </a:r>
          </a:p>
          <a:p>
            <a:pPr lvl="2"/>
            <a:r>
              <a:rPr lang="cs-CZ" sz="1800" dirty="0" smtClean="0"/>
              <a:t>Uložení pouze první části obsahu</a:t>
            </a:r>
          </a:p>
          <a:p>
            <a:pPr lvl="1"/>
            <a:r>
              <a:rPr lang="cs-CZ" sz="1800" dirty="0" smtClean="0"/>
              <a:t>Prokládené cache</a:t>
            </a:r>
          </a:p>
          <a:p>
            <a:pPr lvl="2"/>
            <a:r>
              <a:rPr lang="cs-CZ" sz="1800" dirty="0" smtClean="0"/>
              <a:t>Cache s velkým množstvím operací seek</a:t>
            </a:r>
          </a:p>
          <a:p>
            <a:r>
              <a:rPr lang="cs-CZ" sz="2000" dirty="0" smtClean="0"/>
              <a:t>Výhody</a:t>
            </a:r>
          </a:p>
          <a:p>
            <a:pPr lvl="1"/>
            <a:r>
              <a:rPr lang="cs-CZ" sz="1800" dirty="0" smtClean="0"/>
              <a:t>Lepší výkonnost z pohledu uživatele</a:t>
            </a:r>
          </a:p>
          <a:p>
            <a:pPr lvl="1"/>
            <a:r>
              <a:rPr lang="cs-CZ" sz="1800" dirty="0" smtClean="0"/>
              <a:t>Lepší využití disku</a:t>
            </a:r>
          </a:p>
          <a:p>
            <a:pPr lvl="1"/>
            <a:r>
              <a:rPr lang="cs-CZ" sz="1800" dirty="0" smtClean="0"/>
              <a:t>Redukce množství zneplatňování na hranových serverech</a:t>
            </a:r>
          </a:p>
          <a:p>
            <a:r>
              <a:rPr lang="cs-CZ" sz="2000" dirty="0" smtClean="0"/>
              <a:t>Nevýhody</a:t>
            </a:r>
          </a:p>
          <a:p>
            <a:pPr lvl="1"/>
            <a:r>
              <a:rPr lang="cs-CZ" sz="1600" dirty="0" smtClean="0"/>
              <a:t>Není pro dynamický obsah</a:t>
            </a:r>
          </a:p>
          <a:p>
            <a:pPr lvl="1"/>
            <a:r>
              <a:rPr lang="cs-CZ" sz="1600" dirty="0" smtClean="0"/>
              <a:t>Omezená transparentnost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6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doručování dynamického obsahu</a:t>
            </a:r>
          </a:p>
          <a:p>
            <a:pPr lvl="1"/>
            <a:r>
              <a:rPr lang="cs-CZ" sz="1800" dirty="0" smtClean="0"/>
              <a:t>Aplikační kód pro generování dynamických stránek replikován na hranových serverech</a:t>
            </a:r>
          </a:p>
          <a:p>
            <a:pPr lvl="1"/>
            <a:r>
              <a:rPr lang="cs-CZ" sz="1800" dirty="0" smtClean="0"/>
              <a:t>Hranové servery sdílí původní server</a:t>
            </a:r>
          </a:p>
          <a:p>
            <a:pPr lvl="1"/>
            <a:r>
              <a:rPr lang="cs-CZ" sz="1800" dirty="0" smtClean="0"/>
              <a:t>Nutnost řízení migrace kódu a replikaci aplikací na hranových serverech</a:t>
            </a:r>
          </a:p>
          <a:p>
            <a:r>
              <a:rPr lang="cs-CZ" sz="2200" dirty="0" smtClean="0"/>
              <a:t>Výhody</a:t>
            </a:r>
          </a:p>
          <a:p>
            <a:pPr lvl="1"/>
            <a:r>
              <a:rPr lang="cs-CZ" sz="1800" dirty="0" smtClean="0"/>
              <a:t>Automatické rozmístění</a:t>
            </a:r>
          </a:p>
          <a:p>
            <a:pPr lvl="1"/>
            <a:r>
              <a:rPr lang="cs-CZ" sz="1800" dirty="0" smtClean="0"/>
              <a:t>Zpracování náhodných špiček zatížení</a:t>
            </a:r>
          </a:p>
          <a:p>
            <a:pPr lvl="1"/>
            <a:r>
              <a:rPr lang="cs-CZ" sz="1800" dirty="0" smtClean="0"/>
              <a:t>Dynamické zprovoznění stránek</a:t>
            </a:r>
          </a:p>
          <a:p>
            <a:r>
              <a:rPr lang="cs-CZ" sz="2200" dirty="0" smtClean="0"/>
              <a:t>Nevýhody</a:t>
            </a:r>
          </a:p>
          <a:p>
            <a:pPr lvl="1"/>
            <a:r>
              <a:rPr lang="cs-CZ" sz="1800" dirty="0" smtClean="0"/>
              <a:t>Data umístěna na původním serveru</a:t>
            </a:r>
          </a:p>
          <a:p>
            <a:pPr lvl="1"/>
            <a:r>
              <a:rPr lang="cs-CZ" sz="1800" dirty="0" smtClean="0"/>
              <a:t>Zpoždění přístupu k datům, úzké místo</a:t>
            </a:r>
          </a:p>
          <a:p>
            <a:pPr lvl="1"/>
            <a:endParaRPr lang="cs-CZ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49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Back-end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škálovatelnost </a:t>
            </a:r>
          </a:p>
          <a:p>
            <a:pPr lvl="1"/>
            <a:r>
              <a:rPr lang="cs-CZ" sz="1800" dirty="0" smtClean="0"/>
              <a:t>„slepé“ ukládání obsahu</a:t>
            </a:r>
          </a:p>
          <a:p>
            <a:pPr lvl="2"/>
            <a:r>
              <a:rPr lang="cs-CZ" sz="1800" dirty="0" smtClean="0"/>
              <a:t>Každý hranový server ukládá předchozí výsledky dotazů do databáze</a:t>
            </a:r>
          </a:p>
          <a:p>
            <a:pPr lvl="2"/>
            <a:r>
              <a:rPr lang="cs-CZ" sz="1800" dirty="0" smtClean="0"/>
              <a:t>Porovnávání nových dotazů se předchozími a obnova odpovědí</a:t>
            </a:r>
          </a:p>
          <a:p>
            <a:pPr lvl="1"/>
            <a:r>
              <a:rPr lang="cs-CZ" sz="1800" dirty="0" smtClean="0"/>
              <a:t>„vědomé“ ukládání obsahu</a:t>
            </a:r>
          </a:p>
          <a:p>
            <a:pPr lvl="2"/>
            <a:r>
              <a:rPr lang="cs-CZ" sz="1800" dirty="0" smtClean="0"/>
              <a:t>Každý hranový server má vlastní databázi s částečným pohledem na centrální databázi</a:t>
            </a:r>
          </a:p>
          <a:p>
            <a:pPr lvl="1"/>
            <a:r>
              <a:rPr lang="cs-CZ" sz="1800" dirty="0" smtClean="0"/>
              <a:t>Úplná replikace databáze</a:t>
            </a:r>
          </a:p>
          <a:p>
            <a:pPr lvl="2"/>
            <a:r>
              <a:rPr lang="cs-CZ" sz="1800" dirty="0" smtClean="0"/>
              <a:t>Identické kopie databáze na více místech</a:t>
            </a:r>
          </a:p>
          <a:p>
            <a:pPr lvl="2"/>
            <a:r>
              <a:rPr lang="cs-CZ" sz="1800" dirty="0" smtClean="0"/>
              <a:t>Problém s udržením konzistentnosti</a:t>
            </a:r>
          </a:p>
          <a:p>
            <a:pPr lvl="2"/>
            <a:r>
              <a:rPr lang="cs-CZ" sz="1800" dirty="0" smtClean="0"/>
              <a:t>Velké zatížení sítě, max 8 replik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5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 na úrovni profilu uživatele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dirty="0" smtClean="0"/>
              <a:t>Snaha o zlepšení konzistentnosti</a:t>
            </a:r>
          </a:p>
          <a:p>
            <a:r>
              <a:rPr lang="cs-CZ" dirty="0" smtClean="0"/>
              <a:t>Personalizované generování obsahu</a:t>
            </a:r>
          </a:p>
          <a:p>
            <a:pPr lvl="1"/>
            <a:r>
              <a:rPr lang="cs-CZ" dirty="0" smtClean="0"/>
              <a:t>Agregace externích datových zdrojů</a:t>
            </a:r>
          </a:p>
          <a:p>
            <a:pPr lvl="1"/>
            <a:r>
              <a:rPr lang="cs-CZ" dirty="0" smtClean="0"/>
              <a:t>Společné filtrování – systémy s možností analýzy</a:t>
            </a:r>
          </a:p>
          <a:p>
            <a:pPr lvl="1"/>
            <a:r>
              <a:rPr lang="cs-CZ" dirty="0" smtClean="0"/>
              <a:t>Služby založené na lokalizaci a okolí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02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Mechanizmy konzistentnosti cache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Konzistentnost cache</a:t>
            </a:r>
          </a:p>
          <a:p>
            <a:pPr lvl="1"/>
            <a:r>
              <a:rPr lang="cs-CZ" sz="1800" dirty="0" smtClean="0"/>
              <a:t>Konzistentnost řízená serverem</a:t>
            </a:r>
          </a:p>
          <a:p>
            <a:pPr lvl="2"/>
            <a:r>
              <a:rPr lang="cs-CZ" sz="1800" dirty="0" smtClean="0"/>
              <a:t>Server informuje o změnách obsahu – invalidace</a:t>
            </a:r>
          </a:p>
          <a:p>
            <a:pPr lvl="1"/>
            <a:r>
              <a:rPr lang="cs-CZ" sz="1800" dirty="0" smtClean="0"/>
              <a:t>Konzistentnost řízená klientem</a:t>
            </a:r>
          </a:p>
          <a:p>
            <a:pPr lvl="2"/>
            <a:r>
              <a:rPr lang="cs-CZ" sz="1800" dirty="0" smtClean="0"/>
              <a:t>Opravená verze objektu je dopravena do všech serverů</a:t>
            </a:r>
          </a:p>
          <a:p>
            <a:pPr lvl="2"/>
            <a:r>
              <a:rPr lang="cs-CZ" sz="1800" dirty="0" smtClean="0"/>
              <a:t>Klient pooling</a:t>
            </a:r>
          </a:p>
          <a:p>
            <a:pPr lvl="1"/>
            <a:r>
              <a:rPr lang="cs-CZ" sz="1800" dirty="0" smtClean="0"/>
              <a:t>Řešení metodou pronájmu</a:t>
            </a:r>
          </a:p>
          <a:p>
            <a:pPr lvl="2"/>
            <a:r>
              <a:rPr lang="cs-CZ" sz="1800" dirty="0" smtClean="0"/>
              <a:t>Majitel objektu musí v určitých intervalech informovat byl-li objekt modifikován</a:t>
            </a:r>
          </a:p>
          <a:p>
            <a:r>
              <a:rPr lang="cs-CZ" sz="2000" dirty="0" smtClean="0"/>
              <a:t>Definování stupně konzistentnosti</a:t>
            </a:r>
          </a:p>
          <a:p>
            <a:pPr lvl="1"/>
            <a:r>
              <a:rPr lang="cs-CZ" sz="1800" dirty="0" smtClean="0"/>
              <a:t>Silně konzistentní – vždy konzistentní</a:t>
            </a:r>
          </a:p>
          <a:p>
            <a:pPr lvl="1"/>
            <a:r>
              <a:rPr lang="cs-CZ" sz="1800" dirty="0" smtClean="0"/>
              <a:t>Delta konzistentní – identická </a:t>
            </a:r>
            <a:r>
              <a:rPr lang="cs-CZ" sz="1800" smtClean="0"/>
              <a:t>po dobu delta </a:t>
            </a:r>
            <a:r>
              <a:rPr lang="cs-CZ" sz="1800" dirty="0" smtClean="0"/>
              <a:t>časových jednotek</a:t>
            </a:r>
          </a:p>
          <a:p>
            <a:pPr lvl="1"/>
            <a:r>
              <a:rPr lang="cs-CZ" sz="1800" dirty="0" smtClean="0"/>
              <a:t>Slabě konzistentní – není vždy opravená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54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CDN (nahodile)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Akamai</a:t>
            </a:r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nabídkou </a:t>
            </a:r>
            <a:r>
              <a:rPr lang="cs-CZ" dirty="0" smtClean="0"/>
              <a:t>jsou </a:t>
            </a:r>
            <a:r>
              <a:rPr lang="cs-CZ" dirty="0"/>
              <a:t>distribuční služby </a:t>
            </a:r>
            <a:r>
              <a:rPr lang="cs-CZ" dirty="0" smtClean="0"/>
              <a:t>(HTTP i </a:t>
            </a:r>
            <a:r>
              <a:rPr lang="cs-CZ" dirty="0"/>
              <a:t>vysílání datových </a:t>
            </a:r>
            <a:r>
              <a:rPr lang="cs-CZ" dirty="0" smtClean="0"/>
              <a:t>streamů). Nedávno byly rozšířeny o další služby, </a:t>
            </a:r>
            <a:r>
              <a:rPr lang="cs-CZ" dirty="0"/>
              <a:t>včetně sledování sítě a </a:t>
            </a:r>
            <a:r>
              <a:rPr lang="cs-CZ" dirty="0" smtClean="0"/>
              <a:t>zeměpisnou lokalizaci.</a:t>
            </a:r>
          </a:p>
          <a:p>
            <a:r>
              <a:rPr lang="cs-CZ" dirty="0" smtClean="0"/>
              <a:t>BitGravity</a:t>
            </a:r>
          </a:p>
          <a:p>
            <a:pPr lvl="1"/>
            <a:r>
              <a:rPr lang="cs-CZ" dirty="0" smtClean="0"/>
              <a:t>CDN (2006) pro doručování audia, videa, software a reklamy</a:t>
            </a:r>
          </a:p>
          <a:p>
            <a:r>
              <a:rPr lang="cs-CZ" dirty="0" smtClean="0"/>
              <a:t>LocalMirror</a:t>
            </a:r>
          </a:p>
          <a:p>
            <a:pPr lvl="1"/>
            <a:r>
              <a:rPr lang="cs-CZ" dirty="0" smtClean="0"/>
              <a:t>CDN pro statický obsah, DNS, audio a video</a:t>
            </a:r>
          </a:p>
          <a:p>
            <a:r>
              <a:rPr lang="cs-CZ" dirty="0" smtClean="0"/>
              <a:t>VitalStream</a:t>
            </a:r>
          </a:p>
          <a:p>
            <a:pPr lvl="1"/>
            <a:r>
              <a:rPr lang="cs-CZ" dirty="0" smtClean="0"/>
              <a:t>Streamování médií, zpoplatňovací služby (pay-per-view, on-demand streaming, live-event streaming)  </a:t>
            </a: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3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CoDeeN</a:t>
            </a:r>
          </a:p>
          <a:p>
            <a:pPr lvl="1"/>
            <a:r>
              <a:rPr lang="cs-CZ" dirty="0" smtClean="0"/>
              <a:t>Akademická testovací síť</a:t>
            </a:r>
          </a:p>
          <a:p>
            <a:pPr lvl="1"/>
            <a:r>
              <a:rPr lang="cs-CZ" dirty="0" smtClean="0"/>
              <a:t>Cache obsahu a redirekce HTTP požadavků</a:t>
            </a:r>
          </a:p>
          <a:p>
            <a:r>
              <a:rPr lang="cs-CZ" dirty="0" smtClean="0"/>
              <a:t>Coral</a:t>
            </a:r>
          </a:p>
          <a:p>
            <a:pPr lvl="1"/>
            <a:r>
              <a:rPr lang="cs-CZ" dirty="0" smtClean="0"/>
              <a:t>P2P CDN</a:t>
            </a:r>
          </a:p>
          <a:p>
            <a:pPr lvl="1"/>
            <a:r>
              <a:rPr lang="cs-CZ" dirty="0" smtClean="0"/>
              <a:t>Replikace obsahu podle jeho popularity</a:t>
            </a:r>
          </a:p>
          <a:p>
            <a:r>
              <a:rPr lang="cs-CZ" dirty="0" smtClean="0"/>
              <a:t>Globule</a:t>
            </a:r>
          </a:p>
          <a:p>
            <a:pPr lvl="1"/>
            <a:r>
              <a:rPr lang="cs-CZ" dirty="0" smtClean="0"/>
              <a:t>Repikace obsahu, monitorování serverů a redirekce dotazů klientů k dostupným replikám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Centralizovaný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web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pomalý – přenos přes několik páteřních sítí na velké vzdálenosti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nespolehlivý – doručení zasaženo zahlcením nebo problémy s peeringem na páteřních sítích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neškálovatelný – použití omezno šířkou pásma dostupnou na straně </a:t>
            </a:r>
            <a:r>
              <a:rPr lang="cs-CZ" dirty="0" smtClean="0">
                <a:ea typeface="Calibri"/>
                <a:cs typeface="Times New Roman"/>
              </a:rPr>
              <a:t>serveru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 smtClean="0">
                <a:ea typeface="Calibri"/>
                <a:cs typeface="Times New Roman"/>
              </a:rPr>
              <a:t>kvalita </a:t>
            </a:r>
            <a:r>
              <a:rPr lang="cs-CZ" dirty="0">
                <a:ea typeface="Calibri"/>
                <a:cs typeface="Times New Roman"/>
              </a:rPr>
              <a:t>streamování – kvalita streamu je zatížena ztrátou paketů, zahlcením, úzkými místy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Content Delivery Network (CDN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síť pro doručování obsahu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vytvořen pro řešení degradace služeb Internetu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přesun obsahu (content) na okraje sítě blízko koncovým uživatelům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možnosti – širší přenosové pásmo, web caching, web pre-fatching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5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Výhody CDN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kontra </a:t>
            </a:r>
            <a:r>
              <a:rPr lang="cs-CZ" dirty="0">
                <a:latin typeface="Calibri"/>
                <a:ea typeface="Calibri"/>
                <a:cs typeface="Times New Roman"/>
              </a:rPr>
              <a:t>klasické řešení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redukované zatížení serveru </a:t>
            </a:r>
            <a:r>
              <a:rPr lang="cs-CZ" dirty="0" smtClean="0">
                <a:ea typeface="Calibri"/>
                <a:cs typeface="Arial" pitchFamily="34" charset="0"/>
              </a:rPr>
              <a:t>      více </a:t>
            </a:r>
            <a:r>
              <a:rPr lang="cs-CZ" dirty="0">
                <a:ea typeface="Calibri"/>
                <a:cs typeface="Arial" pitchFamily="34" charset="0"/>
              </a:rPr>
              <a:t>serverů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distribuce zatížení sítě </a:t>
            </a:r>
            <a:r>
              <a:rPr lang="cs-CZ" dirty="0" smtClean="0">
                <a:ea typeface="Calibri"/>
                <a:cs typeface="Arial" pitchFamily="34" charset="0"/>
              </a:rPr>
              <a:t>                rozmístění </a:t>
            </a:r>
            <a:r>
              <a:rPr lang="cs-CZ" dirty="0">
                <a:ea typeface="Calibri"/>
                <a:cs typeface="Arial" pitchFamily="34" charset="0"/>
              </a:rPr>
              <a:t>serverů na více </a:t>
            </a:r>
            <a:r>
              <a:rPr lang="cs-CZ" dirty="0" smtClean="0">
                <a:ea typeface="Calibri"/>
                <a:cs typeface="Arial" pitchFamily="34" charset="0"/>
              </a:rPr>
              <a:t>míst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 smtClean="0">
                <a:ea typeface="Calibri"/>
                <a:cs typeface="Arial" pitchFamily="34" charset="0"/>
              </a:rPr>
              <a:t>zmenšení </a:t>
            </a:r>
            <a:r>
              <a:rPr lang="cs-CZ" dirty="0">
                <a:ea typeface="Calibri"/>
                <a:cs typeface="Arial" pitchFamily="34" charset="0"/>
              </a:rPr>
              <a:t>doby odezvy </a:t>
            </a:r>
            <a:r>
              <a:rPr lang="cs-CZ" dirty="0" smtClean="0">
                <a:ea typeface="Calibri"/>
                <a:cs typeface="Arial" pitchFamily="34" charset="0"/>
              </a:rPr>
              <a:t>               semknutí </a:t>
            </a:r>
            <a:r>
              <a:rPr lang="cs-CZ" dirty="0">
                <a:ea typeface="Calibri"/>
                <a:cs typeface="Arial" pitchFamily="34" charset="0"/>
              </a:rPr>
              <a:t>klientů kolem </a:t>
            </a:r>
            <a:r>
              <a:rPr lang="cs-CZ" dirty="0" smtClean="0">
                <a:ea typeface="Calibri"/>
                <a:cs typeface="Arial" pitchFamily="34" charset="0"/>
              </a:rPr>
              <a:t>serveru</a:t>
            </a:r>
          </a:p>
          <a:p>
            <a:r>
              <a:rPr lang="cs-CZ" sz="2800" dirty="0" smtClean="0"/>
              <a:t>Vývoj CDN</a:t>
            </a:r>
            <a:endParaRPr lang="cs-CZ" sz="2800" dirty="0"/>
          </a:p>
          <a:p>
            <a:pPr lvl="1"/>
            <a:r>
              <a:rPr lang="cs-CZ" dirty="0"/>
              <a:t>komerční CDN (Akamai, Edge Stream, LIMELIGHT, Mirror Image)</a:t>
            </a:r>
          </a:p>
          <a:p>
            <a:pPr lvl="1"/>
            <a:r>
              <a:rPr lang="cs-CZ" dirty="0"/>
              <a:t>akademické CDN (CoDeeN, Coral, Globule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1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 - komponenty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sz="2400" dirty="0"/>
              <a:t>zdrojový server a soubor hranových serverů pro replikaci obsahu</a:t>
            </a:r>
          </a:p>
          <a:p>
            <a:pPr lvl="1"/>
            <a:r>
              <a:rPr lang="cs-CZ" sz="2400" dirty="0"/>
              <a:t>komponenty „request routing“</a:t>
            </a:r>
          </a:p>
          <a:p>
            <a:pPr lvl="2"/>
            <a:r>
              <a:rPr lang="cs-CZ" dirty="0"/>
              <a:t>posílá uživatelské požadavky na hranové servery</a:t>
            </a:r>
          </a:p>
          <a:p>
            <a:pPr lvl="2"/>
            <a:r>
              <a:rPr lang="cs-CZ" dirty="0"/>
              <a:t>spolupracuje s distribučními komponentami při udržování aktuálnosti pohledu na obsah</a:t>
            </a:r>
          </a:p>
          <a:p>
            <a:pPr lvl="1"/>
            <a:r>
              <a:rPr lang="cs-CZ" sz="2400" dirty="0"/>
              <a:t>komponenty „content distribution“</a:t>
            </a:r>
          </a:p>
          <a:p>
            <a:pPr lvl="2"/>
            <a:r>
              <a:rPr lang="cs-CZ" dirty="0"/>
              <a:t>posílá obsah ze zdrojového serveru do hranových serverů a zajišťuje konzistentnost jejich obsahu</a:t>
            </a:r>
          </a:p>
          <a:p>
            <a:pPr lvl="1"/>
            <a:r>
              <a:rPr lang="cs-CZ" sz="2400" dirty="0"/>
              <a:t>komponenty „účtování“</a:t>
            </a:r>
          </a:p>
          <a:p>
            <a:pPr lvl="2"/>
            <a:r>
              <a:rPr lang="cs-CZ" dirty="0"/>
              <a:t>udržuje logy s přístupem klientů, zaznamenává využití serverů</a:t>
            </a:r>
          </a:p>
          <a:p>
            <a:pPr lvl="2"/>
            <a:r>
              <a:rPr lang="cs-CZ" dirty="0"/>
              <a:t>asistuje při záznamu přenosů a </a:t>
            </a:r>
            <a:r>
              <a:rPr lang="cs-CZ" dirty="0" smtClean="0"/>
              <a:t>účtování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0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933634"/>
              </p:ext>
            </p:extLst>
          </p:nvPr>
        </p:nvGraphicFramePr>
        <p:xfrm>
          <a:off x="1371600" y="1600200"/>
          <a:ext cx="5791200" cy="4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4" name="Visio" r:id="rId3" imgW="3922785" imgH="3126209" progId="Visio.Drawing.11">
                  <p:embed/>
                </p:oleObj>
              </mc:Choice>
              <mc:Fallback>
                <p:oleObj name="Visio" r:id="rId3" imgW="3922785" imgH="312620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791200" cy="461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 mc:Ignorable="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70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CDN </a:t>
            </a:r>
            <a:r>
              <a:rPr lang="cs-CZ" dirty="0" smtClean="0"/>
              <a:t>– obsah a služby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Statický </a:t>
            </a:r>
            <a:r>
              <a:rPr lang="cs-CZ" sz="2000" dirty="0"/>
              <a:t>obsah</a:t>
            </a:r>
          </a:p>
          <a:p>
            <a:pPr lvl="1"/>
            <a:r>
              <a:rPr lang="cs-CZ" sz="1800" dirty="0"/>
              <a:t>statické HTML stránky, obrázky, dokumenty, balíčky software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treamovaná </a:t>
            </a:r>
            <a:r>
              <a:rPr lang="cs-CZ" sz="2000" dirty="0"/>
              <a:t>média</a:t>
            </a:r>
          </a:p>
          <a:p>
            <a:pPr lvl="1"/>
            <a:r>
              <a:rPr lang="cs-CZ" sz="1800" dirty="0"/>
              <a:t>audio, real-time video</a:t>
            </a:r>
          </a:p>
          <a:p>
            <a:pPr lvl="0"/>
            <a:r>
              <a:rPr lang="cs-CZ" sz="2000" dirty="0"/>
              <a:t>U</a:t>
            </a:r>
            <a:r>
              <a:rPr lang="cs-CZ" sz="2000" dirty="0" smtClean="0"/>
              <a:t>živatelem </a:t>
            </a:r>
            <a:r>
              <a:rPr lang="cs-CZ" sz="2000" dirty="0"/>
              <a:t>generované video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lužby</a:t>
            </a:r>
            <a:endParaRPr lang="cs-CZ" sz="2000" dirty="0"/>
          </a:p>
          <a:p>
            <a:pPr lvl="1"/>
            <a:r>
              <a:rPr lang="cs-CZ" sz="1800" dirty="0"/>
              <a:t>adresářové služby, e-komerce, služby přenosu souborů</a:t>
            </a:r>
          </a:p>
          <a:p>
            <a:pPr lvl="0"/>
            <a:r>
              <a:rPr lang="cs-CZ" sz="2000" dirty="0"/>
              <a:t>Z</a:t>
            </a:r>
            <a:r>
              <a:rPr lang="cs-CZ" sz="2000" dirty="0" smtClean="0"/>
              <a:t>ákazníci</a:t>
            </a:r>
            <a:endParaRPr lang="cs-CZ" sz="2000" dirty="0"/>
          </a:p>
          <a:p>
            <a:pPr lvl="1"/>
            <a:r>
              <a:rPr lang="cs-CZ" sz="1800" dirty="0"/>
              <a:t>média, poskytovatelé reklamy na Internetu, datová centra, poskytovatelé Internetu, obchodních s nahrávkami, mobilní operátoři, výrobci spotřební elektroniky, společnosti které něco přenáší</a:t>
            </a:r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azba </a:t>
            </a:r>
            <a:r>
              <a:rPr lang="cs-CZ" sz="2000" dirty="0"/>
              <a:t>na uživatele</a:t>
            </a:r>
          </a:p>
          <a:p>
            <a:pPr lvl="1"/>
            <a:r>
              <a:rPr lang="cs-CZ" sz="1800" dirty="0"/>
              <a:t>mobilní telefon, smart phone/PDA, laptop, desktop</a:t>
            </a:r>
          </a:p>
          <a:p>
            <a:endParaRPr lang="cs-CZ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AC34-27EC-411D-A467-0B5A7151FDBB}" type="datetime1">
              <a:rPr lang="cs-CZ" smtClean="0"/>
              <a:t>20.4.2010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32651"/>
      </p:ext>
    </p:extLst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330066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CCCC00" mc:Ignorable=""/>
      </a:accent1>
      <a:accent2>
        <a:srgbClr xmlns:mc="http://schemas.openxmlformats.org/markup-compatibility/2006" xmlns:a14="http://schemas.microsoft.com/office/drawing/2010/main" val="6699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E2E2AA" mc:Ignorable=""/>
      </a:accent5>
      <a:accent6>
        <a:srgbClr xmlns:mc="http://schemas.openxmlformats.org/markup-compatibility/2006" xmlns:a14="http://schemas.microsoft.com/office/drawing/2010/main" val="5C8A8A" mc:Ignorable=""/>
      </a:accent6>
      <a:hlink>
        <a:srgbClr xmlns:mc="http://schemas.openxmlformats.org/markup-compatibility/2006" xmlns:a14="http://schemas.microsoft.com/office/drawing/2010/main" val="7E9CE8" mc:Ignorable=""/>
      </a:hlink>
      <a:folHlink>
        <a:srgbClr xmlns:mc="http://schemas.openxmlformats.org/markup-compatibility/2006" xmlns:a14="http://schemas.microsoft.com/office/drawing/2010/main" val="D8D8EC" mc:Ignorable="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xmlns:mc="http://schemas.openxmlformats.org/markup-compatibility/2006" xmlns:a14="http://schemas.microsoft.com/office/drawing/2010/main" val="4F747B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C0C0C0" mc:Ignorable=""/>
        </a:lt2>
        <a:accent1>
          <a:srgbClr xmlns:mc="http://schemas.openxmlformats.org/markup-compatibility/2006" xmlns:a14="http://schemas.microsoft.com/office/drawing/2010/main" val="859868" mc:Ignorable=""/>
        </a:accent1>
        <a:accent2>
          <a:srgbClr xmlns:mc="http://schemas.openxmlformats.org/markup-compatibility/2006" xmlns:a14="http://schemas.microsoft.com/office/drawing/2010/main" val="5F5F5F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2CAB9" mc:Ignorable=""/>
        </a:accent5>
        <a:accent6>
          <a:srgbClr xmlns:mc="http://schemas.openxmlformats.org/markup-compatibility/2006" xmlns:a14="http://schemas.microsoft.com/office/drawing/2010/main" val="555555" mc:Ignorable=""/>
        </a:accent6>
        <a:hlink>
          <a:srgbClr xmlns:mc="http://schemas.openxmlformats.org/markup-compatibility/2006" xmlns:a14="http://schemas.microsoft.com/office/drawing/2010/main" val="5F5F5F" mc:Ignorable=""/>
        </a:hlink>
        <a:folHlink>
          <a:srgbClr xmlns:mc="http://schemas.openxmlformats.org/markup-compatibility/2006" xmlns:a14="http://schemas.microsoft.com/office/drawing/2010/main" val="BA1212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xmlns:mc="http://schemas.openxmlformats.org/markup-compatibility/2006" xmlns:a14="http://schemas.microsoft.com/office/drawing/2010/main" val="3C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0B0B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66633" mc:Ignorable=""/>
        </a:accent1>
        <a:accent2>
          <a:srgbClr xmlns:mc="http://schemas.openxmlformats.org/markup-compatibility/2006" xmlns:a14="http://schemas.microsoft.com/office/drawing/2010/main" val="CC3300" mc:Ignorable=""/>
        </a:accent2>
        <a:accent3>
          <a:srgbClr xmlns:mc="http://schemas.openxmlformats.org/markup-compatibility/2006" xmlns:a14="http://schemas.microsoft.com/office/drawing/2010/main" val="B2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8B8AD" mc:Ignorable=""/>
        </a:accent5>
        <a:accent6>
          <a:srgbClr xmlns:mc="http://schemas.openxmlformats.org/markup-compatibility/2006" xmlns:a14="http://schemas.microsoft.com/office/drawing/2010/main" val="B92D00" mc:Ignorable=""/>
        </a:accent6>
        <a:hlink>
          <a:srgbClr xmlns:mc="http://schemas.openxmlformats.org/markup-compatibility/2006" xmlns:a14="http://schemas.microsoft.com/office/drawing/2010/main" val="CC9900" mc:Ignorable=""/>
        </a:hlink>
        <a:folHlink>
          <a:srgbClr xmlns:mc="http://schemas.openxmlformats.org/markup-compatibility/2006" xmlns:a14="http://schemas.microsoft.com/office/drawing/2010/main" val="CCCC33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xmlns:mc="http://schemas.openxmlformats.org/markup-compatibility/2006" xmlns:a14="http://schemas.microsoft.com/office/drawing/2010/main" val="66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15192B" mc:Ignorable=""/>
        </a:dk2>
        <a:lt2>
          <a:srgbClr xmlns:mc="http://schemas.openxmlformats.org/markup-compatibility/2006" xmlns:a14="http://schemas.microsoft.com/office/drawing/2010/main" val="CCCCFF" mc:Ignorable=""/>
        </a:lt2>
        <a:accent1>
          <a:srgbClr xmlns:mc="http://schemas.openxmlformats.org/markup-compatibility/2006" xmlns:a14="http://schemas.microsoft.com/office/drawing/2010/main" val="4F893D" mc:Ignorable=""/>
        </a:accent1>
        <a:accent2>
          <a:srgbClr xmlns:mc="http://schemas.openxmlformats.org/markup-compatibility/2006" xmlns:a14="http://schemas.microsoft.com/office/drawing/2010/main" val="666699" mc:Ignorable=""/>
        </a:accent2>
        <a:accent3>
          <a:srgbClr xmlns:mc="http://schemas.openxmlformats.org/markup-compatibility/2006" xmlns:a14="http://schemas.microsoft.com/office/drawing/2010/main" val="AAAB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2C4AF" mc:Ignorable=""/>
        </a:accent5>
        <a:accent6>
          <a:srgbClr xmlns:mc="http://schemas.openxmlformats.org/markup-compatibility/2006" xmlns:a14="http://schemas.microsoft.com/office/drawing/2010/main" val="5C5C8A" mc:Ignorable=""/>
        </a:accent6>
        <a:hlink>
          <a:srgbClr xmlns:mc="http://schemas.openxmlformats.org/markup-compatibility/2006" xmlns:a14="http://schemas.microsoft.com/office/drawing/2010/main" val="CC9900" mc:Ignorable=""/>
        </a:hlink>
        <a:folHlink>
          <a:srgbClr xmlns:mc="http://schemas.openxmlformats.org/markup-compatibility/2006" xmlns:a14="http://schemas.microsoft.com/office/drawing/2010/main" val="4837C7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xmlns:mc="http://schemas.openxmlformats.org/markup-compatibility/2006" xmlns:a14="http://schemas.microsoft.com/office/drawing/2010/main" val="66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6001A" mc:Ignorable=""/>
        </a:dk2>
        <a:lt2>
          <a:srgbClr xmlns:mc="http://schemas.openxmlformats.org/markup-compatibility/2006" xmlns:a14="http://schemas.microsoft.com/office/drawing/2010/main" val="CCCC66" mc:Ignorable=""/>
        </a:lt2>
        <a:accent1>
          <a:srgbClr xmlns:mc="http://schemas.openxmlformats.org/markup-compatibility/2006" xmlns:a14="http://schemas.microsoft.com/office/drawing/2010/main" val="FF3300" mc:Ignorable=""/>
        </a:accent1>
        <a:accent2>
          <a:srgbClr xmlns:mc="http://schemas.openxmlformats.org/markup-compatibility/2006" xmlns:a14="http://schemas.microsoft.com/office/drawing/2010/main" val="FF6600" mc:Ignorable=""/>
        </a:accent2>
        <a:accent3>
          <a:srgbClr xmlns:mc="http://schemas.openxmlformats.org/markup-compatibility/2006" xmlns:a14="http://schemas.microsoft.com/office/drawing/2010/main" val="C3AAAB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ADAA" mc:Ignorable=""/>
        </a:accent5>
        <a:accent6>
          <a:srgbClr xmlns:mc="http://schemas.openxmlformats.org/markup-compatibility/2006" xmlns:a14="http://schemas.microsoft.com/office/drawing/2010/main" val="E75C00" mc:Ignorable=""/>
        </a:accent6>
        <a:hlink>
          <a:srgbClr xmlns:mc="http://schemas.openxmlformats.org/markup-compatibility/2006" xmlns:a14="http://schemas.microsoft.com/office/drawing/2010/main" val="CC9900" mc:Ignorable=""/>
        </a:hlink>
        <a:folHlink>
          <a:srgbClr xmlns:mc="http://schemas.openxmlformats.org/markup-compatibility/2006" xmlns:a14="http://schemas.microsoft.com/office/drawing/2010/main" val="FF00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xmlns:mc="http://schemas.openxmlformats.org/markup-compatibility/2006" xmlns:a14="http://schemas.microsoft.com/office/drawing/2010/main" val="66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54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3333FF" mc:Ignorable=""/>
        </a:accent1>
        <a:accent2>
          <a:srgbClr xmlns:mc="http://schemas.openxmlformats.org/markup-compatibility/2006" xmlns:a14="http://schemas.microsoft.com/office/drawing/2010/main" val="006699" mc:Ignorable=""/>
        </a:accent2>
        <a:accent3>
          <a:srgbClr xmlns:mc="http://schemas.openxmlformats.org/markup-compatibility/2006" xmlns:a14="http://schemas.microsoft.com/office/drawing/2010/main" val="AAAAB3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ADFF" mc:Ignorable=""/>
        </a:accent5>
        <a:accent6>
          <a:srgbClr xmlns:mc="http://schemas.openxmlformats.org/markup-compatibility/2006" xmlns:a14="http://schemas.microsoft.com/office/drawing/2010/main" val="005C8A" mc:Ignorable=""/>
        </a:accent6>
        <a:hlink>
          <a:srgbClr xmlns:mc="http://schemas.openxmlformats.org/markup-compatibility/2006" xmlns:a14="http://schemas.microsoft.com/office/drawing/2010/main" val="669900" mc:Ignorable=""/>
        </a:hlink>
        <a:folHlink>
          <a:srgbClr xmlns:mc="http://schemas.openxmlformats.org/markup-compatibility/2006" xmlns:a14="http://schemas.microsoft.com/office/drawing/2010/main" val="0000FF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xmlns:mc="http://schemas.openxmlformats.org/markup-compatibility/2006" xmlns:a14="http://schemas.microsoft.com/office/drawing/2010/main" val="80808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30054B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797B9B" mc:Ignorable=""/>
        </a:accent1>
        <a:accent2>
          <a:srgbClr xmlns:mc="http://schemas.openxmlformats.org/markup-compatibility/2006" xmlns:a14="http://schemas.microsoft.com/office/drawing/2010/main" val="6B4FB1" mc:Ignorable=""/>
        </a:accent2>
        <a:accent3>
          <a:srgbClr xmlns:mc="http://schemas.openxmlformats.org/markup-compatibility/2006" xmlns:a14="http://schemas.microsoft.com/office/drawing/2010/main" val="ADAAB1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EBFCB" mc:Ignorable=""/>
        </a:accent5>
        <a:accent6>
          <a:srgbClr xmlns:mc="http://schemas.openxmlformats.org/markup-compatibility/2006" xmlns:a14="http://schemas.microsoft.com/office/drawing/2010/main" val="6047A0" mc:Ignorable=""/>
        </a:accent6>
        <a:hlink>
          <a:srgbClr xmlns:mc="http://schemas.openxmlformats.org/markup-compatibility/2006" xmlns:a14="http://schemas.microsoft.com/office/drawing/2010/main" val="7AACCE" mc:Ignorable=""/>
        </a:hlink>
        <a:folHlink>
          <a:srgbClr xmlns:mc="http://schemas.openxmlformats.org/markup-compatibility/2006" xmlns:a14="http://schemas.microsoft.com/office/drawing/2010/main" val="D8D8EC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xmlns:mc="http://schemas.openxmlformats.org/markup-compatibility/2006" xmlns:a14="http://schemas.microsoft.com/office/drawing/2010/main" val="808080" mc:Ignorable=""/>
        </a:dk1>
        <a:lt1>
          <a:srgbClr xmlns:mc="http://schemas.openxmlformats.org/markup-compatibility/2006" xmlns:a14="http://schemas.microsoft.com/office/drawing/2010/main" val="FFFFCC" mc:Ignorable=""/>
        </a:lt1>
        <a:dk2>
          <a:srgbClr xmlns:mc="http://schemas.openxmlformats.org/markup-compatibility/2006" xmlns:a14="http://schemas.microsoft.com/office/drawing/2010/main" val="29527B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CCCC00" mc:Ignorable=""/>
        </a:accent1>
        <a:accent2>
          <a:srgbClr xmlns:mc="http://schemas.openxmlformats.org/markup-compatibility/2006" xmlns:a14="http://schemas.microsoft.com/office/drawing/2010/main" val="669999" mc:Ignorable=""/>
        </a:accent2>
        <a:accent3>
          <a:srgbClr xmlns:mc="http://schemas.openxmlformats.org/markup-compatibility/2006" xmlns:a14="http://schemas.microsoft.com/office/drawing/2010/main" val="ACB3BF" mc:Ignorable=""/>
        </a:accent3>
        <a:accent4>
          <a:srgbClr xmlns:mc="http://schemas.openxmlformats.org/markup-compatibility/2006" xmlns:a14="http://schemas.microsoft.com/office/drawing/2010/main" val="DADAAE" mc:Ignorable=""/>
        </a:accent4>
        <a:accent5>
          <a:srgbClr xmlns:mc="http://schemas.openxmlformats.org/markup-compatibility/2006" xmlns:a14="http://schemas.microsoft.com/office/drawing/2010/main" val="E2E2AA" mc:Ignorable=""/>
        </a:accent5>
        <a:accent6>
          <a:srgbClr xmlns:mc="http://schemas.openxmlformats.org/markup-compatibility/2006" xmlns:a14="http://schemas.microsoft.com/office/drawing/2010/main" val="5C8A8A" mc:Ignorable=""/>
        </a:accent6>
        <a:hlink>
          <a:srgbClr xmlns:mc="http://schemas.openxmlformats.org/markup-compatibility/2006" xmlns:a14="http://schemas.microsoft.com/office/drawing/2010/main" val="D8D8EC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xmlns:mc="http://schemas.openxmlformats.org/markup-compatibility/2006" xmlns:a14="http://schemas.microsoft.com/office/drawing/2010/main" val="66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7694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CC6600" mc:Ignorable=""/>
        </a:accent1>
        <a:accent2>
          <a:srgbClr xmlns:mc="http://schemas.openxmlformats.org/markup-compatibility/2006" xmlns:a14="http://schemas.microsoft.com/office/drawing/2010/main" val="CC9900" mc:Ignorable=""/>
        </a:accent2>
        <a:accent3>
          <a:srgbClr xmlns:mc="http://schemas.openxmlformats.org/markup-compatibility/2006" xmlns:a14="http://schemas.microsoft.com/office/drawing/2010/main" val="B1B9B1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B8AA" mc:Ignorable=""/>
        </a:accent5>
        <a:accent6>
          <a:srgbClr xmlns:mc="http://schemas.openxmlformats.org/markup-compatibility/2006" xmlns:a14="http://schemas.microsoft.com/office/drawing/2010/main" val="B98A00" mc:Ignorable=""/>
        </a:accent6>
        <a:hlink>
          <a:srgbClr xmlns:mc="http://schemas.openxmlformats.org/markup-compatibility/2006" xmlns:a14="http://schemas.microsoft.com/office/drawing/2010/main" val="669900" mc:Ignorable=""/>
        </a:hlink>
        <a:folHlink>
          <a:srgbClr xmlns:mc="http://schemas.openxmlformats.org/markup-compatibility/2006" xmlns:a14="http://schemas.microsoft.com/office/drawing/2010/main" val="A452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7C1302" mc:Ignorable=""/>
        </a:dk2>
        <a:lt2>
          <a:srgbClr xmlns:mc="http://schemas.openxmlformats.org/markup-compatibility/2006" xmlns:a14="http://schemas.microsoft.com/office/drawing/2010/main" val="CC9900" mc:Ignorable=""/>
        </a:lt2>
        <a:accent1>
          <a:srgbClr xmlns:mc="http://schemas.openxmlformats.org/markup-compatibility/2006" xmlns:a14="http://schemas.microsoft.com/office/drawing/2010/main" val="CC9900" mc:Ignorable=""/>
        </a:accent1>
        <a:accent2>
          <a:srgbClr xmlns:mc="http://schemas.openxmlformats.org/markup-compatibility/2006" xmlns:a14="http://schemas.microsoft.com/office/drawing/2010/main" val="CC330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2CAAA" mc:Ignorable=""/>
        </a:accent5>
        <a:accent6>
          <a:srgbClr xmlns:mc="http://schemas.openxmlformats.org/markup-compatibility/2006" xmlns:a14="http://schemas.microsoft.com/office/drawing/2010/main" val="B92D00" mc:Ignorable=""/>
        </a:accent6>
        <a:hlink>
          <a:srgbClr xmlns:mc="http://schemas.openxmlformats.org/markup-compatibility/2006" xmlns:a14="http://schemas.microsoft.com/office/drawing/2010/main" val="808080" mc:Ignorable=""/>
        </a:hlink>
        <a:folHlink>
          <a:srgbClr xmlns:mc="http://schemas.openxmlformats.org/markup-compatibility/2006" xmlns:a14="http://schemas.microsoft.com/office/drawing/2010/main" val="CCCC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330066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CCCC00" mc:Ignorable=""/>
        </a:accent1>
        <a:accent2>
          <a:srgbClr xmlns:mc="http://schemas.openxmlformats.org/markup-compatibility/2006" xmlns:a14="http://schemas.microsoft.com/office/drawing/2010/main" val="6699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2E2AA" mc:Ignorable=""/>
        </a:accent5>
        <a:accent6>
          <a:srgbClr xmlns:mc="http://schemas.openxmlformats.org/markup-compatibility/2006" xmlns:a14="http://schemas.microsoft.com/office/drawing/2010/main" val="5C8A8A" mc:Ignorable=""/>
        </a:accent6>
        <a:hlink>
          <a:srgbClr xmlns:mc="http://schemas.openxmlformats.org/markup-compatibility/2006" xmlns:a14="http://schemas.microsoft.com/office/drawing/2010/main" val="7E9CE8" mc:Ignorable=""/>
        </a:hlink>
        <a:folHlink>
          <a:srgbClr xmlns:mc="http://schemas.openxmlformats.org/markup-compatibility/2006" xmlns:a14="http://schemas.microsoft.com/office/drawing/2010/main" val="D8D8EC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701</TotalTime>
  <Words>1746</Words>
  <Application>Microsoft Office PowerPoint</Application>
  <PresentationFormat>On-screen Show (4:3)</PresentationFormat>
  <Paragraphs>430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06088808</vt:lpstr>
      <vt:lpstr>Visio</vt:lpstr>
      <vt:lpstr>Content Delivery Network (CDN)</vt:lpstr>
      <vt:lpstr>Úvod</vt:lpstr>
      <vt:lpstr>Úvod</vt:lpstr>
      <vt:lpstr>Úvod</vt:lpstr>
      <vt:lpstr>Úvod</vt:lpstr>
      <vt:lpstr>Úvod</vt:lpstr>
      <vt:lpstr>Architektura CDN - komponenty</vt:lpstr>
      <vt:lpstr>Architektura CDN</vt:lpstr>
      <vt:lpstr>Architektura CDN – obsah a služby</vt:lpstr>
      <vt:lpstr>Požadavky na CDN</vt:lpstr>
      <vt:lpstr>Požadavky na CDN</vt:lpstr>
      <vt:lpstr>Vývojové trendy CDN</vt:lpstr>
      <vt:lpstr>Vývojové trendy CDN</vt:lpstr>
      <vt:lpstr>Vývojové trendy CDN</vt:lpstr>
      <vt:lpstr>Architektura CDN</vt:lpstr>
      <vt:lpstr>Architektura CDN</vt:lpstr>
      <vt:lpstr>Architektura CDN</vt:lpstr>
      <vt:lpstr>Architektura CDN</vt:lpstr>
      <vt:lpstr>Architektura CDN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Replikace</vt:lpstr>
      <vt:lpstr>Front-end replikace</vt:lpstr>
      <vt:lpstr>Front-end replikace</vt:lpstr>
      <vt:lpstr>Back-end replikace</vt:lpstr>
      <vt:lpstr>Replikace na úrovni profilu uživatele</vt:lpstr>
      <vt:lpstr>Mechanizmy konzistentnosti cache</vt:lpstr>
      <vt:lpstr>Příklady CDN (nahodile)</vt:lpstr>
      <vt:lpstr>Akademické CDN</vt:lpstr>
    </vt:vector>
  </TitlesOfParts>
  <Manager/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Síťové útoky </dc:title>
  <dc:subject/>
  <dc:creator>ledvina</dc:creator>
  <cp:keywords/>
  <dc:description/>
  <cp:lastModifiedBy>ledvina</cp:lastModifiedBy>
  <cp:revision>23</cp:revision>
  <dcterms:created xsi:type="dcterms:W3CDTF">2008-04-08T05:42:37Z</dcterms:created>
  <dcterms:modified xsi:type="dcterms:W3CDTF">2010-04-20T09:30:37Z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