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1"/>
  </p:sldMasterIdLst>
  <p:notesMasterIdLst>
    <p:notesMasterId r:id="rId28"/>
  </p:notesMasterIdLst>
  <p:handoutMasterIdLst>
    <p:handoutMasterId r:id="rId29"/>
  </p:handoutMasterIdLst>
  <p:sldIdLst>
    <p:sldId id="256" r:id="rId2"/>
    <p:sldId id="312" r:id="rId3"/>
    <p:sldId id="271" r:id="rId4"/>
    <p:sldId id="272" r:id="rId5"/>
    <p:sldId id="395" r:id="rId6"/>
    <p:sldId id="399" r:id="rId7"/>
    <p:sldId id="396" r:id="rId8"/>
    <p:sldId id="412" r:id="rId9"/>
    <p:sldId id="397" r:id="rId10"/>
    <p:sldId id="401" r:id="rId11"/>
    <p:sldId id="400" r:id="rId12"/>
    <p:sldId id="402" r:id="rId13"/>
    <p:sldId id="403" r:id="rId14"/>
    <p:sldId id="407" r:id="rId15"/>
    <p:sldId id="404" r:id="rId16"/>
    <p:sldId id="408" r:id="rId17"/>
    <p:sldId id="405" r:id="rId18"/>
    <p:sldId id="409" r:id="rId19"/>
    <p:sldId id="410" r:id="rId20"/>
    <p:sldId id="406" r:id="rId21"/>
    <p:sldId id="413" r:id="rId22"/>
    <p:sldId id="398" r:id="rId23"/>
    <p:sldId id="414" r:id="rId24"/>
    <p:sldId id="411" r:id="rId25"/>
    <p:sldId id="415" r:id="rId26"/>
    <p:sldId id="416" r:id="rId27"/>
  </p:sldIdLst>
  <p:sldSz cx="9144000" cy="6858000" type="screen4x3"/>
  <p:notesSz cx="6797675" cy="98742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15" autoAdjust="0"/>
    <p:restoredTop sz="90300" autoAdjust="0"/>
  </p:normalViewPr>
  <p:slideViewPr>
    <p:cSldViewPr>
      <p:cViewPr varScale="1">
        <p:scale>
          <a:sx n="75" d="100"/>
          <a:sy n="75" d="100"/>
        </p:scale>
        <p:origin x="-9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0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cs-CZ"/>
          </a:p>
        </p:txBody>
      </p:sp>
      <p:sp>
        <p:nvSpPr>
          <p:cNvPr id="325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cs-CZ"/>
          </a:p>
        </p:txBody>
      </p:sp>
      <p:sp>
        <p:nvSpPr>
          <p:cNvPr id="325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cs-CZ"/>
          </a:p>
        </p:txBody>
      </p:sp>
      <p:sp>
        <p:nvSpPr>
          <p:cNvPr id="325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F546865-B968-41C2-B69C-E44248248E0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85662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endParaRPr lang="cs-CZ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endParaRPr lang="cs-CZ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41363"/>
            <a:ext cx="4937125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91063"/>
            <a:ext cx="5438775" cy="444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48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endParaRPr lang="cs-CZ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378950"/>
            <a:ext cx="29448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fld id="{71C0CF3E-05C1-4DB3-B9B3-AA96D61117E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50068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A84988-9F05-4400-B233-20DAD54A0E87}" type="slidenum">
              <a:rPr lang="cs-CZ"/>
              <a:pPr/>
              <a:t>1</a:t>
            </a:fld>
            <a:endParaRPr lang="cs-CZ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Klepněte a vložte poznámky.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E2C4A4-D51B-4EC3-8379-CB3DD87F4E73}" type="slidenum">
              <a:rPr lang="cs-CZ"/>
              <a:pPr/>
              <a:t>10</a:t>
            </a:fld>
            <a:endParaRPr lang="cs-CZ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E2C4A4-D51B-4EC3-8379-CB3DD87F4E73}" type="slidenum">
              <a:rPr lang="cs-CZ"/>
              <a:pPr/>
              <a:t>11</a:t>
            </a:fld>
            <a:endParaRPr lang="cs-CZ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E2C4A4-D51B-4EC3-8379-CB3DD87F4E73}" type="slidenum">
              <a:rPr lang="cs-CZ"/>
              <a:pPr/>
              <a:t>12</a:t>
            </a:fld>
            <a:endParaRPr lang="cs-CZ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E2C4A4-D51B-4EC3-8379-CB3DD87F4E73}" type="slidenum">
              <a:rPr lang="cs-CZ"/>
              <a:pPr/>
              <a:t>13</a:t>
            </a:fld>
            <a:endParaRPr lang="cs-CZ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E2C4A4-D51B-4EC3-8379-CB3DD87F4E73}" type="slidenum">
              <a:rPr lang="cs-CZ"/>
              <a:pPr/>
              <a:t>14</a:t>
            </a:fld>
            <a:endParaRPr lang="cs-CZ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E2C4A4-D51B-4EC3-8379-CB3DD87F4E73}" type="slidenum">
              <a:rPr lang="cs-CZ"/>
              <a:pPr/>
              <a:t>15</a:t>
            </a:fld>
            <a:endParaRPr lang="cs-CZ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E2C4A4-D51B-4EC3-8379-CB3DD87F4E73}" type="slidenum">
              <a:rPr lang="cs-CZ"/>
              <a:pPr/>
              <a:t>16</a:t>
            </a:fld>
            <a:endParaRPr lang="cs-CZ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E2C4A4-D51B-4EC3-8379-CB3DD87F4E73}" type="slidenum">
              <a:rPr lang="cs-CZ"/>
              <a:pPr/>
              <a:t>17</a:t>
            </a:fld>
            <a:endParaRPr lang="cs-CZ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E2C4A4-D51B-4EC3-8379-CB3DD87F4E73}" type="slidenum">
              <a:rPr lang="cs-CZ"/>
              <a:pPr/>
              <a:t>18</a:t>
            </a:fld>
            <a:endParaRPr lang="cs-CZ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E2C4A4-D51B-4EC3-8379-CB3DD87F4E73}" type="slidenum">
              <a:rPr lang="cs-CZ"/>
              <a:pPr/>
              <a:t>19</a:t>
            </a:fld>
            <a:endParaRPr lang="cs-CZ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EEF3B9-7200-4ECE-B117-501455EE3085}" type="slidenum">
              <a:rPr lang="cs-CZ"/>
              <a:pPr/>
              <a:t>2</a:t>
            </a:fld>
            <a:endParaRPr lang="cs-CZ"/>
          </a:p>
        </p:txBody>
      </p:sp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E2C4A4-D51B-4EC3-8379-CB3DD87F4E73}" type="slidenum">
              <a:rPr lang="cs-CZ"/>
              <a:pPr/>
              <a:t>20</a:t>
            </a:fld>
            <a:endParaRPr lang="cs-CZ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E2C4A4-D51B-4EC3-8379-CB3DD87F4E73}" type="slidenum">
              <a:rPr lang="cs-CZ"/>
              <a:pPr/>
              <a:t>21</a:t>
            </a:fld>
            <a:endParaRPr lang="cs-CZ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E2C4A4-D51B-4EC3-8379-CB3DD87F4E73}" type="slidenum">
              <a:rPr lang="cs-CZ"/>
              <a:pPr/>
              <a:t>22</a:t>
            </a:fld>
            <a:endParaRPr lang="cs-CZ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E2C4A4-D51B-4EC3-8379-CB3DD87F4E73}" type="slidenum">
              <a:rPr lang="cs-CZ"/>
              <a:pPr/>
              <a:t>23</a:t>
            </a:fld>
            <a:endParaRPr lang="cs-CZ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E2C4A4-D51B-4EC3-8379-CB3DD87F4E73}" type="slidenum">
              <a:rPr lang="cs-CZ"/>
              <a:pPr/>
              <a:t>24</a:t>
            </a:fld>
            <a:endParaRPr lang="cs-CZ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E2C4A4-D51B-4EC3-8379-CB3DD87F4E73}" type="slidenum">
              <a:rPr lang="cs-CZ"/>
              <a:pPr/>
              <a:t>25</a:t>
            </a:fld>
            <a:endParaRPr lang="cs-CZ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E2C4A4-D51B-4EC3-8379-CB3DD87F4E73}" type="slidenum">
              <a:rPr lang="cs-CZ"/>
              <a:pPr/>
              <a:t>26</a:t>
            </a:fld>
            <a:endParaRPr lang="cs-CZ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4E3CBC-23BD-4D70-945B-33F68FD3DFF2}" type="slidenum">
              <a:rPr lang="cs-CZ"/>
              <a:pPr/>
              <a:t>3</a:t>
            </a:fld>
            <a:endParaRPr lang="cs-CZ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E2C4A4-D51B-4EC3-8379-CB3DD87F4E73}" type="slidenum">
              <a:rPr lang="cs-CZ"/>
              <a:pPr/>
              <a:t>4</a:t>
            </a:fld>
            <a:endParaRPr lang="cs-CZ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E2C4A4-D51B-4EC3-8379-CB3DD87F4E73}" type="slidenum">
              <a:rPr lang="cs-CZ"/>
              <a:pPr/>
              <a:t>5</a:t>
            </a:fld>
            <a:endParaRPr lang="cs-CZ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E2C4A4-D51B-4EC3-8379-CB3DD87F4E73}" type="slidenum">
              <a:rPr lang="cs-CZ"/>
              <a:pPr/>
              <a:t>6</a:t>
            </a:fld>
            <a:endParaRPr lang="cs-CZ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E2C4A4-D51B-4EC3-8379-CB3DD87F4E73}" type="slidenum">
              <a:rPr lang="cs-CZ"/>
              <a:pPr/>
              <a:t>7</a:t>
            </a:fld>
            <a:endParaRPr lang="cs-CZ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E2C4A4-D51B-4EC3-8379-CB3DD87F4E73}" type="slidenum">
              <a:rPr lang="cs-CZ"/>
              <a:pPr/>
              <a:t>8</a:t>
            </a:fld>
            <a:endParaRPr lang="cs-CZ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E2C4A4-D51B-4EC3-8379-CB3DD87F4E73}" type="slidenum">
              <a:rPr lang="cs-CZ"/>
              <a:pPr/>
              <a:t>9</a:t>
            </a:fld>
            <a:endParaRPr lang="cs-CZ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Line 2"/>
          <p:cNvSpPr>
            <a:spLocks noChangeShapeType="1"/>
          </p:cNvSpPr>
          <p:nvPr/>
        </p:nvSpPr>
        <p:spPr bwMode="auto">
          <a:xfrm>
            <a:off x="7315200" y="1066800"/>
            <a:ext cx="0" cy="1752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457200"/>
            <a:ext cx="6389688" cy="2133600"/>
          </a:xfrm>
        </p:spPr>
        <p:txBody>
          <a:bodyPr/>
          <a:lstStyle>
            <a:lvl1pPr>
              <a:defRPr sz="3300" b="1"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2200"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37C875D3-BFFC-4F76-81D6-BDAA67BD6E52}" type="datetime1">
              <a:rPr lang="cs-CZ" smtClean="0"/>
              <a:t>11.3.2014</a:t>
            </a:fld>
            <a:endParaRPr lang="cs-CZ"/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Projektování distribuovaných systémů</a:t>
            </a:r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8C06D21-7C7F-48F0-9A0F-6DE2D248F562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66568" name="Line 8"/>
          <p:cNvSpPr>
            <a:spLocks noChangeShapeType="1"/>
          </p:cNvSpPr>
          <p:nvPr/>
        </p:nvSpPr>
        <p:spPr bwMode="auto">
          <a:xfrm>
            <a:off x="838200" y="2819400"/>
            <a:ext cx="6477000" cy="0"/>
          </a:xfrm>
          <a:prstGeom prst="line">
            <a:avLst/>
          </a:prstGeom>
          <a:noFill/>
          <a:ln w="63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66569" name="Group 9" descr="decorative graphic made up of dots"/>
          <p:cNvGrpSpPr>
            <a:grpSpLocks/>
          </p:cNvGrpSpPr>
          <p:nvPr/>
        </p:nvGrpSpPr>
        <p:grpSpPr bwMode="auto">
          <a:xfrm>
            <a:off x="7467600" y="1219200"/>
            <a:ext cx="792163" cy="1295400"/>
            <a:chOff x="5136" y="960"/>
            <a:chExt cx="528" cy="864"/>
          </a:xfrm>
        </p:grpSpPr>
        <p:sp>
          <p:nvSpPr>
            <p:cNvPr id="66570" name="Oval 10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1" name="Oval 11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2" name="Oval 12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3" name="Oval 13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4" name="Oval 14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5" name="Oval 15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6" name="Oval 16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7" name="Oval 17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8" name="Oval 18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9" name="Oval 19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0" name="Oval 20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1" name="Oval 21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2" name="Oval 22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3" name="Oval 23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4" name="Oval 24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5" name="Oval 25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6" name="Oval 26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7" name="Oval 27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8" name="Oval 28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9" name="Oval 29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0" name="Oval 30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1" name="Oval 31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2" name="Oval 32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3" name="Oval 33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4" name="Oval 34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5" name="Oval 35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6" name="Oval 36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7" name="Oval 37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8" name="Oval 38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9" name="Oval 39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0" name="Oval 40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66601" name="Group 41" descr="decorative graphic made up of dots"/>
          <p:cNvGrpSpPr>
            <a:grpSpLocks/>
          </p:cNvGrpSpPr>
          <p:nvPr/>
        </p:nvGrpSpPr>
        <p:grpSpPr bwMode="auto">
          <a:xfrm>
            <a:off x="7467600" y="1219200"/>
            <a:ext cx="792163" cy="1295400"/>
            <a:chOff x="5136" y="960"/>
            <a:chExt cx="528" cy="864"/>
          </a:xfrm>
        </p:grpSpPr>
        <p:sp>
          <p:nvSpPr>
            <p:cNvPr id="66602" name="Oval 42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3" name="Oval 43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4" name="Oval 44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5" name="Oval 45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6" name="Oval 46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7" name="Oval 47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8" name="Oval 48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9" name="Oval 49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0" name="Oval 50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1" name="Oval 51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2" name="Oval 52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3" name="Oval 53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4" name="Oval 54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5" name="Oval 55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6" name="Oval 56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7" name="Oval 57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8" name="Oval 58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9" name="Oval 59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0" name="Oval 60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1" name="Oval 61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2" name="Oval 62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3" name="Oval 63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4" name="Oval 64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5" name="Oval 65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6" name="Oval 66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7" name="Oval 67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8" name="Oval 68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9" name="Oval 69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30" name="Oval 70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31" name="Oval 71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32" name="Oval 72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35D72B-6D39-4C27-85E6-3F8CCD4640A5}" type="datetime1">
              <a:rPr lang="cs-CZ" smtClean="0"/>
              <a:t>11.3.2014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Projektování distribuovaných systémů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DA55CE-764D-4E92-B67A-DDA841F2285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6973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6A8D7E-FA6B-4819-9976-67BF28168056}" type="datetime1">
              <a:rPr lang="cs-CZ" smtClean="0"/>
              <a:t>11.3.2014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Projektování distribuovaných systémů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5BC499-2BC3-429E-A9BD-A877A52DB43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80475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BCDC82F-241C-4151-A828-42EEF86296B2}" type="datetime1">
              <a:rPr lang="cs-CZ" smtClean="0"/>
              <a:t>11.3.2014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Projektování distribuovaných systémů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DB64A09-2801-4D06-AB25-37423ED80F08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8311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99AC34-27EC-411D-A467-0B5A7151FDBB}" type="datetime1">
              <a:rPr lang="cs-CZ" smtClean="0"/>
              <a:t>11.3.2014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Projektování distribuovaných systémů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494E14-767D-43DB-8417-171CF9EC27C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2726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1144B35-8A48-4936-8E07-6CB74DFC39A3}" type="datetime1">
              <a:rPr lang="cs-CZ" smtClean="0"/>
              <a:t>11.3.2014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Projektování distribuovaných systémů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CB8665-932F-4A95-810F-22C09FB1CA7A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0784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DA412F-1508-41CF-B1A6-C9A496201A30}" type="datetime1">
              <a:rPr lang="cs-CZ" smtClean="0"/>
              <a:t>11.3.2014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Projektování distribuovaných systémů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899A72-29A2-4141-BDBC-A2F0BB111AF0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479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1E7713-CDE5-439C-A7E8-D1ACC5E5C528}" type="datetime1">
              <a:rPr lang="cs-CZ" smtClean="0"/>
              <a:t>11.3.2014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Projektování distribuovaných systémů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3399C1-BD62-4C84-B46F-3CCCBF2FA76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1747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6F21AD-21DD-401B-A96C-A422571380C4}" type="datetime1">
              <a:rPr lang="cs-CZ" smtClean="0"/>
              <a:t>11.3.2014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Projektování distribuovaných systémů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87C1BA-9E00-4BB0-AB3F-31034F1665A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449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33298D-3A95-4332-B1F8-C26E3D73DE16}" type="datetime1">
              <a:rPr lang="cs-CZ" smtClean="0"/>
              <a:t>11.3.2014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Projektování distribuovaných systémů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5C77F0-8624-4FD9-A0BB-FDF8F7A55398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4292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946A4C-27BA-4431-804D-255F8FDB2C45}" type="datetime1">
              <a:rPr lang="cs-CZ" smtClean="0"/>
              <a:t>11.3.2014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Projektování distribuovaných systémů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D380A7-CF07-49A6-85DF-C32A5E579486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364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465D99-9235-4CEA-A499-D1746D5CEE33}" type="datetime1">
              <a:rPr lang="cs-CZ" smtClean="0"/>
              <a:t>11.3.2014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Projektování distribuovaných systémů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367AB1-E0C7-4BDA-A0C6-25FB030BACBA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6878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Line 2"/>
          <p:cNvSpPr>
            <a:spLocks noChangeShapeType="1"/>
          </p:cNvSpPr>
          <p:nvPr/>
        </p:nvSpPr>
        <p:spPr bwMode="auto">
          <a:xfrm>
            <a:off x="8001000" y="0"/>
            <a:ext cx="0" cy="1524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fld id="{4912FDC1-4564-48E8-A1BE-CF139DB2203A}" type="datetime1">
              <a:rPr lang="cs-CZ" smtClean="0"/>
              <a:t>11.3.2014</a:t>
            </a:fld>
            <a:endParaRPr lang="cs-CZ"/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r>
              <a:rPr lang="cs-CZ"/>
              <a:t>Projektování distribuovaných systémů</a:t>
            </a:r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1D2A43AB-5F9E-4E66-98AF-54A7501881C0}" type="slidenum">
              <a:rPr lang="cs-CZ"/>
              <a:pPr/>
              <a:t>‹#›</a:t>
            </a:fld>
            <a:endParaRPr lang="cs-CZ"/>
          </a:p>
        </p:txBody>
      </p:sp>
      <p:grpSp>
        <p:nvGrpSpPr>
          <p:cNvPr id="65544" name="Group 8" descr="decorative graphic made up of dots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65545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46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47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48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49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0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1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2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3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4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5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6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7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8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9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0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1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2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3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4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5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6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7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8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9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0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1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2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3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4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5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65576" name="Line 40"/>
          <p:cNvSpPr>
            <a:spLocks noChangeShapeType="1"/>
          </p:cNvSpPr>
          <p:nvPr/>
        </p:nvSpPr>
        <p:spPr bwMode="auto">
          <a:xfrm>
            <a:off x="457200" y="1524000"/>
            <a:ext cx="7543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457200"/>
            <a:ext cx="5703888" cy="2133600"/>
          </a:xfrm>
        </p:spPr>
        <p:txBody>
          <a:bodyPr/>
          <a:lstStyle/>
          <a:p>
            <a:r>
              <a:rPr lang="cs-CZ" sz="3600" dirty="0" smtClean="0"/>
              <a:t>Útoky na bezdrátové sítě</a:t>
            </a:r>
            <a:endParaRPr lang="cs-CZ" sz="36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2800" dirty="0"/>
              <a:t>Projektování distribuovaných systémů</a:t>
            </a:r>
          </a:p>
          <a:p>
            <a:r>
              <a:rPr lang="cs-CZ" sz="2800"/>
              <a:t>Lekce </a:t>
            </a:r>
            <a:r>
              <a:rPr lang="cs-CZ" sz="2800" smtClean="0"/>
              <a:t>5</a:t>
            </a:r>
            <a:endParaRPr lang="cs-CZ" sz="2800"/>
          </a:p>
          <a:p>
            <a:r>
              <a:rPr lang="cs-CZ" sz="2800" dirty="0"/>
              <a:t>Ing. Jiří ledvina, CSc.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96EBD-120C-4430-A0A4-EECACE0150A8}" type="datetime1">
              <a:rPr lang="cs-CZ" smtClean="0"/>
              <a:t>11.3.2014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Projektování distribuovaných systémů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29E0C-EFD8-4D02-BFFE-B3723C263D83}" type="slidenum">
              <a:rPr lang="cs-CZ"/>
              <a:pPr/>
              <a:t>10</a:t>
            </a:fld>
            <a:endParaRPr lang="cs-CZ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>Útoky na síťovou vrstvu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Existující směrovací algoritmy</a:t>
            </a:r>
          </a:p>
          <a:p>
            <a:pPr lvl="1"/>
            <a:r>
              <a:rPr lang="cs-CZ" dirty="0" smtClean="0"/>
              <a:t>podle způsobu směrování</a:t>
            </a:r>
          </a:p>
          <a:p>
            <a:pPr lvl="2"/>
            <a:r>
              <a:rPr lang="cs-CZ" dirty="0" err="1" smtClean="0"/>
              <a:t>graph</a:t>
            </a:r>
            <a:r>
              <a:rPr lang="cs-CZ" dirty="0" smtClean="0"/>
              <a:t> </a:t>
            </a:r>
            <a:r>
              <a:rPr lang="cs-CZ" dirty="0" err="1" smtClean="0"/>
              <a:t>routing</a:t>
            </a:r>
            <a:endParaRPr lang="cs-CZ" dirty="0" smtClean="0"/>
          </a:p>
          <a:p>
            <a:pPr lvl="2"/>
            <a:r>
              <a:rPr lang="cs-CZ" dirty="0" smtClean="0"/>
              <a:t>source </a:t>
            </a:r>
            <a:r>
              <a:rPr lang="cs-CZ" dirty="0" err="1" smtClean="0"/>
              <a:t>routing</a:t>
            </a:r>
            <a:endParaRPr lang="cs-CZ" dirty="0" smtClean="0"/>
          </a:p>
          <a:p>
            <a:pPr lvl="1"/>
            <a:r>
              <a:rPr lang="cs-CZ" dirty="0" smtClean="0"/>
              <a:t>podle způsobu vytváření směrovací informace</a:t>
            </a:r>
          </a:p>
          <a:p>
            <a:pPr lvl="2"/>
            <a:r>
              <a:rPr lang="cs-CZ" dirty="0" err="1" smtClean="0"/>
              <a:t>proactive</a:t>
            </a:r>
            <a:r>
              <a:rPr lang="cs-CZ" dirty="0" smtClean="0"/>
              <a:t> -  vytváří směrovací tabulky předem</a:t>
            </a:r>
          </a:p>
          <a:p>
            <a:pPr lvl="3"/>
            <a:r>
              <a:rPr lang="cs-CZ" dirty="0" smtClean="0"/>
              <a:t>DSDV</a:t>
            </a:r>
            <a:r>
              <a:rPr lang="cs-CZ" dirty="0"/>
              <a:t> </a:t>
            </a:r>
            <a:r>
              <a:rPr lang="cs-CZ" dirty="0" smtClean="0"/>
              <a:t>– </a:t>
            </a:r>
            <a:r>
              <a:rPr lang="cs-CZ" dirty="0" err="1" smtClean="0"/>
              <a:t>Destination</a:t>
            </a:r>
            <a:r>
              <a:rPr lang="cs-CZ" dirty="0" smtClean="0"/>
              <a:t> </a:t>
            </a:r>
            <a:r>
              <a:rPr lang="cs-CZ" dirty="0" err="1" smtClean="0"/>
              <a:t>Sequence</a:t>
            </a:r>
            <a:r>
              <a:rPr lang="cs-CZ" dirty="0" smtClean="0"/>
              <a:t> Distance </a:t>
            </a:r>
            <a:r>
              <a:rPr lang="cs-CZ" dirty="0" err="1" smtClean="0"/>
              <a:t>Vector</a:t>
            </a:r>
            <a:endParaRPr lang="cs-CZ" dirty="0" smtClean="0"/>
          </a:p>
          <a:p>
            <a:pPr lvl="2"/>
            <a:r>
              <a:rPr lang="cs-CZ" dirty="0" err="1" smtClean="0"/>
              <a:t>reactive</a:t>
            </a:r>
            <a:r>
              <a:rPr lang="cs-CZ" dirty="0" smtClean="0"/>
              <a:t> – vytváří směrovací tabulky na přání </a:t>
            </a:r>
          </a:p>
          <a:p>
            <a:pPr lvl="3"/>
            <a:r>
              <a:rPr lang="cs-CZ" dirty="0" smtClean="0"/>
              <a:t>AODV – Ad-hov On-</a:t>
            </a:r>
            <a:r>
              <a:rPr lang="cs-CZ" dirty="0" err="1" smtClean="0"/>
              <a:t>Demand</a:t>
            </a:r>
            <a:r>
              <a:rPr lang="cs-CZ" dirty="0" smtClean="0"/>
              <a:t> Distance </a:t>
            </a:r>
            <a:r>
              <a:rPr lang="cs-CZ" dirty="0" err="1" smtClean="0"/>
              <a:t>Routing</a:t>
            </a:r>
            <a:endParaRPr lang="cs-CZ" dirty="0" smtClean="0"/>
          </a:p>
          <a:p>
            <a:pPr lvl="3"/>
            <a:r>
              <a:rPr lang="cs-CZ" dirty="0" smtClean="0"/>
              <a:t>DSR – </a:t>
            </a:r>
            <a:r>
              <a:rPr lang="cs-CZ" dirty="0" err="1" smtClean="0"/>
              <a:t>Dynamic</a:t>
            </a:r>
            <a:r>
              <a:rPr lang="cs-CZ" dirty="0" smtClean="0"/>
              <a:t> Source </a:t>
            </a:r>
            <a:r>
              <a:rPr lang="cs-CZ" dirty="0" err="1" smtClean="0"/>
              <a:t>Routing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734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96EBD-120C-4430-A0A4-EECACE0150A8}" type="datetime1">
              <a:rPr lang="cs-CZ" smtClean="0"/>
              <a:t>11.3.2014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Projektování distribuovaných systémů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29E0C-EFD8-4D02-BFFE-B3723C263D83}" type="slidenum">
              <a:rPr lang="cs-CZ"/>
              <a:pPr/>
              <a:t>11</a:t>
            </a:fld>
            <a:endParaRPr lang="cs-CZ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>Útoky na síťovou vrstvu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Útok na přetečení směrovací tabulky (</a:t>
            </a:r>
            <a:r>
              <a:rPr lang="cs-CZ" dirty="0" err="1"/>
              <a:t>Routing</a:t>
            </a:r>
            <a:r>
              <a:rPr lang="cs-CZ" dirty="0"/>
              <a:t> table </a:t>
            </a:r>
            <a:r>
              <a:rPr lang="cs-CZ" dirty="0" err="1"/>
              <a:t>overflow</a:t>
            </a:r>
            <a:r>
              <a:rPr lang="cs-CZ" dirty="0"/>
              <a:t> </a:t>
            </a:r>
            <a:r>
              <a:rPr lang="cs-CZ" dirty="0" err="1"/>
              <a:t>attack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používá se v systémech s </a:t>
            </a:r>
            <a:r>
              <a:rPr lang="cs-CZ" dirty="0" err="1" smtClean="0"/>
              <a:t>proactivním</a:t>
            </a:r>
            <a:r>
              <a:rPr lang="cs-CZ" dirty="0" smtClean="0"/>
              <a:t> směrováním</a:t>
            </a:r>
          </a:p>
          <a:p>
            <a:pPr lvl="1"/>
            <a:r>
              <a:rPr lang="cs-CZ" dirty="0" smtClean="0"/>
              <a:t>vytvoření cest od neexistujících uzlů </a:t>
            </a:r>
          </a:p>
          <a:p>
            <a:r>
              <a:rPr lang="cs-CZ" dirty="0"/>
              <a:t>Vkládání falešných údajů do směrovací vyrovnávací paměti (</a:t>
            </a:r>
            <a:r>
              <a:rPr lang="cs-CZ" dirty="0" err="1"/>
              <a:t>Routing</a:t>
            </a:r>
            <a:r>
              <a:rPr lang="cs-CZ" dirty="0"/>
              <a:t> </a:t>
            </a:r>
            <a:r>
              <a:rPr lang="cs-CZ" dirty="0" err="1"/>
              <a:t>cache</a:t>
            </a:r>
            <a:r>
              <a:rPr lang="cs-CZ" dirty="0"/>
              <a:t> </a:t>
            </a:r>
            <a:r>
              <a:rPr lang="cs-CZ" dirty="0" err="1"/>
              <a:t>poisoning</a:t>
            </a:r>
            <a:r>
              <a:rPr lang="cs-CZ" dirty="0"/>
              <a:t> </a:t>
            </a:r>
            <a:r>
              <a:rPr lang="cs-CZ" dirty="0" err="1"/>
              <a:t>attack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aktualizace směrovací tabulky na základě adres přenášených zpráv</a:t>
            </a:r>
          </a:p>
          <a:p>
            <a:pPr lvl="1"/>
            <a:r>
              <a:rPr lang="cs-CZ" dirty="0" smtClean="0"/>
              <a:t>útočník vysílá falešné zprávy s falešnými adresami</a:t>
            </a:r>
          </a:p>
          <a:p>
            <a:pPr lvl="1"/>
            <a:r>
              <a:rPr lang="cs-CZ" dirty="0" smtClean="0"/>
              <a:t>uzel modifikuje směrovací tabulku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963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96EBD-120C-4430-A0A4-EECACE0150A8}" type="datetime1">
              <a:rPr lang="cs-CZ" smtClean="0"/>
              <a:t>11.3.2014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Projektování distribuovaných systémů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29E0C-EFD8-4D02-BFFE-B3723C263D83}" type="slidenum">
              <a:rPr lang="cs-CZ"/>
              <a:pPr/>
              <a:t>12</a:t>
            </a:fld>
            <a:endParaRPr lang="cs-CZ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>Útoky na síťovou vrstvu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Rozesílání falešných směrovacích aktualizací do směrovací tabulky (</a:t>
            </a:r>
            <a:r>
              <a:rPr lang="cs-CZ" dirty="0" err="1"/>
              <a:t>Routing</a:t>
            </a:r>
            <a:r>
              <a:rPr lang="cs-CZ" dirty="0"/>
              <a:t> table </a:t>
            </a:r>
            <a:r>
              <a:rPr lang="cs-CZ" dirty="0" err="1"/>
              <a:t>poisoning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falešné aktualizace směrovacích tabulek</a:t>
            </a:r>
          </a:p>
          <a:p>
            <a:pPr lvl="1"/>
            <a:r>
              <a:rPr lang="cs-CZ" dirty="0" smtClean="0"/>
              <a:t>modifikace směrovacích informací</a:t>
            </a:r>
          </a:p>
          <a:p>
            <a:pPr lvl="1"/>
            <a:r>
              <a:rPr lang="cs-CZ" dirty="0" smtClean="0"/>
              <a:t>vede k přetížení sítě, ztrátě dat</a:t>
            </a:r>
            <a:endParaRPr lang="cs-CZ" dirty="0"/>
          </a:p>
          <a:p>
            <a:r>
              <a:rPr lang="cs-CZ" dirty="0"/>
              <a:t>Replikace paketů (</a:t>
            </a:r>
            <a:r>
              <a:rPr lang="cs-CZ" dirty="0" err="1"/>
              <a:t>Packet</a:t>
            </a:r>
            <a:r>
              <a:rPr lang="cs-CZ" dirty="0"/>
              <a:t> </a:t>
            </a:r>
            <a:r>
              <a:rPr lang="cs-CZ" dirty="0" err="1"/>
              <a:t>Replication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opakování přenosů</a:t>
            </a:r>
          </a:p>
          <a:p>
            <a:pPr lvl="1"/>
            <a:r>
              <a:rPr lang="cs-CZ" dirty="0" smtClean="0"/>
              <a:t>vede k přetížení sítě nebo k přetížení uzlu (vyčerpání energie)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757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96EBD-120C-4430-A0A4-EECACE0150A8}" type="datetime1">
              <a:rPr lang="cs-CZ" smtClean="0"/>
              <a:t>11.3.2014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Projektování distribuovaných systémů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29E0C-EFD8-4D02-BFFE-B3723C263D83}" type="slidenum">
              <a:rPr lang="cs-CZ"/>
              <a:pPr/>
              <a:t>13</a:t>
            </a:fld>
            <a:endParaRPr lang="cs-CZ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>Útoky na síťovou vrstvu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Spěchající útok (</a:t>
            </a:r>
            <a:r>
              <a:rPr lang="cs-CZ" dirty="0" err="1"/>
              <a:t>Rushing</a:t>
            </a:r>
            <a:r>
              <a:rPr lang="cs-CZ" dirty="0"/>
              <a:t> </a:t>
            </a:r>
            <a:r>
              <a:rPr lang="cs-CZ" dirty="0" err="1"/>
              <a:t>Attack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vlastnost některých protokolů se záplavovým rozesíláním zpráv</a:t>
            </a:r>
          </a:p>
          <a:p>
            <a:pPr lvl="1"/>
            <a:r>
              <a:rPr lang="cs-CZ" dirty="0"/>
              <a:t>urychlené šíření vyhledávacích zpráv (Route </a:t>
            </a:r>
            <a:r>
              <a:rPr lang="cs-CZ" dirty="0" err="1"/>
              <a:t>Request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zaplavení uzlů směrovací informací od škodlivého </a:t>
            </a:r>
            <a:r>
              <a:rPr lang="cs-CZ" dirty="0" smtClean="0"/>
              <a:t>uzlu</a:t>
            </a:r>
          </a:p>
          <a:p>
            <a:pPr lvl="1"/>
            <a:r>
              <a:rPr lang="cs-CZ" dirty="0" smtClean="0"/>
              <a:t>informace od ostatních uzlů je duplicitní – zahodí se</a:t>
            </a:r>
          </a:p>
          <a:p>
            <a:pPr lvl="1"/>
            <a:r>
              <a:rPr lang="cs-CZ" dirty="0" smtClean="0"/>
              <a:t>škodlivý uzel se vyskytuje na všech trasách</a:t>
            </a:r>
            <a:endParaRPr lang="cs-CZ" dirty="0"/>
          </a:p>
          <a:p>
            <a:r>
              <a:rPr lang="cs-CZ" dirty="0"/>
              <a:t>Útoky na fázi přeposílání </a:t>
            </a:r>
            <a:r>
              <a:rPr lang="cs-CZ" dirty="0" smtClean="0"/>
              <a:t>dat</a:t>
            </a:r>
          </a:p>
          <a:p>
            <a:pPr lvl="1"/>
            <a:r>
              <a:rPr lang="cs-CZ" dirty="0" smtClean="0"/>
              <a:t>zahazování datových paketů</a:t>
            </a:r>
          </a:p>
          <a:p>
            <a:pPr lvl="1"/>
            <a:r>
              <a:rPr lang="cs-CZ" dirty="0" smtClean="0"/>
              <a:t>úprava obsahu datových paketů</a:t>
            </a:r>
          </a:p>
          <a:p>
            <a:pPr lvl="1"/>
            <a:r>
              <a:rPr lang="cs-CZ" dirty="0" smtClean="0"/>
              <a:t>duplicitní přenosy</a:t>
            </a:r>
          </a:p>
          <a:p>
            <a:pPr lvl="1"/>
            <a:r>
              <a:rPr lang="cs-CZ" dirty="0" smtClean="0"/>
              <a:t>zpomalení </a:t>
            </a:r>
            <a:r>
              <a:rPr lang="cs-CZ" dirty="0"/>
              <a:t>přeposílání vybraných datových </a:t>
            </a:r>
            <a:r>
              <a:rPr lang="cs-CZ" dirty="0" smtClean="0"/>
              <a:t>paketů</a:t>
            </a:r>
          </a:p>
          <a:p>
            <a:pPr lvl="1"/>
            <a:r>
              <a:rPr lang="cs-CZ" dirty="0" smtClean="0"/>
              <a:t>nevyžádané </a:t>
            </a:r>
            <a:r>
              <a:rPr lang="cs-CZ" dirty="0"/>
              <a:t>pakety</a:t>
            </a:r>
          </a:p>
        </p:txBody>
      </p:sp>
    </p:spTree>
    <p:extLst>
      <p:ext uri="{BB962C8B-B14F-4D97-AF65-F5344CB8AC3E}">
        <p14:creationId xmlns:p14="http://schemas.microsoft.com/office/powerpoint/2010/main" val="2859239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96EBD-120C-4430-A0A4-EECACE0150A8}" type="datetime1">
              <a:rPr lang="cs-CZ" smtClean="0"/>
              <a:t>11.3.2014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Projektování distribuovaných systémů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29E0C-EFD8-4D02-BFFE-B3723C263D83}" type="slidenum">
              <a:rPr lang="cs-CZ"/>
              <a:pPr/>
              <a:t>14</a:t>
            </a:fld>
            <a:endParaRPr lang="cs-CZ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>Útoky na síťovou vrstvu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Černá díra (</a:t>
            </a:r>
            <a:r>
              <a:rPr lang="cs-CZ" dirty="0" err="1" smtClean="0"/>
              <a:t>Blackhole</a:t>
            </a:r>
            <a:r>
              <a:rPr lang="cs-CZ" dirty="0" smtClean="0"/>
              <a:t> </a:t>
            </a:r>
            <a:r>
              <a:rPr lang="cs-CZ" dirty="0" err="1" smtClean="0"/>
              <a:t>attack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falšování cesty k cíli</a:t>
            </a:r>
          </a:p>
          <a:p>
            <a:pPr lvl="1"/>
            <a:r>
              <a:rPr lang="cs-CZ" dirty="0" smtClean="0"/>
              <a:t>falšování počtu mezilehlých uzlů</a:t>
            </a:r>
          </a:p>
          <a:p>
            <a:pPr lvl="1"/>
            <a:r>
              <a:rPr lang="cs-CZ" dirty="0" smtClean="0"/>
              <a:t>zahazování zpráv</a:t>
            </a:r>
          </a:p>
          <a:p>
            <a:r>
              <a:rPr lang="cs-CZ" dirty="0"/>
              <a:t>Šedá díra (</a:t>
            </a:r>
            <a:r>
              <a:rPr lang="cs-CZ" dirty="0" err="1"/>
              <a:t>Grayhole</a:t>
            </a:r>
            <a:r>
              <a:rPr lang="cs-CZ" dirty="0"/>
              <a:t> </a:t>
            </a:r>
            <a:r>
              <a:rPr lang="cs-CZ" dirty="0" err="1"/>
              <a:t>attack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činnost škodlivého uzlu je dána určitými podmínkami</a:t>
            </a:r>
          </a:p>
          <a:p>
            <a:pPr lvl="1"/>
            <a:r>
              <a:rPr lang="cs-CZ" dirty="0" smtClean="0"/>
              <a:t>nejsou-li splněny podmínky, chová se škodlivý uzel korektně</a:t>
            </a:r>
          </a:p>
          <a:p>
            <a:pPr lvl="2"/>
            <a:r>
              <a:rPr lang="cs-CZ" dirty="0"/>
              <a:t>Útok zaměřený na </a:t>
            </a:r>
            <a:r>
              <a:rPr lang="cs-CZ" dirty="0" smtClean="0"/>
              <a:t>uzel </a:t>
            </a:r>
            <a:r>
              <a:rPr lang="cs-CZ" dirty="0"/>
              <a:t>(Node </a:t>
            </a:r>
            <a:r>
              <a:rPr lang="cs-CZ" dirty="0" err="1"/>
              <a:t>dependent</a:t>
            </a:r>
            <a:r>
              <a:rPr lang="cs-CZ" dirty="0"/>
              <a:t> </a:t>
            </a:r>
            <a:r>
              <a:rPr lang="cs-CZ" dirty="0" err="1"/>
              <a:t>attack</a:t>
            </a:r>
            <a:r>
              <a:rPr lang="cs-CZ" dirty="0" smtClean="0"/>
              <a:t>)</a:t>
            </a:r>
          </a:p>
          <a:p>
            <a:pPr lvl="2"/>
            <a:r>
              <a:rPr lang="cs-CZ" dirty="0"/>
              <a:t>Útok závisící na čase (</a:t>
            </a:r>
            <a:r>
              <a:rPr lang="cs-CZ" dirty="0" err="1"/>
              <a:t>Time</a:t>
            </a:r>
            <a:r>
              <a:rPr lang="cs-CZ" dirty="0"/>
              <a:t> </a:t>
            </a:r>
            <a:r>
              <a:rPr lang="cs-CZ" dirty="0" err="1"/>
              <a:t>dependent</a:t>
            </a:r>
            <a:r>
              <a:rPr lang="cs-CZ" dirty="0"/>
              <a:t> </a:t>
            </a:r>
            <a:r>
              <a:rPr lang="cs-CZ" dirty="0" err="1"/>
              <a:t>attack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341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96EBD-120C-4430-A0A4-EECACE0150A8}" type="datetime1">
              <a:rPr lang="cs-CZ" smtClean="0"/>
              <a:t>11.3.2014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Projektování distribuovaných systémů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29E0C-EFD8-4D02-BFFE-B3723C263D83}" type="slidenum">
              <a:rPr lang="cs-CZ"/>
              <a:pPr/>
              <a:t>15</a:t>
            </a:fld>
            <a:endParaRPr lang="cs-CZ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>Útoky na síťovou vrstvu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Medůza</a:t>
            </a:r>
            <a:r>
              <a:rPr lang="cs-CZ" dirty="0" smtClean="0"/>
              <a:t> </a:t>
            </a:r>
            <a:r>
              <a:rPr lang="cs-CZ" dirty="0"/>
              <a:t>útok (</a:t>
            </a:r>
            <a:r>
              <a:rPr lang="cs-CZ" dirty="0" err="1"/>
              <a:t>Jellyfish</a:t>
            </a:r>
            <a:r>
              <a:rPr lang="cs-CZ" dirty="0"/>
              <a:t> </a:t>
            </a:r>
            <a:r>
              <a:rPr lang="cs-CZ" dirty="0" err="1"/>
              <a:t>attack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zpožděné doručování dat, opakování přenosu (duplicitní datové přenosy)</a:t>
            </a:r>
          </a:p>
          <a:p>
            <a:pPr lvl="1"/>
            <a:r>
              <a:rPr lang="cs-CZ" dirty="0" smtClean="0"/>
              <a:t>změna pořadí, generování duplicitních ACK</a:t>
            </a:r>
          </a:p>
          <a:p>
            <a:pPr lvl="1"/>
            <a:r>
              <a:rPr lang="cs-CZ" dirty="0" smtClean="0"/>
              <a:t>zahazování paketů po dobu útoku, zmatení uzlů</a:t>
            </a:r>
          </a:p>
          <a:p>
            <a:r>
              <a:rPr lang="cs-CZ" dirty="0"/>
              <a:t>Červí díra (</a:t>
            </a:r>
            <a:r>
              <a:rPr lang="cs-CZ" dirty="0" err="1"/>
              <a:t>Wormhole</a:t>
            </a:r>
            <a:r>
              <a:rPr lang="cs-CZ" dirty="0"/>
              <a:t> </a:t>
            </a:r>
            <a:r>
              <a:rPr lang="cs-CZ" dirty="0" err="1"/>
              <a:t>attack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vytvoření tunelu mezi </a:t>
            </a:r>
            <a:r>
              <a:rPr lang="cs-CZ" dirty="0" err="1" smtClean="0"/>
              <a:t>dvěmi</a:t>
            </a:r>
            <a:r>
              <a:rPr lang="cs-CZ" dirty="0" smtClean="0"/>
              <a:t> částmi sítě</a:t>
            </a:r>
          </a:p>
          <a:p>
            <a:pPr lvl="1"/>
            <a:r>
              <a:rPr lang="cs-CZ" dirty="0" smtClean="0"/>
              <a:t>nemožnost nalezení tras mimo tunel</a:t>
            </a:r>
          </a:p>
          <a:p>
            <a:r>
              <a:rPr lang="cs-CZ" dirty="0" smtClean="0"/>
              <a:t>Závrt (</a:t>
            </a:r>
            <a:r>
              <a:rPr lang="cs-CZ" dirty="0" err="1" smtClean="0"/>
              <a:t>Sinkhole</a:t>
            </a:r>
            <a:r>
              <a:rPr lang="cs-CZ" dirty="0" smtClean="0"/>
              <a:t> </a:t>
            </a:r>
            <a:r>
              <a:rPr lang="cs-CZ" dirty="0" err="1" smtClean="0"/>
              <a:t>attack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přesměrování provozu z vybrané části sítě na škodlivý uzel</a:t>
            </a:r>
          </a:p>
          <a:p>
            <a:pPr lvl="1"/>
            <a:r>
              <a:rPr lang="cs-CZ" dirty="0" smtClean="0"/>
              <a:t>předstírání kvalitní trasy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182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96EBD-120C-4430-A0A4-EECACE0150A8}" type="datetime1">
              <a:rPr lang="cs-CZ" smtClean="0"/>
              <a:t>11.3.2014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Projektování distribuovaných systémů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29E0C-EFD8-4D02-BFFE-B3723C263D83}" type="slidenum">
              <a:rPr lang="cs-CZ"/>
              <a:pPr/>
              <a:t>16</a:t>
            </a:fld>
            <a:endParaRPr lang="cs-CZ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>Útoky na síťovou vrstvu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Přeposílání jen vybraných paketů (</a:t>
            </a:r>
            <a:r>
              <a:rPr lang="cs-CZ" dirty="0" err="1"/>
              <a:t>Selective</a:t>
            </a:r>
            <a:r>
              <a:rPr lang="cs-CZ" dirty="0"/>
              <a:t> </a:t>
            </a:r>
            <a:r>
              <a:rPr lang="cs-CZ" dirty="0" err="1"/>
              <a:t>forwarding</a:t>
            </a:r>
            <a:r>
              <a:rPr lang="cs-CZ" dirty="0"/>
              <a:t> </a:t>
            </a:r>
            <a:r>
              <a:rPr lang="cs-CZ" dirty="0" err="1"/>
              <a:t>attack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škodlivý uzel zahazuje pouze vybrané pakety</a:t>
            </a:r>
          </a:p>
          <a:p>
            <a:pPr lvl="1"/>
            <a:r>
              <a:rPr lang="cs-CZ" dirty="0" smtClean="0"/>
              <a:t>zvýšení zatížení sítě (data, ACK)</a:t>
            </a:r>
          </a:p>
          <a:p>
            <a:pPr lvl="1"/>
            <a:r>
              <a:rPr lang="cs-CZ" dirty="0" smtClean="0"/>
              <a:t>obtížné odhalit</a:t>
            </a:r>
            <a:endParaRPr lang="cs-CZ" dirty="0"/>
          </a:p>
          <a:p>
            <a:r>
              <a:rPr lang="cs-CZ" dirty="0"/>
              <a:t>Útok, při kterém se škodlivý uzel vydává za jiné uzly (</a:t>
            </a:r>
            <a:r>
              <a:rPr lang="cs-CZ" dirty="0" err="1"/>
              <a:t>Sybil</a:t>
            </a:r>
            <a:r>
              <a:rPr lang="cs-CZ" dirty="0"/>
              <a:t> </a:t>
            </a:r>
            <a:r>
              <a:rPr lang="cs-CZ" dirty="0" err="1"/>
              <a:t>attack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uzel má více identit</a:t>
            </a:r>
          </a:p>
          <a:p>
            <a:pPr lvl="1"/>
            <a:r>
              <a:rPr lang="cs-CZ" dirty="0" smtClean="0"/>
              <a:t>může se promítnout do algoritmů, závislých na identitě uzlů (hlasování, směrování, bezpečnost)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699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96EBD-120C-4430-A0A4-EECACE0150A8}" type="datetime1">
              <a:rPr lang="cs-CZ" smtClean="0"/>
              <a:t>11.3.2014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Projektování distribuovaných systémů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29E0C-EFD8-4D02-BFFE-B3723C263D83}" type="slidenum">
              <a:rPr lang="cs-CZ"/>
              <a:pPr/>
              <a:t>17</a:t>
            </a:fld>
            <a:endParaRPr lang="cs-CZ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>Útoky na síťovou vrstvu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Útok se zaměřením na zfalšování registrace do sítě (</a:t>
            </a:r>
            <a:r>
              <a:rPr lang="cs-CZ" dirty="0" err="1"/>
              <a:t>Bogus</a:t>
            </a:r>
            <a:r>
              <a:rPr lang="cs-CZ" dirty="0"/>
              <a:t> </a:t>
            </a:r>
            <a:r>
              <a:rPr lang="cs-CZ" dirty="0" err="1"/>
              <a:t>Registration</a:t>
            </a:r>
            <a:r>
              <a:rPr lang="cs-CZ" dirty="0"/>
              <a:t> </a:t>
            </a:r>
            <a:r>
              <a:rPr lang="cs-CZ" dirty="0" err="1"/>
              <a:t>Attack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přidání falešného uzlu do sítě</a:t>
            </a:r>
          </a:p>
          <a:p>
            <a:pPr lvl="1"/>
            <a:r>
              <a:rPr lang="cs-CZ" dirty="0" smtClean="0"/>
              <a:t>škodlivý uzel musí znát některá tajemství (šifrování)</a:t>
            </a:r>
          </a:p>
          <a:p>
            <a:r>
              <a:rPr lang="cs-CZ" dirty="0"/>
              <a:t>Útok na vyčerpání baterií jednotlivých uzlů (</a:t>
            </a:r>
            <a:r>
              <a:rPr lang="cs-CZ" dirty="0" err="1"/>
              <a:t>Resource</a:t>
            </a:r>
            <a:r>
              <a:rPr lang="cs-CZ" dirty="0"/>
              <a:t> </a:t>
            </a:r>
            <a:r>
              <a:rPr lang="cs-CZ" dirty="0" err="1" smtClean="0"/>
              <a:t>Consumption</a:t>
            </a:r>
            <a:r>
              <a:rPr lang="cs-CZ" dirty="0" smtClean="0"/>
              <a:t> </a:t>
            </a:r>
            <a:r>
              <a:rPr lang="cs-CZ" dirty="0" err="1" smtClean="0"/>
              <a:t>Attack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útok na „výdrž“ baterií</a:t>
            </a:r>
          </a:p>
          <a:p>
            <a:pPr lvl="1"/>
            <a:r>
              <a:rPr lang="cs-CZ" dirty="0" smtClean="0"/>
              <a:t>zasílání falešných zpráv</a:t>
            </a:r>
          </a:p>
          <a:p>
            <a:pPr lvl="1"/>
            <a:r>
              <a:rPr lang="cs-CZ" dirty="0" smtClean="0"/>
              <a:t>ověřování falešných zpráv</a:t>
            </a:r>
          </a:p>
          <a:p>
            <a:pPr lvl="1"/>
            <a:r>
              <a:rPr lang="cs-CZ" dirty="0" smtClean="0"/>
              <a:t>spouštění výpočetních procesů</a:t>
            </a:r>
          </a:p>
          <a:p>
            <a:pPr lvl="1"/>
            <a:r>
              <a:rPr lang="cs-CZ" dirty="0" smtClean="0"/>
              <a:t>zbytečné vysílání a naslouchání</a:t>
            </a:r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6181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96EBD-120C-4430-A0A4-EECACE0150A8}" type="datetime1">
              <a:rPr lang="cs-CZ" smtClean="0"/>
              <a:t>11.3.2014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Projektování distribuovaných systémů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29E0C-EFD8-4D02-BFFE-B3723C263D83}" type="slidenum">
              <a:rPr lang="cs-CZ"/>
              <a:pPr/>
              <a:t>18</a:t>
            </a:fld>
            <a:endParaRPr lang="cs-CZ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>Útoky na síťovou vrstvu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Útok na zpřístupnění umístění (</a:t>
            </a:r>
            <a:r>
              <a:rPr lang="cs-CZ" dirty="0" err="1"/>
              <a:t>Location</a:t>
            </a:r>
            <a:r>
              <a:rPr lang="cs-CZ" dirty="0"/>
              <a:t> </a:t>
            </a:r>
            <a:r>
              <a:rPr lang="cs-CZ" dirty="0" err="1" smtClean="0"/>
              <a:t>Disclosure</a:t>
            </a:r>
            <a:r>
              <a:rPr lang="cs-CZ" dirty="0" smtClean="0"/>
              <a:t> </a:t>
            </a:r>
            <a:r>
              <a:rPr lang="cs-CZ" dirty="0" err="1" smtClean="0"/>
              <a:t>Atack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sbírání informací o umístění a topologii sítě</a:t>
            </a:r>
          </a:p>
          <a:p>
            <a:pPr lvl="1"/>
            <a:r>
              <a:rPr lang="cs-CZ" dirty="0" smtClean="0"/>
              <a:t>zjišťování uzlů, o které je zájem</a:t>
            </a:r>
          </a:p>
          <a:p>
            <a:pPr lvl="1"/>
            <a:r>
              <a:rPr lang="cs-CZ" dirty="0" smtClean="0"/>
              <a:t>sledování provozu a zjišťování pravidel pro komunikaci</a:t>
            </a:r>
            <a:endParaRPr lang="cs-CZ" dirty="0"/>
          </a:p>
          <a:p>
            <a:r>
              <a:rPr lang="cs-CZ" dirty="0"/>
              <a:t>Útok provádějící záplavu sítě Hello zprávami (Hello </a:t>
            </a:r>
            <a:r>
              <a:rPr lang="cs-CZ" dirty="0" err="1" smtClean="0"/>
              <a:t>Flood</a:t>
            </a:r>
            <a:r>
              <a:rPr lang="cs-CZ" dirty="0" smtClean="0"/>
              <a:t> </a:t>
            </a:r>
            <a:r>
              <a:rPr lang="cs-CZ" dirty="0" err="1" smtClean="0"/>
              <a:t>Attack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cílem je přesvědčit uzly sítě že škodlivý uzel je jejich soused</a:t>
            </a:r>
          </a:p>
          <a:p>
            <a:pPr lvl="1"/>
            <a:r>
              <a:rPr lang="cs-CZ" dirty="0" smtClean="0"/>
              <a:t>zvýšení výkonu vysílání (ztráta energie)</a:t>
            </a:r>
          </a:p>
          <a:p>
            <a:pPr lvl="1"/>
            <a:r>
              <a:rPr lang="cs-CZ" dirty="0" smtClean="0"/>
              <a:t>vysílání ze vzdálených uzlů jde „do ztracena“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023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96EBD-120C-4430-A0A4-EECACE0150A8}" type="datetime1">
              <a:rPr lang="cs-CZ" smtClean="0"/>
              <a:t>11.3.2014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Projektování distribuovaných systémů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29E0C-EFD8-4D02-BFFE-B3723C263D83}" type="slidenum">
              <a:rPr lang="cs-CZ"/>
              <a:pPr/>
              <a:t>19</a:t>
            </a:fld>
            <a:endParaRPr lang="cs-CZ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>Útoky na síťovou vrstvu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Falšování potvrzujících zpráv (</a:t>
            </a:r>
            <a:r>
              <a:rPr lang="cs-CZ" dirty="0" err="1"/>
              <a:t>Acknowledgement</a:t>
            </a:r>
            <a:r>
              <a:rPr lang="cs-CZ" dirty="0"/>
              <a:t> </a:t>
            </a:r>
            <a:r>
              <a:rPr lang="cs-CZ" dirty="0" err="1" smtClean="0"/>
              <a:t>Spoofing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falešné potvrzování, vedoucí ke zmatení uzlů – dobré linky jsou špatné, špatné linky jsou dobré, ...</a:t>
            </a:r>
          </a:p>
          <a:p>
            <a:pPr lvl="1"/>
            <a:r>
              <a:rPr lang="cs-CZ" dirty="0" smtClean="0"/>
              <a:t>lze řešit i selektivně (podle uzlů)</a:t>
            </a:r>
            <a:endParaRPr lang="cs-CZ" dirty="0"/>
          </a:p>
          <a:p>
            <a:r>
              <a:rPr lang="cs-CZ" dirty="0"/>
              <a:t>Vydírání uzlu (</a:t>
            </a:r>
            <a:r>
              <a:rPr lang="cs-CZ" dirty="0" err="1"/>
              <a:t>Blackmailing</a:t>
            </a:r>
            <a:r>
              <a:rPr lang="cs-CZ" dirty="0"/>
              <a:t> and Co-</a:t>
            </a:r>
            <a:r>
              <a:rPr lang="cs-CZ" dirty="0" err="1"/>
              <a:t>operative</a:t>
            </a:r>
            <a:r>
              <a:rPr lang="cs-CZ" dirty="0"/>
              <a:t> </a:t>
            </a:r>
            <a:r>
              <a:rPr lang="cs-CZ" dirty="0" err="1"/>
              <a:t>Blackmailing</a:t>
            </a:r>
            <a:r>
              <a:rPr lang="cs-CZ" dirty="0"/>
              <a:t> </a:t>
            </a:r>
            <a:r>
              <a:rPr lang="cs-CZ" dirty="0" err="1"/>
              <a:t>attack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obvinění pravého uzlu že je škodlivý</a:t>
            </a:r>
          </a:p>
          <a:p>
            <a:pPr lvl="1"/>
            <a:r>
              <a:rPr lang="cs-CZ" dirty="0" smtClean="0"/>
              <a:t>je třeba více spolupracujících uzlů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9068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1786D-D2C6-456F-A46C-5E80FDCBC106}" type="datetime1">
              <a:rPr lang="cs-CZ" smtClean="0"/>
              <a:t>11.3.2014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Projektování distribuovaných systémů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CF906-7029-4422-8D81-2DE6558EB843}" type="slidenum">
              <a:rPr lang="cs-CZ"/>
              <a:pPr/>
              <a:t>2</a:t>
            </a:fld>
            <a:endParaRPr lang="cs-CZ"/>
          </a:p>
        </p:txBody>
      </p:sp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Zdroje prezentace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Tyto předlohy byly vytvořeny podle následujících podkladů</a:t>
            </a:r>
          </a:p>
          <a:p>
            <a:pPr lvl="1"/>
            <a:r>
              <a:rPr lang="cs-CZ" dirty="0" smtClean="0"/>
              <a:t>Projekt 5 Milan Široký: „Útoky na bezdrátové senzorické sítě“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96EBD-120C-4430-A0A4-EECACE0150A8}" type="datetime1">
              <a:rPr lang="cs-CZ" smtClean="0"/>
              <a:t>11.3.2014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Projektování distribuovaných systémů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29E0C-EFD8-4D02-BFFE-B3723C263D83}" type="slidenum">
              <a:rPr lang="cs-CZ"/>
              <a:pPr/>
              <a:t>20</a:t>
            </a:fld>
            <a:endParaRPr lang="cs-CZ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>Útoky na síťovou vrstvu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Byzantský útok (</a:t>
            </a:r>
            <a:r>
              <a:rPr lang="cs-CZ" dirty="0" err="1"/>
              <a:t>Byzantine</a:t>
            </a:r>
            <a:r>
              <a:rPr lang="cs-CZ" dirty="0"/>
              <a:t> </a:t>
            </a:r>
            <a:r>
              <a:rPr lang="cs-CZ" dirty="0" err="1"/>
              <a:t>attack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kompromitování skupiny uzlů</a:t>
            </a:r>
          </a:p>
          <a:p>
            <a:pPr lvl="1"/>
            <a:r>
              <a:rPr lang="cs-CZ" dirty="0" smtClean="0"/>
              <a:t>napadené uzly se chovají navenek v pořádku</a:t>
            </a:r>
          </a:p>
          <a:p>
            <a:r>
              <a:rPr lang="cs-CZ" dirty="0"/>
              <a:t>Zanedbávání a chamtivost (</a:t>
            </a:r>
            <a:r>
              <a:rPr lang="cs-CZ" dirty="0" err="1"/>
              <a:t>Neglect</a:t>
            </a:r>
            <a:r>
              <a:rPr lang="cs-CZ" dirty="0"/>
              <a:t> and </a:t>
            </a:r>
            <a:r>
              <a:rPr lang="cs-CZ" dirty="0" err="1"/>
              <a:t>Greed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zahazování důležitých zpráv</a:t>
            </a:r>
          </a:p>
          <a:p>
            <a:pPr lvl="1"/>
            <a:r>
              <a:rPr lang="cs-CZ" dirty="0" smtClean="0"/>
              <a:t>změna směrování</a:t>
            </a:r>
          </a:p>
          <a:p>
            <a:pPr lvl="1"/>
            <a:r>
              <a:rPr lang="cs-CZ" dirty="0" smtClean="0"/>
              <a:t>zahlcení sítě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712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96EBD-120C-4430-A0A4-EECACE0150A8}" type="datetime1">
              <a:rPr lang="cs-CZ" smtClean="0"/>
              <a:t>11.3.2014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Projektování distribuovaných systémů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29E0C-EFD8-4D02-BFFE-B3723C263D83}" type="slidenum">
              <a:rPr lang="cs-CZ"/>
              <a:pPr/>
              <a:t>21</a:t>
            </a:fld>
            <a:endParaRPr lang="cs-CZ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>Útoky na síťovou vrstvu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Obrana</a:t>
            </a:r>
          </a:p>
          <a:p>
            <a:pPr lvl="1"/>
            <a:r>
              <a:rPr lang="cs-CZ" dirty="0" smtClean="0"/>
              <a:t>ověření identity uzlů</a:t>
            </a:r>
          </a:p>
          <a:p>
            <a:pPr lvl="1"/>
            <a:r>
              <a:rPr lang="cs-CZ" dirty="0" smtClean="0"/>
              <a:t>ověření integrity zpráv</a:t>
            </a:r>
          </a:p>
          <a:p>
            <a:pPr lvl="1"/>
            <a:r>
              <a:rPr lang="cs-CZ" dirty="0" smtClean="0"/>
              <a:t>zavedení fyzických metrik (</a:t>
            </a:r>
            <a:r>
              <a:rPr lang="cs-CZ" dirty="0" err="1" smtClean="0"/>
              <a:t>geo</a:t>
            </a:r>
            <a:r>
              <a:rPr lang="cs-CZ" dirty="0" smtClean="0"/>
              <a:t> </a:t>
            </a:r>
            <a:r>
              <a:rPr lang="cs-CZ" dirty="0" err="1" smtClean="0"/>
              <a:t>routing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852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96EBD-120C-4430-A0A4-EECACE0150A8}" type="datetime1">
              <a:rPr lang="cs-CZ" smtClean="0"/>
              <a:t>11.3.2014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Projektování distribuovaných systémů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29E0C-EFD8-4D02-BFFE-B3723C263D83}" type="slidenum">
              <a:rPr lang="cs-CZ"/>
              <a:pPr/>
              <a:t>22</a:t>
            </a:fld>
            <a:endParaRPr lang="cs-CZ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>Útoky na agregační a aplikační vrstvu</a:t>
            </a:r>
            <a:endParaRPr lang="cs-CZ" dirty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Nebezpečné jsou protokoly vyžadující navázání spojení</a:t>
            </a:r>
          </a:p>
          <a:p>
            <a:pPr lvl="1"/>
            <a:r>
              <a:rPr lang="cs-CZ" dirty="0" smtClean="0"/>
              <a:t>SYN </a:t>
            </a:r>
            <a:r>
              <a:rPr lang="cs-CZ" dirty="0" err="1" smtClean="0"/>
              <a:t>Flood</a:t>
            </a:r>
            <a:r>
              <a:rPr lang="cs-CZ" dirty="0" smtClean="0"/>
              <a:t> z TCP – zahlcení požadavky navázání spojení</a:t>
            </a:r>
          </a:p>
          <a:p>
            <a:pPr lvl="1"/>
            <a:r>
              <a:rPr lang="cs-CZ" dirty="0"/>
              <a:t>Session </a:t>
            </a:r>
            <a:r>
              <a:rPr lang="cs-CZ" dirty="0" err="1" smtClean="0"/>
              <a:t>hijacking</a:t>
            </a:r>
            <a:r>
              <a:rPr lang="cs-CZ" dirty="0" smtClean="0"/>
              <a:t> – unesení relace (i </a:t>
            </a:r>
            <a:r>
              <a:rPr lang="cs-CZ" dirty="0" err="1" smtClean="0"/>
              <a:t>datagramové</a:t>
            </a:r>
            <a:r>
              <a:rPr lang="cs-CZ" dirty="0" smtClean="0"/>
              <a:t>)</a:t>
            </a:r>
          </a:p>
          <a:p>
            <a:r>
              <a:rPr lang="cs-CZ" dirty="0" smtClean="0"/>
              <a:t>Útoky na aplikační vrstvu</a:t>
            </a:r>
          </a:p>
          <a:p>
            <a:pPr lvl="1"/>
            <a:r>
              <a:rPr lang="cs-CZ" dirty="0" smtClean="0"/>
              <a:t>využití chyb v systémech (přetečení vyrovnávacích pamětí)</a:t>
            </a:r>
          </a:p>
          <a:p>
            <a:pPr lvl="1"/>
            <a:r>
              <a:rPr lang="cs-CZ" dirty="0" smtClean="0"/>
              <a:t>rozlaďování hodin (</a:t>
            </a:r>
            <a:r>
              <a:rPr lang="cs-CZ" dirty="0" err="1"/>
              <a:t>Clock</a:t>
            </a:r>
            <a:r>
              <a:rPr lang="cs-CZ" dirty="0"/>
              <a:t> </a:t>
            </a:r>
            <a:r>
              <a:rPr lang="cs-CZ" dirty="0" err="1" smtClean="0"/>
              <a:t>Skewing</a:t>
            </a:r>
            <a:r>
              <a:rPr lang="cs-CZ" dirty="0" smtClean="0"/>
              <a:t>)</a:t>
            </a:r>
          </a:p>
          <a:p>
            <a:pPr lvl="1"/>
            <a:r>
              <a:rPr lang="cs-CZ" dirty="0"/>
              <a:t>Přeposílání jen vybraných zpráv útočníkem (</a:t>
            </a:r>
            <a:r>
              <a:rPr lang="cs-CZ" dirty="0" err="1"/>
              <a:t>Selective</a:t>
            </a:r>
            <a:r>
              <a:rPr lang="cs-CZ" dirty="0"/>
              <a:t> </a:t>
            </a:r>
            <a:r>
              <a:rPr lang="cs-CZ" dirty="0" err="1"/>
              <a:t>Message</a:t>
            </a:r>
            <a:r>
              <a:rPr lang="cs-CZ" dirty="0"/>
              <a:t> </a:t>
            </a:r>
            <a:r>
              <a:rPr lang="cs-CZ" dirty="0" err="1"/>
              <a:t>Forwarding</a:t>
            </a:r>
            <a:r>
              <a:rPr lang="cs-CZ" dirty="0" smtClean="0"/>
              <a:t>)</a:t>
            </a:r>
          </a:p>
          <a:p>
            <a:pPr lvl="1"/>
            <a:r>
              <a:rPr lang="cs-CZ" dirty="0"/>
              <a:t>Zkreslení agregace dat (Data </a:t>
            </a:r>
            <a:r>
              <a:rPr lang="cs-CZ" dirty="0" err="1"/>
              <a:t>Aggregation</a:t>
            </a:r>
            <a:r>
              <a:rPr lang="cs-CZ" dirty="0"/>
              <a:t> </a:t>
            </a:r>
            <a:r>
              <a:rPr lang="cs-CZ" dirty="0" err="1"/>
              <a:t>Distortion</a:t>
            </a:r>
            <a:r>
              <a:rPr lang="cs-CZ" dirty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467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96EBD-120C-4430-A0A4-EECACE0150A8}" type="datetime1">
              <a:rPr lang="cs-CZ" smtClean="0"/>
              <a:t>11.3.2014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Projektování distribuovaných systémů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29E0C-EFD8-4D02-BFFE-B3723C263D83}" type="slidenum">
              <a:rPr lang="cs-CZ"/>
              <a:pPr/>
              <a:t>23</a:t>
            </a:fld>
            <a:endParaRPr lang="cs-CZ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>Útoky na agregační a aplikační vrstvu</a:t>
            </a:r>
            <a:endParaRPr lang="cs-CZ" dirty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Obrana</a:t>
            </a:r>
          </a:p>
          <a:p>
            <a:pPr lvl="1"/>
            <a:r>
              <a:rPr lang="cs-CZ" dirty="0" smtClean="0"/>
              <a:t>zavedení bezpečných aplikačních protokolů (šifrování na aplikační úrovni)</a:t>
            </a:r>
          </a:p>
          <a:p>
            <a:pPr lvl="1"/>
            <a:r>
              <a:rPr lang="cs-CZ" dirty="0" smtClean="0"/>
              <a:t>ochrana důvěrnosti dat</a:t>
            </a:r>
          </a:p>
          <a:p>
            <a:pPr lvl="1"/>
            <a:r>
              <a:rPr lang="cs-CZ" dirty="0" smtClean="0"/>
              <a:t>ochrana integrity dat</a:t>
            </a:r>
          </a:p>
        </p:txBody>
      </p:sp>
    </p:spTree>
    <p:extLst>
      <p:ext uri="{BB962C8B-B14F-4D97-AF65-F5344CB8AC3E}">
        <p14:creationId xmlns:p14="http://schemas.microsoft.com/office/powerpoint/2010/main" val="289127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96EBD-120C-4430-A0A4-EECACE0150A8}" type="datetime1">
              <a:rPr lang="cs-CZ" smtClean="0"/>
              <a:t>11.3.2014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Projektování distribuovaných systémů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29E0C-EFD8-4D02-BFFE-B3723C263D83}" type="slidenum">
              <a:rPr lang="cs-CZ"/>
              <a:pPr/>
              <a:t>24</a:t>
            </a:fld>
            <a:endParaRPr lang="cs-CZ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Další útoky</a:t>
            </a:r>
            <a:endParaRPr lang="cs-CZ" dirty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Odmítnutí služeb (</a:t>
            </a:r>
            <a:r>
              <a:rPr lang="cs-CZ" dirty="0" err="1"/>
              <a:t>Denial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Service</a:t>
            </a:r>
            <a:r>
              <a:rPr lang="cs-CZ" dirty="0" smtClean="0"/>
              <a:t>)</a:t>
            </a:r>
          </a:p>
          <a:p>
            <a:r>
              <a:rPr lang="cs-CZ" dirty="0"/>
              <a:t>Předstírání jiné identity (</a:t>
            </a:r>
            <a:r>
              <a:rPr lang="cs-CZ" dirty="0" err="1"/>
              <a:t>Impersonation</a:t>
            </a:r>
            <a:r>
              <a:rPr lang="cs-CZ" dirty="0"/>
              <a:t> </a:t>
            </a:r>
            <a:r>
              <a:rPr lang="cs-CZ" dirty="0" err="1" smtClean="0"/>
              <a:t>Attack</a:t>
            </a:r>
            <a:r>
              <a:rPr lang="cs-CZ" dirty="0" smtClean="0"/>
              <a:t>)</a:t>
            </a:r>
          </a:p>
          <a:p>
            <a:r>
              <a:rPr lang="cs-CZ" dirty="0"/>
              <a:t>Muž </a:t>
            </a:r>
            <a:r>
              <a:rPr lang="cs-CZ" dirty="0" smtClean="0"/>
              <a:t>uprostřed (Man-in-</a:t>
            </a:r>
            <a:r>
              <a:rPr lang="cs-CZ" dirty="0" err="1" smtClean="0"/>
              <a:t>the</a:t>
            </a:r>
            <a:r>
              <a:rPr lang="cs-CZ" dirty="0" smtClean="0"/>
              <a:t>-</a:t>
            </a:r>
            <a:r>
              <a:rPr lang="cs-CZ" dirty="0" err="1"/>
              <a:t>M</a:t>
            </a:r>
            <a:r>
              <a:rPr lang="cs-CZ" dirty="0" err="1" smtClean="0"/>
              <a:t>iddle</a:t>
            </a:r>
            <a:r>
              <a:rPr lang="cs-CZ" dirty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61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96EBD-120C-4430-A0A4-EECACE0150A8}" type="datetime1">
              <a:rPr lang="cs-CZ" smtClean="0"/>
              <a:t>11.3.2014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Projektování distribuovaných systémů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29E0C-EFD8-4D02-BFFE-B3723C263D83}" type="slidenum">
              <a:rPr lang="cs-CZ"/>
              <a:pPr/>
              <a:t>25</a:t>
            </a:fld>
            <a:endParaRPr lang="cs-CZ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Bezpečnost v kostce</a:t>
            </a:r>
            <a:endParaRPr lang="cs-CZ" dirty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Požadavky na </a:t>
            </a:r>
            <a:r>
              <a:rPr lang="cs-CZ" dirty="0" smtClean="0"/>
              <a:t>bezpečnost</a:t>
            </a:r>
            <a:endParaRPr lang="cs-CZ" dirty="0"/>
          </a:p>
          <a:p>
            <a:pPr lvl="1"/>
            <a:r>
              <a:rPr lang="cs-CZ" dirty="0"/>
              <a:t>Kryptografie</a:t>
            </a:r>
          </a:p>
          <a:p>
            <a:pPr lvl="1"/>
            <a:r>
              <a:rPr lang="cs-CZ" dirty="0"/>
              <a:t>Bezpečné sdílení klíčů a řízení přístupu</a:t>
            </a:r>
          </a:p>
          <a:p>
            <a:pPr lvl="1"/>
            <a:r>
              <a:rPr lang="cs-CZ" dirty="0"/>
              <a:t>Ověřování a bezpečné směrování</a:t>
            </a:r>
          </a:p>
          <a:p>
            <a:pPr lvl="1"/>
            <a:r>
              <a:rPr lang="cs-CZ" dirty="0"/>
              <a:t>Bezpečná agregace dat</a:t>
            </a:r>
          </a:p>
          <a:p>
            <a:pPr lvl="1"/>
            <a:r>
              <a:rPr lang="cs-CZ" dirty="0"/>
              <a:t>Detekce napadení</a:t>
            </a:r>
          </a:p>
          <a:p>
            <a:r>
              <a:rPr lang="cs-CZ" dirty="0"/>
              <a:t>Bezpečnostní služby</a:t>
            </a:r>
          </a:p>
          <a:p>
            <a:pPr lvl="1"/>
            <a:r>
              <a:rPr lang="cs-CZ" dirty="0"/>
              <a:t>Důvěrnost (šifrování)</a:t>
            </a:r>
          </a:p>
          <a:p>
            <a:pPr lvl="1"/>
            <a:r>
              <a:rPr lang="cs-CZ" dirty="0"/>
              <a:t>Pravost (</a:t>
            </a:r>
            <a:r>
              <a:rPr lang="cs-CZ" dirty="0" err="1"/>
              <a:t>authenticity</a:t>
            </a:r>
            <a:r>
              <a:rPr lang="cs-CZ" dirty="0"/>
              <a:t>), ověření pravosti</a:t>
            </a:r>
          </a:p>
          <a:p>
            <a:pPr lvl="1"/>
            <a:r>
              <a:rPr lang="cs-CZ" dirty="0"/>
              <a:t>Integrita, </a:t>
            </a:r>
            <a:r>
              <a:rPr lang="cs-CZ" dirty="0" err="1" smtClean="0"/>
              <a:t>hashovací</a:t>
            </a:r>
            <a:r>
              <a:rPr lang="cs-CZ" dirty="0" smtClean="0"/>
              <a:t> funkce, elektronický </a:t>
            </a:r>
            <a:r>
              <a:rPr lang="cs-CZ" dirty="0"/>
              <a:t>podpis</a:t>
            </a:r>
          </a:p>
          <a:p>
            <a:pPr lvl="1"/>
            <a:r>
              <a:rPr lang="cs-CZ" dirty="0"/>
              <a:t>Nepopiratelnost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174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96EBD-120C-4430-A0A4-EECACE0150A8}" type="datetime1">
              <a:rPr lang="cs-CZ" smtClean="0"/>
              <a:t>11.3.2014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Projektování distribuovaných systémů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29E0C-EFD8-4D02-BFFE-B3723C263D83}" type="slidenum">
              <a:rPr lang="cs-CZ"/>
              <a:pPr/>
              <a:t>26</a:t>
            </a:fld>
            <a:endParaRPr lang="cs-CZ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Bezpečnost v kostce</a:t>
            </a:r>
            <a:br>
              <a:rPr lang="cs-CZ" dirty="0" smtClean="0"/>
            </a:br>
            <a:r>
              <a:rPr lang="cs-CZ" sz="2800" dirty="0" smtClean="0"/>
              <a:t>Principy bezpečnosti</a:t>
            </a:r>
            <a:endParaRPr lang="cs-CZ" dirty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600" dirty="0" smtClean="0"/>
              <a:t>Důvěrnost </a:t>
            </a:r>
            <a:r>
              <a:rPr lang="cs-CZ" sz="1600" dirty="0"/>
              <a:t>dat (Data </a:t>
            </a:r>
            <a:r>
              <a:rPr lang="cs-CZ" sz="1600" dirty="0" err="1"/>
              <a:t>Confidentiality</a:t>
            </a:r>
            <a:r>
              <a:rPr lang="cs-CZ" sz="1600" dirty="0"/>
              <a:t>) – pouze autorizované </a:t>
            </a:r>
            <a:r>
              <a:rPr lang="cs-CZ" sz="1600" dirty="0" smtClean="0"/>
              <a:t>uzly </a:t>
            </a:r>
            <a:r>
              <a:rPr lang="cs-CZ" sz="1600" dirty="0"/>
              <a:t>jsou schopné přistupovat k obsahu zpráv</a:t>
            </a:r>
          </a:p>
          <a:p>
            <a:r>
              <a:rPr lang="cs-CZ" sz="1600" dirty="0"/>
              <a:t>Ověření pravosti dat (Data </a:t>
            </a:r>
            <a:r>
              <a:rPr lang="cs-CZ" sz="1600" dirty="0" err="1"/>
              <a:t>Authentication</a:t>
            </a:r>
            <a:r>
              <a:rPr lang="cs-CZ" sz="1600" dirty="0"/>
              <a:t>) – potvrzení pravosti odesílatele</a:t>
            </a:r>
          </a:p>
          <a:p>
            <a:r>
              <a:rPr lang="cs-CZ" sz="1600" dirty="0"/>
              <a:t>Integrita dat (Data Integrity) – data nejsou změněna nepovoleným způsobem, digitální podpis, šifrování</a:t>
            </a:r>
          </a:p>
          <a:p>
            <a:r>
              <a:rPr lang="cs-CZ" sz="1600" dirty="0"/>
              <a:t>Čerstvost dat (Data </a:t>
            </a:r>
            <a:r>
              <a:rPr lang="cs-CZ" sz="1600" dirty="0" err="1"/>
              <a:t>Freshness</a:t>
            </a:r>
            <a:r>
              <a:rPr lang="cs-CZ" sz="1600" dirty="0"/>
              <a:t>) – zabránění posílání starších replik, např. při periodické obnově klíčů</a:t>
            </a:r>
          </a:p>
          <a:p>
            <a:r>
              <a:rPr lang="cs-CZ" sz="1600" dirty="0"/>
              <a:t>Dostupnost dat (Data </a:t>
            </a:r>
            <a:r>
              <a:rPr lang="cs-CZ" sz="1600" dirty="0" err="1"/>
              <a:t>Availability</a:t>
            </a:r>
            <a:r>
              <a:rPr lang="cs-CZ" sz="1600" dirty="0"/>
              <a:t>) – údržba celé sítě tak, aby data byla vždy dostupná (ochrana proti útokům </a:t>
            </a:r>
            <a:r>
              <a:rPr lang="cs-CZ" sz="1600" dirty="0" err="1"/>
              <a:t>DoS</a:t>
            </a:r>
            <a:r>
              <a:rPr lang="cs-CZ" sz="1600" dirty="0"/>
              <a:t>, přetížení komunikačních cest, přetížení uzlů)</a:t>
            </a:r>
          </a:p>
          <a:p>
            <a:r>
              <a:rPr lang="cs-CZ" sz="1600" dirty="0"/>
              <a:t>Časová synchronizace (</a:t>
            </a:r>
            <a:r>
              <a:rPr lang="cs-CZ" sz="1600" dirty="0" err="1"/>
              <a:t>Time</a:t>
            </a:r>
            <a:r>
              <a:rPr lang="cs-CZ" sz="1600" dirty="0"/>
              <a:t> </a:t>
            </a:r>
            <a:r>
              <a:rPr lang="cs-CZ" sz="1600" dirty="0" err="1"/>
              <a:t>Synchronization</a:t>
            </a:r>
            <a:r>
              <a:rPr lang="cs-CZ" sz="1600" dirty="0"/>
              <a:t>) – schopnost domluvit se na čase provedení operace (příjem, vysílání), </a:t>
            </a:r>
            <a:r>
              <a:rPr lang="cs-CZ" sz="1600" dirty="0" err="1"/>
              <a:t>sychronní</a:t>
            </a:r>
            <a:r>
              <a:rPr lang="cs-CZ" sz="1600" dirty="0"/>
              <a:t> sběr dat, synchronní čas pro ověřování platnosti.</a:t>
            </a:r>
          </a:p>
          <a:p>
            <a:r>
              <a:rPr lang="cs-CZ" sz="1600" dirty="0"/>
              <a:t>Bezpečné vytváření a údržba skupin (</a:t>
            </a:r>
            <a:r>
              <a:rPr lang="cs-CZ" sz="1600" dirty="0" err="1"/>
              <a:t>Secure</a:t>
            </a:r>
            <a:r>
              <a:rPr lang="cs-CZ" sz="1600" dirty="0"/>
              <a:t> Group Management) – schopnost vytvářet a rušit skupiny.</a:t>
            </a:r>
          </a:p>
          <a:p>
            <a:r>
              <a:rPr lang="cs-CZ" sz="1600" dirty="0"/>
              <a:t>Bezpečná lokalizace (</a:t>
            </a:r>
            <a:r>
              <a:rPr lang="cs-CZ" sz="1600" dirty="0" err="1"/>
              <a:t>Secure</a:t>
            </a:r>
            <a:r>
              <a:rPr lang="cs-CZ" sz="1600" dirty="0"/>
              <a:t> </a:t>
            </a:r>
            <a:r>
              <a:rPr lang="cs-CZ" sz="1600" dirty="0" err="1"/>
              <a:t>Localization</a:t>
            </a:r>
            <a:r>
              <a:rPr lang="cs-CZ" sz="1600" dirty="0"/>
              <a:t>) – je důležitá pro udržení </a:t>
            </a:r>
            <a:r>
              <a:rPr lang="cs-CZ" sz="1600" dirty="0" smtClean="0"/>
              <a:t>integrity </a:t>
            </a:r>
            <a:r>
              <a:rPr lang="cs-CZ" sz="1600" dirty="0"/>
              <a:t>sítě, kdy uzly komunikují pouze s ověřenými sousedy.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663485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80B45-F0E5-4CF0-9C8C-DA2E4976BC9C}" type="datetime1">
              <a:rPr lang="cs-CZ" smtClean="0"/>
              <a:t>11.3.2014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Projektování distribuovaných systémů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D9FE7-1E6E-4023-AC0E-52DC6016E285}" type="slidenum">
              <a:rPr lang="cs-CZ"/>
              <a:pPr/>
              <a:t>3</a:t>
            </a:fld>
            <a:endParaRPr lang="cs-CZ"/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Obsah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dirty="0" smtClean="0"/>
              <a:t>Útoky na jednotlivé uzly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Útoky na komunikační kanály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Útoky na MAC vrstvu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Útoky na síťovou vrstvu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Útoky na agregační a aplikační vrstvu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96EBD-120C-4430-A0A4-EECACE0150A8}" type="datetime1">
              <a:rPr lang="cs-CZ" smtClean="0"/>
              <a:t>11.3.2014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Projektování distribuovaných systémů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29E0C-EFD8-4D02-BFFE-B3723C263D83}" type="slidenum">
              <a:rPr lang="cs-CZ"/>
              <a:pPr/>
              <a:t>4</a:t>
            </a:fld>
            <a:endParaRPr lang="cs-CZ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>Útoky na jednotlivé uzly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Neoprávněná manipulace s uzly </a:t>
            </a:r>
            <a:r>
              <a:rPr lang="cs-CZ" dirty="0"/>
              <a:t>(</a:t>
            </a:r>
            <a:r>
              <a:rPr lang="cs-CZ" dirty="0" err="1"/>
              <a:t>Device</a:t>
            </a:r>
            <a:r>
              <a:rPr lang="cs-CZ" dirty="0"/>
              <a:t> </a:t>
            </a:r>
            <a:r>
              <a:rPr lang="cs-CZ" dirty="0" err="1"/>
              <a:t>tampering</a:t>
            </a:r>
            <a:r>
              <a:rPr lang="cs-CZ" dirty="0" smtClean="0"/>
              <a:t>)</a:t>
            </a:r>
            <a:endParaRPr lang="cs-CZ" dirty="0"/>
          </a:p>
          <a:p>
            <a:pPr lvl="1"/>
            <a:r>
              <a:rPr lang="cs-CZ" dirty="0" smtClean="0"/>
              <a:t>Nejjednodušší </a:t>
            </a:r>
            <a:r>
              <a:rPr lang="cs-CZ" dirty="0"/>
              <a:t>způsob útoku na uzly je ten, při kterém tyto uzly zničíme nebo je modifikujeme podle svých představ. </a:t>
            </a:r>
            <a:endParaRPr lang="cs-CZ" dirty="0" smtClean="0"/>
          </a:p>
          <a:p>
            <a:pPr lvl="1"/>
            <a:r>
              <a:rPr lang="cs-CZ" dirty="0" smtClean="0"/>
              <a:t>Obrana mechanickým uspořádáním (detekuje se otevření)</a:t>
            </a:r>
          </a:p>
          <a:p>
            <a:pPr lvl="1"/>
            <a:r>
              <a:rPr lang="cs-CZ" dirty="0" smtClean="0"/>
              <a:t>Utajované informace ukryty ve speciálních obvodech se speciální ochranou (destrukce)</a:t>
            </a:r>
          </a:p>
          <a:p>
            <a:pPr lvl="1"/>
            <a:r>
              <a:rPr lang="cs-CZ" dirty="0" smtClean="0"/>
              <a:t>TPM (</a:t>
            </a:r>
            <a:r>
              <a:rPr lang="cs-CZ" dirty="0" err="1" smtClean="0"/>
              <a:t>Trusted</a:t>
            </a:r>
            <a:r>
              <a:rPr lang="cs-CZ" dirty="0" smtClean="0"/>
              <a:t> </a:t>
            </a:r>
            <a:r>
              <a:rPr lang="cs-CZ" dirty="0" err="1" smtClean="0"/>
              <a:t>Platform</a:t>
            </a:r>
            <a:r>
              <a:rPr lang="cs-CZ" dirty="0" smtClean="0"/>
              <a:t> Module) – ISO/IEC 11889</a:t>
            </a:r>
          </a:p>
          <a:p>
            <a:pPr lvl="2"/>
            <a:r>
              <a:rPr lang="cs-CZ" dirty="0" smtClean="0"/>
              <a:t>bezpečné uložení klíčů</a:t>
            </a:r>
          </a:p>
          <a:p>
            <a:pPr lvl="2"/>
            <a:r>
              <a:rPr lang="cs-CZ" dirty="0" smtClean="0"/>
              <a:t>bezpečné uložení otisků (elektronický podpis)</a:t>
            </a:r>
          </a:p>
          <a:p>
            <a:pPr lvl="2"/>
            <a:r>
              <a:rPr lang="cs-CZ" dirty="0" smtClean="0"/>
              <a:t>zabudovaná </a:t>
            </a:r>
            <a:r>
              <a:rPr lang="cs-CZ" dirty="0" err="1" smtClean="0"/>
              <a:t>hashovací</a:t>
            </a:r>
            <a:r>
              <a:rPr lang="cs-CZ" dirty="0" smtClean="0"/>
              <a:t> funkce</a:t>
            </a:r>
          </a:p>
          <a:p>
            <a:pPr lvl="2"/>
            <a:r>
              <a:rPr lang="cs-CZ" dirty="0" smtClean="0"/>
              <a:t>zabudovaný generátor náhodných čísel</a:t>
            </a:r>
          </a:p>
          <a:p>
            <a:pPr lvl="2"/>
            <a:r>
              <a:rPr lang="cs-CZ" dirty="0" smtClean="0"/>
              <a:t> RSA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96EBD-120C-4430-A0A4-EECACE0150A8}" type="datetime1">
              <a:rPr lang="cs-CZ" smtClean="0"/>
              <a:t>11.3.2014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Projektování distribuovaných systémů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29E0C-EFD8-4D02-BFFE-B3723C263D83}" type="slidenum">
              <a:rPr lang="cs-CZ"/>
              <a:pPr/>
              <a:t>5</a:t>
            </a:fld>
            <a:endParaRPr lang="cs-CZ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>Útoky na komunikační kanály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Odposlech (</a:t>
            </a:r>
            <a:r>
              <a:rPr lang="cs-CZ" dirty="0" err="1"/>
              <a:t>Eavesdropping</a:t>
            </a:r>
            <a:r>
              <a:rPr lang="cs-CZ" dirty="0"/>
              <a:t>)</a:t>
            </a:r>
          </a:p>
          <a:p>
            <a:pPr lvl="1"/>
            <a:r>
              <a:rPr lang="cs-CZ" dirty="0" smtClean="0"/>
              <a:t>Útočníci </a:t>
            </a:r>
            <a:r>
              <a:rPr lang="cs-CZ" dirty="0"/>
              <a:t>při tomto útoku sledují probíhající síťový provoz na komunikačních kanálech a ukládají si získaná data pro pozdější analýzu a získání citlivých údajů. Tento útok probíhá bez vědomí odesílatelů a příjemců. </a:t>
            </a:r>
          </a:p>
          <a:p>
            <a:r>
              <a:rPr lang="cs-CZ" dirty="0"/>
              <a:t>Rušení přenosu dat (</a:t>
            </a:r>
            <a:r>
              <a:rPr lang="cs-CZ" dirty="0" err="1"/>
              <a:t>Jamming</a:t>
            </a:r>
            <a:r>
              <a:rPr lang="cs-CZ" dirty="0"/>
              <a:t>)</a:t>
            </a:r>
          </a:p>
          <a:p>
            <a:pPr lvl="1"/>
            <a:r>
              <a:rPr lang="cs-CZ" dirty="0" smtClean="0"/>
              <a:t>V </a:t>
            </a:r>
            <a:r>
              <a:rPr lang="cs-CZ" dirty="0"/>
              <a:t>tomto útoku jde v první řadě o zablokování nebo rušení signálu, což vede k porušeným nebo ztraceným zprávám. Signál generovaný útočníkem může být silnější než signál vysílaný cílovým uzlem a dokáže tento vysílaný signál zahltit a rušit tak celou komunikaci.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700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96EBD-120C-4430-A0A4-EECACE0150A8}" type="datetime1">
              <a:rPr lang="cs-CZ" smtClean="0"/>
              <a:t>11.3.2014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Projektování distribuovaných systémů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29E0C-EFD8-4D02-BFFE-B3723C263D83}" type="slidenum">
              <a:rPr lang="cs-CZ"/>
              <a:pPr/>
              <a:t>6</a:t>
            </a:fld>
            <a:endParaRPr lang="cs-CZ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>Útoky na komunikační kanály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Obrana</a:t>
            </a:r>
          </a:p>
          <a:p>
            <a:pPr lvl="1"/>
            <a:r>
              <a:rPr lang="cs-CZ" dirty="0" smtClean="0"/>
              <a:t>Odposlech </a:t>
            </a:r>
            <a:r>
              <a:rPr lang="cs-CZ" dirty="0"/>
              <a:t>(</a:t>
            </a:r>
            <a:r>
              <a:rPr lang="cs-CZ" dirty="0" err="1"/>
              <a:t>Eavesdropping</a:t>
            </a:r>
            <a:r>
              <a:rPr lang="cs-CZ" dirty="0"/>
              <a:t>)</a:t>
            </a:r>
          </a:p>
          <a:p>
            <a:pPr lvl="1"/>
            <a:r>
              <a:rPr lang="cs-CZ" dirty="0" smtClean="0"/>
              <a:t>Rušení </a:t>
            </a:r>
            <a:r>
              <a:rPr lang="cs-CZ" dirty="0"/>
              <a:t>přenosu dat (</a:t>
            </a:r>
            <a:r>
              <a:rPr lang="cs-CZ" dirty="0" err="1"/>
              <a:t>Jamming</a:t>
            </a:r>
            <a:r>
              <a:rPr lang="cs-CZ" dirty="0"/>
              <a:t>)</a:t>
            </a:r>
          </a:p>
          <a:p>
            <a:pPr lvl="2"/>
            <a:r>
              <a:rPr lang="cs-CZ" dirty="0" smtClean="0"/>
              <a:t>DSSS (Direct </a:t>
            </a:r>
            <a:r>
              <a:rPr lang="cs-CZ" dirty="0" err="1" smtClean="0"/>
              <a:t>Sequence</a:t>
            </a:r>
            <a:r>
              <a:rPr lang="cs-CZ" dirty="0" smtClean="0"/>
              <a:t> </a:t>
            </a:r>
            <a:r>
              <a:rPr lang="cs-CZ" dirty="0" err="1" smtClean="0"/>
              <a:t>Spread</a:t>
            </a:r>
            <a:r>
              <a:rPr lang="cs-CZ" dirty="0" smtClean="0"/>
              <a:t> </a:t>
            </a:r>
            <a:r>
              <a:rPr lang="cs-CZ" dirty="0" err="1" smtClean="0"/>
              <a:t>Spectrum</a:t>
            </a:r>
            <a:r>
              <a:rPr lang="cs-CZ" dirty="0" smtClean="0"/>
              <a:t>)</a:t>
            </a:r>
          </a:p>
          <a:p>
            <a:pPr lvl="2"/>
            <a:r>
              <a:rPr lang="cs-CZ" dirty="0" smtClean="0"/>
              <a:t>FHSS (</a:t>
            </a:r>
            <a:r>
              <a:rPr lang="cs-CZ" dirty="0" err="1" smtClean="0"/>
              <a:t>Frequency</a:t>
            </a:r>
            <a:r>
              <a:rPr lang="cs-CZ" dirty="0" smtClean="0"/>
              <a:t> </a:t>
            </a:r>
            <a:r>
              <a:rPr lang="cs-CZ" dirty="0" err="1" smtClean="0"/>
              <a:t>Hopping</a:t>
            </a:r>
            <a:r>
              <a:rPr lang="cs-CZ" dirty="0" smtClean="0"/>
              <a:t> </a:t>
            </a:r>
            <a:r>
              <a:rPr lang="cs-CZ" dirty="0" err="1" smtClean="0"/>
              <a:t>Spread</a:t>
            </a:r>
            <a:r>
              <a:rPr lang="cs-CZ" dirty="0" smtClean="0"/>
              <a:t> </a:t>
            </a:r>
            <a:r>
              <a:rPr lang="cs-CZ" dirty="0" err="1" smtClean="0"/>
              <a:t>Spectrum</a:t>
            </a:r>
            <a:r>
              <a:rPr lang="cs-CZ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2356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96EBD-120C-4430-A0A4-EECACE0150A8}" type="datetime1">
              <a:rPr lang="cs-CZ" smtClean="0"/>
              <a:t>11.3.2014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Projektování distribuovaných systémů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29E0C-EFD8-4D02-BFFE-B3723C263D83}" type="slidenum">
              <a:rPr lang="cs-CZ"/>
              <a:pPr/>
              <a:t>7</a:t>
            </a:fld>
            <a:endParaRPr lang="cs-CZ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>Útoky na MAC vrstvu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Manipulování provozu (</a:t>
            </a:r>
            <a:r>
              <a:rPr lang="cs-CZ" dirty="0" err="1"/>
              <a:t>Traffic</a:t>
            </a:r>
            <a:r>
              <a:rPr lang="cs-CZ" dirty="0"/>
              <a:t> </a:t>
            </a:r>
            <a:r>
              <a:rPr lang="cs-CZ" dirty="0" err="1"/>
              <a:t>Manipulation</a:t>
            </a:r>
            <a:r>
              <a:rPr lang="cs-CZ" dirty="0" smtClean="0"/>
              <a:t>)</a:t>
            </a:r>
          </a:p>
          <a:p>
            <a:pPr lvl="1"/>
            <a:r>
              <a:rPr lang="cs-CZ" dirty="0"/>
              <a:t>Výrazné zvýšení počtů </a:t>
            </a:r>
            <a:r>
              <a:rPr lang="cs-CZ" dirty="0" smtClean="0"/>
              <a:t>konfliktů</a:t>
            </a:r>
          </a:p>
          <a:p>
            <a:pPr lvl="1"/>
            <a:r>
              <a:rPr lang="cs-CZ" dirty="0"/>
              <a:t>Ve chvíli, kdy vysílá správný uzel svá data, začne útočník vysílat své pakety za účelem způsobení nadměrných kolizí v </a:t>
            </a:r>
            <a:r>
              <a:rPr lang="cs-CZ" dirty="0" smtClean="0"/>
              <a:t>síti</a:t>
            </a:r>
          </a:p>
          <a:p>
            <a:r>
              <a:rPr lang="cs-CZ" dirty="0"/>
              <a:t>Falšování </a:t>
            </a:r>
            <a:r>
              <a:rPr lang="cs-CZ" dirty="0" smtClean="0"/>
              <a:t>adresy uzlu </a:t>
            </a:r>
            <a:r>
              <a:rPr lang="cs-CZ" dirty="0"/>
              <a:t>(</a:t>
            </a:r>
            <a:r>
              <a:rPr lang="cs-CZ" dirty="0" err="1"/>
              <a:t>Identify</a:t>
            </a:r>
            <a:r>
              <a:rPr lang="cs-CZ" dirty="0"/>
              <a:t> </a:t>
            </a:r>
            <a:r>
              <a:rPr lang="cs-CZ" dirty="0" err="1"/>
              <a:t>Spoofing</a:t>
            </a:r>
            <a:r>
              <a:rPr lang="cs-CZ" dirty="0" smtClean="0"/>
              <a:t>)</a:t>
            </a:r>
          </a:p>
          <a:p>
            <a:pPr lvl="1"/>
            <a:r>
              <a:rPr lang="cs-CZ" dirty="0"/>
              <a:t>U</a:t>
            </a:r>
            <a:r>
              <a:rPr lang="cs-CZ" dirty="0" smtClean="0"/>
              <a:t>nikátní </a:t>
            </a:r>
            <a:r>
              <a:rPr lang="cs-CZ" dirty="0"/>
              <a:t>identifikátor </a:t>
            </a:r>
            <a:r>
              <a:rPr lang="cs-CZ" dirty="0" smtClean="0"/>
              <a:t>uzlu </a:t>
            </a:r>
            <a:r>
              <a:rPr lang="cs-CZ" dirty="0"/>
              <a:t>v </a:t>
            </a:r>
            <a:r>
              <a:rPr lang="cs-CZ" dirty="0" smtClean="0"/>
              <a:t>síti</a:t>
            </a:r>
          </a:p>
          <a:p>
            <a:pPr lvl="1"/>
            <a:r>
              <a:rPr lang="cs-CZ" dirty="0" smtClean="0"/>
              <a:t>Útočník se vydává za </a:t>
            </a:r>
            <a:r>
              <a:rPr lang="cs-CZ" dirty="0"/>
              <a:t>jiný </a:t>
            </a:r>
            <a:r>
              <a:rPr lang="cs-CZ" dirty="0" smtClean="0"/>
              <a:t>uzel</a:t>
            </a:r>
          </a:p>
          <a:p>
            <a:pPr lvl="1"/>
            <a:r>
              <a:rPr lang="cs-CZ" dirty="0" smtClean="0"/>
              <a:t>Využití v dalších útocích</a:t>
            </a:r>
          </a:p>
          <a:p>
            <a:pPr lvl="2"/>
            <a:r>
              <a:rPr lang="cs-CZ" dirty="0" err="1" smtClean="0"/>
              <a:t>Sybil</a:t>
            </a:r>
            <a:r>
              <a:rPr lang="cs-CZ" dirty="0" smtClean="0"/>
              <a:t> </a:t>
            </a:r>
            <a:r>
              <a:rPr lang="cs-CZ" dirty="0" err="1"/>
              <a:t>A</a:t>
            </a:r>
            <a:r>
              <a:rPr lang="cs-CZ" dirty="0" err="1" smtClean="0"/>
              <a:t>ttack</a:t>
            </a:r>
            <a:r>
              <a:rPr lang="cs-CZ" dirty="0" smtClean="0"/>
              <a:t> – vydávání se za více identit najednou</a:t>
            </a:r>
          </a:p>
          <a:p>
            <a:pPr lvl="2"/>
            <a:r>
              <a:rPr lang="cs-CZ" dirty="0" err="1" smtClean="0"/>
              <a:t>False</a:t>
            </a:r>
            <a:r>
              <a:rPr lang="cs-CZ" dirty="0" smtClean="0"/>
              <a:t> </a:t>
            </a:r>
            <a:r>
              <a:rPr lang="cs-CZ" dirty="0" err="1" smtClean="0"/>
              <a:t>Routing</a:t>
            </a:r>
            <a:r>
              <a:rPr lang="cs-CZ" dirty="0" smtClean="0"/>
              <a:t> </a:t>
            </a:r>
            <a:r>
              <a:rPr lang="cs-CZ" dirty="0" err="1" smtClean="0"/>
              <a:t>Attack</a:t>
            </a:r>
            <a:r>
              <a:rPr lang="cs-CZ" dirty="0" smtClean="0"/>
              <a:t> – falšování informací pro směrování mezi uzly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496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96EBD-120C-4430-A0A4-EECACE0150A8}" type="datetime1">
              <a:rPr lang="cs-CZ" smtClean="0"/>
              <a:t>11.3.2014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Projektování distribuovaných systémů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29E0C-EFD8-4D02-BFFE-B3723C263D83}" type="slidenum">
              <a:rPr lang="cs-CZ"/>
              <a:pPr/>
              <a:t>8</a:t>
            </a:fld>
            <a:endParaRPr lang="cs-CZ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>Útoky na MAC vrstvu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Obrana</a:t>
            </a:r>
          </a:p>
          <a:p>
            <a:pPr lvl="1"/>
            <a:r>
              <a:rPr lang="cs-CZ" dirty="0" smtClean="0"/>
              <a:t>šifrování přenosu</a:t>
            </a:r>
          </a:p>
          <a:p>
            <a:pPr lvl="1"/>
            <a:r>
              <a:rPr lang="cs-CZ" dirty="0" smtClean="0"/>
              <a:t>algoritmy pro detekci škodlivého chování uzlu</a:t>
            </a:r>
          </a:p>
          <a:p>
            <a:pPr lvl="1"/>
            <a:r>
              <a:rPr lang="cs-CZ" dirty="0" smtClean="0"/>
              <a:t>maskování přenosu „správných dat“ náhodným síťovým přenosem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907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96EBD-120C-4430-A0A4-EECACE0150A8}" type="datetime1">
              <a:rPr lang="cs-CZ" smtClean="0"/>
              <a:t>11.3.2014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Projektování distribuovaných systémů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29E0C-EFD8-4D02-BFFE-B3723C263D83}" type="slidenum">
              <a:rPr lang="cs-CZ"/>
              <a:pPr/>
              <a:t>9</a:t>
            </a:fld>
            <a:endParaRPr lang="cs-CZ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>Útoky na síťovou vrstvu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Útok na směrovací služby</a:t>
            </a:r>
          </a:p>
          <a:p>
            <a:pPr lvl="1"/>
            <a:r>
              <a:rPr lang="cs-CZ" dirty="0" smtClean="0"/>
              <a:t>slabinou je spoléhání se na spolupráci mezi uzly</a:t>
            </a:r>
          </a:p>
          <a:p>
            <a:pPr lvl="1"/>
            <a:r>
              <a:rPr lang="cs-CZ" dirty="0" smtClean="0"/>
              <a:t>změna směrování</a:t>
            </a:r>
          </a:p>
          <a:p>
            <a:pPr lvl="1"/>
            <a:r>
              <a:rPr lang="cs-CZ" dirty="0" smtClean="0"/>
              <a:t>neoptimální trasa (prodloužení zpoždění)</a:t>
            </a:r>
          </a:p>
          <a:p>
            <a:pPr lvl="1"/>
            <a:r>
              <a:rPr lang="cs-CZ" dirty="0" smtClean="0"/>
              <a:t>neexistující cesta (ztráta paketů)</a:t>
            </a:r>
          </a:p>
          <a:p>
            <a:pPr lvl="1"/>
            <a:r>
              <a:rPr lang="cs-CZ" dirty="0" smtClean="0"/>
              <a:t>smyčka ve směrování (zahlcení části sítě)</a:t>
            </a:r>
          </a:p>
        </p:txBody>
      </p:sp>
    </p:spTree>
    <p:extLst>
      <p:ext uri="{BB962C8B-B14F-4D97-AF65-F5344CB8AC3E}">
        <p14:creationId xmlns:p14="http://schemas.microsoft.com/office/powerpoint/2010/main" val="370381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6088808">
  <a:themeElements>
    <a:clrScheme name="06088808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0608880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06088808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088808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06088808</Template>
  <TotalTime>644</TotalTime>
  <Words>1266</Words>
  <Application>Microsoft Office PowerPoint</Application>
  <PresentationFormat>Předvádění na obrazovce (4:3)</PresentationFormat>
  <Paragraphs>306</Paragraphs>
  <Slides>26</Slides>
  <Notes>26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7" baseType="lpstr">
      <vt:lpstr>06088808</vt:lpstr>
      <vt:lpstr>Útoky na bezdrátové sítě</vt:lpstr>
      <vt:lpstr>Zdroje prezentace</vt:lpstr>
      <vt:lpstr>Obsah</vt:lpstr>
      <vt:lpstr> Útoky na jednotlivé uzly</vt:lpstr>
      <vt:lpstr> Útoky na komunikační kanály</vt:lpstr>
      <vt:lpstr> Útoky na komunikační kanály</vt:lpstr>
      <vt:lpstr> Útoky na MAC vrstvu</vt:lpstr>
      <vt:lpstr> Útoky na MAC vrstvu</vt:lpstr>
      <vt:lpstr> Útoky na síťovou vrstvu</vt:lpstr>
      <vt:lpstr> Útoky na síťovou vrstvu</vt:lpstr>
      <vt:lpstr> Útoky na síťovou vrstvu</vt:lpstr>
      <vt:lpstr> Útoky na síťovou vrstvu</vt:lpstr>
      <vt:lpstr> Útoky na síťovou vrstvu</vt:lpstr>
      <vt:lpstr> Útoky na síťovou vrstvu</vt:lpstr>
      <vt:lpstr> Útoky na síťovou vrstvu</vt:lpstr>
      <vt:lpstr> Útoky na síťovou vrstvu</vt:lpstr>
      <vt:lpstr> Útoky na síťovou vrstvu</vt:lpstr>
      <vt:lpstr> Útoky na síťovou vrstvu</vt:lpstr>
      <vt:lpstr> Útoky na síťovou vrstvu</vt:lpstr>
      <vt:lpstr> Útoky na síťovou vrstvu</vt:lpstr>
      <vt:lpstr> Útoky na síťovou vrstvu</vt:lpstr>
      <vt:lpstr> Útoky na agregační a aplikační vrstvu</vt:lpstr>
      <vt:lpstr> Útoky na agregační a aplikační vrstvu</vt:lpstr>
      <vt:lpstr> Další útoky</vt:lpstr>
      <vt:lpstr> Bezpečnost v kostce</vt:lpstr>
      <vt:lpstr> Bezpečnost v kostce Principy bezpečnosti</vt:lpstr>
    </vt:vector>
  </TitlesOfParts>
  <Manager/>
  <Company>ZCU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Síťové útoky </dc:title>
  <dc:subject/>
  <dc:creator>ledvina</dc:creator>
  <cp:keywords/>
  <dc:description/>
  <cp:lastModifiedBy>ledvina</cp:lastModifiedBy>
  <cp:revision>23</cp:revision>
  <dcterms:created xsi:type="dcterms:W3CDTF">2008-04-08T05:42:37Z</dcterms:created>
  <dcterms:modified xsi:type="dcterms:W3CDTF">2014-03-11T10:57:17Z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TC060888081029</vt:lpwstr>
  </property>
</Properties>
</file>