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0" r:id="rId4"/>
    <p:sldId id="261" r:id="rId5"/>
    <p:sldId id="262" r:id="rId6"/>
    <p:sldId id="280" r:id="rId7"/>
    <p:sldId id="263" r:id="rId8"/>
    <p:sldId id="264" r:id="rId9"/>
    <p:sldId id="265" r:id="rId10"/>
    <p:sldId id="266" r:id="rId11"/>
    <p:sldId id="267" r:id="rId12"/>
    <p:sldId id="268" r:id="rId13"/>
    <p:sldId id="950" r:id="rId14"/>
    <p:sldId id="951" r:id="rId15"/>
    <p:sldId id="269" r:id="rId16"/>
    <p:sldId id="952" r:id="rId17"/>
    <p:sldId id="955" r:id="rId18"/>
    <p:sldId id="956" r:id="rId19"/>
    <p:sldId id="953" r:id="rId20"/>
    <p:sldId id="954" r:id="rId21"/>
    <p:sldId id="272" r:id="rId22"/>
    <p:sldId id="273" r:id="rId23"/>
    <p:sldId id="270" r:id="rId24"/>
    <p:sldId id="271" r:id="rId25"/>
    <p:sldId id="274" r:id="rId26"/>
    <p:sldId id="275" r:id="rId27"/>
  </p:sldIdLst>
  <p:sldSz cx="9144000" cy="6858000" type="screen4x3"/>
  <p:notesSz cx="7099300" cy="10223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7" autoAdjust="0"/>
    <p:restoredTop sz="90224" autoAdjust="0"/>
  </p:normalViewPr>
  <p:slideViewPr>
    <p:cSldViewPr>
      <p:cViewPr varScale="1">
        <p:scale>
          <a:sx n="64" d="100"/>
          <a:sy n="64" d="100"/>
        </p:scale>
        <p:origin x="62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-898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2990FA2F-7C1D-4E18-83DB-DC548E5F215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9423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0162" cy="383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7750"/>
            <a:ext cx="5680075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559F3B19-239F-49B9-B058-762A6DB92C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7529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CustomShape 1"/>
          <p:cNvSpPr/>
          <p:nvPr/>
        </p:nvSpPr>
        <p:spPr>
          <a:xfrm>
            <a:off x="3963960" y="8818560"/>
            <a:ext cx="3031200" cy="46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D289401E-6241-4BCD-8787-AC83ABCE1861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5" name="PlaceHolder 2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560" cy="4175640"/>
          </a:xfrm>
          <a:prstGeom prst="rect">
            <a:avLst/>
          </a:prstGeom>
        </p:spPr>
        <p:txBody>
          <a:bodyPr lIns="92880" tIns="46440" rIns="92880" bIns="4644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5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59648F00-231D-4D54-A95D-82A91F615BE6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10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7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EB59CEB4-4193-450E-9989-6FA3655AEF0D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11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9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F7A8BD36-A128-46C8-AAD3-A63B41220CD0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97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67F3FD1A-C91A-458B-8934-DBDA6EB48BC1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7862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99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2C79E134-4F1D-4239-B5BA-EAE39D17A0E6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1157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1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8FE8B2A2-1CEB-4103-BB90-1C834E049B3D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09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58CD1886-AD46-48D0-AAA8-C30D4608CB71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1395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11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4F4D8D4-2D96-4DF6-8B11-878FD3ECC5EB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005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7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9D914E54-E5D7-47C4-9C0E-3213E1EF506D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21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9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EBACF66B-43F5-41D1-BA4B-5B6680BF7149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7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982BB35B-0599-47F9-9A4D-119B4C066B4B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3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B8B31E52-30DC-4794-B2D5-E567D3A4737F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23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5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17EA8724-2641-42C7-B53E-FF50F5288B52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1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1E83C13-811B-4B04-8273-4D424AA03B88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3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6BF562D-0E2D-4867-B796-A6ED0C727988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26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3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0562587-6DAD-4695-A725-A07FB6EA09DA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3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5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4F2D9CFF-3744-4B9F-9672-D969A4E18802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7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ABB06EE6-C417-4BB4-B035-EDB9DF73576B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91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19984F40-8CB8-45C0-8FD6-087598B9F51C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860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9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77BC44DA-62A6-4CC3-93D2-54C433C36939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7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1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76E51561-37D9-4CF9-9188-B2BE67CC2DEC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8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3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74173D7B-6700-4662-AAEA-E14C270F07DE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9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sz="22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42E0-45E2-4F99-A9C2-B7680F5445EB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8CE9-9A95-4B92-8472-CAE8214904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6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FEFE4-6CE4-4259-B43D-D90FCD437CCC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28304-8882-484E-84F2-149424E47F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422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4916-31F3-47C2-90BC-4EE5D0B20EBA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9D420-C399-4FD6-B00E-BAB0CDD2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404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4C71-CA7D-404C-8C98-AABBAE83DAFC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1E95D-D6A6-4D5A-8C0E-BFA76AC6AD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40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F922B-81D8-4843-B837-DEAA33EFBE5B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BBE9-A9A6-4E62-A341-9267CDB68B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7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08208-57FC-4C8A-89FB-A2C40C3F969F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13F6-A874-4C93-86A7-EEC13A0136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966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A97F-B278-4F87-AA3C-120A2FAD6682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454A-3F22-4811-817B-3B84A6E609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978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6CDAD-6D7C-457B-B120-6F111EB6A46A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E181-20E5-4965-9ADD-368D0560ED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85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C5D92-F96B-4396-AB96-A0E1F3D4DE55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75C94-162B-43FE-BEAB-DF763CB641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959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DEAAD-4239-4BCF-82FD-C203AF5497E8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6B87-5086-4D9C-9004-85132DC777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24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F8E7E-2794-4490-8E3E-8FCA74E5526E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00D3E-40BE-4FCF-A0BA-041FD6C304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644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78390-CE23-4E29-B344-1E97E32C9C42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7FA80-E240-443C-9306-126479061E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115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C89634C7-4EEC-4E29-A3D3-D52B57F22050}" type="datetime1">
              <a:rPr lang="cs-CZ" altLang="cs-CZ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69D127E7-0982-4B9E-8B23-BCBDF59F47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Palatino Linotype" panose="020405020505050303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Palatino Linotype" panose="02040502050505030304" pitchFamily="18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Palatino Linotype" panose="02040502050505030304" pitchFamily="18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Palatino Linotype" panose="02040502050505030304" pitchFamily="18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Palatino Linotype" panose="02040502050505030304" pitchFamily="18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CustomShape 1"/>
          <p:cNvSpPr/>
          <p:nvPr/>
        </p:nvSpPr>
        <p:spPr>
          <a:xfrm>
            <a:off x="611640" y="457200"/>
            <a:ext cx="6623640" cy="232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4" name="CustomShape 2"/>
          <p:cNvSpPr/>
          <p:nvPr/>
        </p:nvSpPr>
        <p:spPr>
          <a:xfrm>
            <a:off x="611640" y="3049560"/>
            <a:ext cx="6695640" cy="23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Lekce 7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Ing. Jiří Ledvina, CSc.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TOA - 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3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Měření času příchodu signálu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GPS – 27 satelitů – 24 aktivních, 3 záložní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Přísná synchronizace hodit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Přímá viditelnost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Drahá infrastruktura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GPS moduly jsou pro WSN drahé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 s velikostí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4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5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6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99554114-AE92-4314-8E37-5BC35FB61B97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TOA - 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8" name="CustomShape 2"/>
          <p:cNvSpPr/>
          <p:nvPr/>
        </p:nvSpPr>
        <p:spPr>
          <a:xfrm>
            <a:off x="457200" y="1719360"/>
            <a:ext cx="400572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satelity stačí pro určení polohy v rovině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satelity pro určení polohy v prostoru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Přesnost do 10m po většinu času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Typicky 2 až 3m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Nemusí být dostatečně přesné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9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0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1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1C0D2AB9-FAD9-4AA5-BD67-0B3E9ABC694E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2" name="Picture 4"/>
          <p:cNvPicPr/>
          <p:nvPr/>
        </p:nvPicPr>
        <p:blipFill>
          <a:blip r:embed="rId3"/>
          <a:stretch/>
        </p:blipFill>
        <p:spPr>
          <a:xfrm>
            <a:off x="5258160" y="1552680"/>
            <a:ext cx="3020760" cy="449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TDOA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4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Souběžné vysílání ultrazvuku a RF signálu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Měří rozdíl časů příchodu signálu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Rychlost šíření zvuku ovlivňuje prostředí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Teplota, vlhkost vzduchu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 s určením okamžiku, kdy se spustil zvukový signál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Složité zpracování na straně přijímače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5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6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7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B954C915-A358-4CF2-BEC7-1BDB8BA36A6B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Angle of Arrival (AOA)</a:t>
            </a:r>
            <a:endParaRPr/>
          </a:p>
        </p:txBody>
      </p:sp>
      <p:sp>
        <p:nvSpPr>
          <p:cNvPr id="347" name="CustomShape 2"/>
          <p:cNvSpPr/>
          <p:nvPr/>
        </p:nvSpPr>
        <p:spPr>
          <a:xfrm>
            <a:off x="457200" y="1719360"/>
            <a:ext cx="458172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Speciální přijímač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Schopnost přijímat signál z více směrů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Medusa</a:t>
            </a:r>
            <a:endParaRPr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Příjem ultrazvuku z 6 směrů</a:t>
            </a:r>
            <a:endParaRPr/>
          </a:p>
        </p:txBody>
      </p:sp>
      <p:sp>
        <p:nvSpPr>
          <p:cNvPr id="348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49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50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0B1B54CA-3D70-42C4-832E-45E73AD15B33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</a:t>
            </a:fld>
            <a:endParaRPr/>
          </a:p>
        </p:txBody>
      </p:sp>
      <p:pic>
        <p:nvPicPr>
          <p:cNvPr id="351" name="Obrázek 350"/>
          <p:cNvPicPr/>
          <p:nvPr/>
        </p:nvPicPr>
        <p:blipFill>
          <a:blip r:embed="rId3"/>
          <a:stretch/>
        </p:blipFill>
        <p:spPr>
          <a:xfrm>
            <a:off x="5040000" y="1632960"/>
            <a:ext cx="3094920" cy="455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Angle of Arrival (AOA)</a:t>
            </a:r>
            <a:endParaRPr/>
          </a:p>
        </p:txBody>
      </p:sp>
      <p:sp>
        <p:nvSpPr>
          <p:cNvPr id="353" name="CustomShape 2"/>
          <p:cNvSpPr/>
          <p:nvPr/>
        </p:nvSpPr>
        <p:spPr>
          <a:xfrm>
            <a:off x="457200" y="1719360"/>
            <a:ext cx="458172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4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55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56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861C8365-916D-4D5E-B64F-43B7E40A63A5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</a:t>
            </a:fld>
            <a:endParaRPr/>
          </a:p>
        </p:txBody>
      </p:sp>
      <p:pic>
        <p:nvPicPr>
          <p:cNvPr id="357" name="Obrázek 356"/>
          <p:cNvPicPr/>
          <p:nvPr/>
        </p:nvPicPr>
        <p:blipFill>
          <a:blip r:embed="rId3"/>
          <a:stretch/>
        </p:blipFill>
        <p:spPr>
          <a:xfrm>
            <a:off x="1512000" y="2088000"/>
            <a:ext cx="6053400" cy="4021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Received Signal Strength (RSSI)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9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Převod intenzity signálu na vzdálenost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Vychází se ze vztahu pro útlumu signálu při šíření prostředím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Přibližně intenzita klesá se čtvercem vzdálenosti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Problémy s šířením signálu, odrazy, interferencí se zemí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 přesné měření skoro nepoužitelné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Nerovnoměrný vyzařovací diagram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0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1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2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C194B0F6-4A90-4E48-B0B2-8C3FCC7A2DD8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DV hop lokalizace</a:t>
            </a:r>
            <a:endParaRPr/>
          </a:p>
        </p:txBody>
      </p:sp>
      <p:sp>
        <p:nvSpPr>
          <p:cNvPr id="380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Kotvy vysílají signál </a:t>
            </a:r>
            <a:r>
              <a:rPr lang="cs-CZ" sz="2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broadcast</a:t>
            </a:r>
            <a:endParaRPr dirty="0"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Pozici a čítač přeskoků</a:t>
            </a:r>
            <a:endParaRPr dirty="0"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Přijímač registruje minimální počet přeskoků, větší ignoruje</a:t>
            </a:r>
            <a:endParaRPr dirty="0"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Vysílá paket s čítačem zvýšeným o jedna sousedům</a:t>
            </a:r>
            <a:endParaRPr dirty="0"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Tím získají informaci o počtu přeskoků ke kotvě.</a:t>
            </a:r>
            <a:endParaRPr dirty="0"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Kotva vypočte průměrnou vzdálenost mezi přeskoky </a:t>
            </a:r>
            <a:r>
              <a:rPr lang="cs-CZ" sz="2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HopSize</a:t>
            </a: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vyšle ji </a:t>
            </a:r>
            <a:r>
              <a:rPr lang="cs-CZ" sz="2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broadcastem</a:t>
            </a: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do sítě</a:t>
            </a:r>
            <a:endParaRPr dirty="0"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Uzly spočítají své pozice </a:t>
            </a:r>
            <a:endParaRPr dirty="0"/>
          </a:p>
        </p:txBody>
      </p:sp>
      <p:sp>
        <p:nvSpPr>
          <p:cNvPr id="381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82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83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4EFFBD44-419B-45A0-BB94-A9880946FA77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</a:t>
            </a:fld>
            <a:endParaRPr/>
          </a:p>
        </p:txBody>
      </p:sp>
      <p:pic>
        <p:nvPicPr>
          <p:cNvPr id="384" name="Obrázek 383"/>
          <p:cNvPicPr/>
          <p:nvPr/>
        </p:nvPicPr>
        <p:blipFill>
          <a:blip r:embed="rId3"/>
          <a:stretch/>
        </p:blipFill>
        <p:spPr>
          <a:xfrm>
            <a:off x="3888000" y="4608000"/>
            <a:ext cx="4750920" cy="131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E9BA6-CBD3-3B5A-1EFD-9982B519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 hop lokalizace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C148B-EDF0-22D6-5E61-8E63879A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Maják vysílá periodicky svou pozici a počet přeskoků k sousednímu uzlu (0)</a:t>
            </a:r>
          </a:p>
          <a:p>
            <a:r>
              <a:rPr lang="cs-CZ" dirty="0"/>
              <a:t>Uzel po přijetí zprávy ji posílá dál s počtem přeskoků zvětšeným o jedničku. </a:t>
            </a:r>
          </a:p>
          <a:p>
            <a:r>
              <a:rPr lang="cs-CZ" dirty="0"/>
              <a:t>Zprávy s čítačem větším zahazuje.</a:t>
            </a:r>
          </a:p>
          <a:p>
            <a:r>
              <a:rPr lang="cs-CZ" dirty="0"/>
              <a:t>Každý uzel si tak zapamatuje minimální počet přeskoků k majáku.</a:t>
            </a:r>
          </a:p>
          <a:p>
            <a:r>
              <a:rPr lang="cs-CZ" dirty="0"/>
              <a:t>Mezi majáky se vypočte jejich vzájemná vzdálenost přepočtená na průměrný počet přeskoků mezi nimi (na základě znalosti pozice (GPS) a přijetí zpráv od sousedních anonymních uzlů).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F10964-DC28-96FE-DAE4-83007D03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F922B-81D8-4843-B837-DEAA33EFBE5B}" type="datetime1">
              <a:rPr lang="cs-CZ" altLang="cs-CZ" smtClean="0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9D692-DB93-03D1-43EF-14C2600E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1414EF-10AF-8A12-0BB9-BD8B72C5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1BBE9-A9A6-4E62-A341-9267CDB68B58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2894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E9BA6-CBD3-3B5A-1EFD-9982B519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 hop lokalizace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C148B-EDF0-22D6-5E61-8E63879A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Uzel si spočte vzdálenost k majáku (počet přeskoků krát průměrná vzdálenost)</a:t>
            </a:r>
          </a:p>
          <a:p>
            <a:r>
              <a:rPr lang="cs-CZ" dirty="0"/>
              <a:t>Pokud má těchto odhadů k dispozici více, vypočte svoji pozici </a:t>
            </a:r>
            <a:r>
              <a:rPr lang="cs-CZ" dirty="0" err="1"/>
              <a:t>trilaterací</a:t>
            </a:r>
            <a:r>
              <a:rPr lang="cs-CZ" dirty="0"/>
              <a:t> nebo metodou nejmenších čtverců.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F10964-DC28-96FE-DAE4-83007D03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F922B-81D8-4843-B837-DEAA33EFBE5B}" type="datetime1">
              <a:rPr lang="cs-CZ" altLang="cs-CZ" smtClean="0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9D692-DB93-03D1-43EF-14C2600E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1414EF-10AF-8A12-0BB9-BD8B72C5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1BBE9-A9A6-4E62-A341-9267CDB68B58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504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Nezávislá na vzdálenostech</a:t>
            </a:r>
            <a:endParaRPr/>
          </a:p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Centroid algoritmus</a:t>
            </a:r>
            <a:endParaRPr/>
          </a:p>
        </p:txBody>
      </p:sp>
      <p:sp>
        <p:nvSpPr>
          <p:cNvPr id="386" name="CustomShape 2"/>
          <p:cNvSpPr/>
          <p:nvPr/>
        </p:nvSpPr>
        <p:spPr>
          <a:xfrm>
            <a:off x="457200" y="1719360"/>
            <a:ext cx="407736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Kotvy vysílají periodicky svou polohu (x,y)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Uzly počítají svou polohu vzhledem ke kotvám (průměrování)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Pozice uzlu je těžištěm mezi kotvami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Záleží na dobrém rozložení kotev</a:t>
            </a:r>
            <a:endParaRPr/>
          </a:p>
        </p:txBody>
      </p:sp>
      <p:sp>
        <p:nvSpPr>
          <p:cNvPr id="387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88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89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558BF269-8E05-4AF7-9ACC-B4AE034AD555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</a:t>
            </a:fld>
            <a:endParaRPr/>
          </a:p>
        </p:txBody>
      </p:sp>
      <p:sp>
        <p:nvSpPr>
          <p:cNvPr id="390" name="Line 6"/>
          <p:cNvSpPr/>
          <p:nvPr/>
        </p:nvSpPr>
        <p:spPr>
          <a:xfrm flipV="1">
            <a:off x="4861440" y="3921120"/>
            <a:ext cx="358920" cy="141120"/>
          </a:xfrm>
          <a:prstGeom prst="line">
            <a:avLst/>
          </a:prstGeom>
          <a:ln w="19080">
            <a:solidFill>
              <a:schemeClr val="hlink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1" name="Line 7"/>
          <p:cNvSpPr/>
          <p:nvPr/>
        </p:nvSpPr>
        <p:spPr>
          <a:xfrm flipV="1">
            <a:off x="4752000" y="2876400"/>
            <a:ext cx="293760" cy="1185840"/>
          </a:xfrm>
          <a:prstGeom prst="line">
            <a:avLst/>
          </a:prstGeom>
          <a:ln w="19080">
            <a:solidFill>
              <a:schemeClr val="hlink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2" name="Line 8"/>
          <p:cNvSpPr/>
          <p:nvPr/>
        </p:nvSpPr>
        <p:spPr>
          <a:xfrm>
            <a:off x="6199920" y="3181320"/>
            <a:ext cx="784080" cy="29376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3" name="Line 9"/>
          <p:cNvSpPr/>
          <p:nvPr/>
        </p:nvSpPr>
        <p:spPr>
          <a:xfrm flipV="1">
            <a:off x="6995160" y="3170160"/>
            <a:ext cx="750960" cy="29376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4" name="Line 10"/>
          <p:cNvSpPr/>
          <p:nvPr/>
        </p:nvSpPr>
        <p:spPr>
          <a:xfrm flipH="1">
            <a:off x="6852240" y="3463920"/>
            <a:ext cx="142920" cy="55548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5" name="CustomShape 11"/>
          <p:cNvSpPr/>
          <p:nvPr/>
        </p:nvSpPr>
        <p:spPr>
          <a:xfrm>
            <a:off x="5404680" y="28879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6" name="CustomShape 12"/>
          <p:cNvSpPr/>
          <p:nvPr/>
        </p:nvSpPr>
        <p:spPr>
          <a:xfrm>
            <a:off x="5752440" y="34974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7" name="CustomShape 13"/>
          <p:cNvSpPr/>
          <p:nvPr/>
        </p:nvSpPr>
        <p:spPr>
          <a:xfrm>
            <a:off x="6089040" y="309420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8" name="CustomShape 14"/>
          <p:cNvSpPr/>
          <p:nvPr/>
        </p:nvSpPr>
        <p:spPr>
          <a:xfrm>
            <a:off x="6077880" y="39211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9" name="CustomShape 15"/>
          <p:cNvSpPr/>
          <p:nvPr/>
        </p:nvSpPr>
        <p:spPr>
          <a:xfrm>
            <a:off x="6458760" y="359568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0" name="CustomShape 16"/>
          <p:cNvSpPr/>
          <p:nvPr/>
        </p:nvSpPr>
        <p:spPr>
          <a:xfrm>
            <a:off x="6415920" y="28987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1" name="CustomShape 17"/>
          <p:cNvSpPr/>
          <p:nvPr/>
        </p:nvSpPr>
        <p:spPr>
          <a:xfrm>
            <a:off x="6927120" y="3387960"/>
            <a:ext cx="160920" cy="160920"/>
          </a:xfrm>
          <a:prstGeom prst="ellipse">
            <a:avLst/>
          </a:prstGeom>
          <a:solidFill>
            <a:srgbClr val="FFFF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2" name="CustomShape 18"/>
          <p:cNvSpPr/>
          <p:nvPr/>
        </p:nvSpPr>
        <p:spPr>
          <a:xfrm>
            <a:off x="6774840" y="28656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3" name="CustomShape 19"/>
          <p:cNvSpPr/>
          <p:nvPr/>
        </p:nvSpPr>
        <p:spPr>
          <a:xfrm>
            <a:off x="6678000" y="315936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4" name="CustomShape 20"/>
          <p:cNvSpPr/>
          <p:nvPr/>
        </p:nvSpPr>
        <p:spPr>
          <a:xfrm>
            <a:off x="7200000" y="27133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5" name="CustomShape 21"/>
          <p:cNvSpPr/>
          <p:nvPr/>
        </p:nvSpPr>
        <p:spPr>
          <a:xfrm>
            <a:off x="7242840" y="37465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6" name="CustomShape 22"/>
          <p:cNvSpPr/>
          <p:nvPr/>
        </p:nvSpPr>
        <p:spPr>
          <a:xfrm>
            <a:off x="7678080" y="310356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7" name="CustomShape 23"/>
          <p:cNvSpPr/>
          <p:nvPr/>
        </p:nvSpPr>
        <p:spPr>
          <a:xfrm>
            <a:off x="7962120" y="35514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8" name="CustomShape 24"/>
          <p:cNvSpPr/>
          <p:nvPr/>
        </p:nvSpPr>
        <p:spPr>
          <a:xfrm>
            <a:off x="5730120" y="370368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9" name="CustomShape 25"/>
          <p:cNvSpPr/>
          <p:nvPr/>
        </p:nvSpPr>
        <p:spPr>
          <a:xfrm>
            <a:off x="5141160" y="34099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0" name="CustomShape 26"/>
          <p:cNvSpPr/>
          <p:nvPr/>
        </p:nvSpPr>
        <p:spPr>
          <a:xfrm>
            <a:off x="5217480" y="380232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1" name="CustomShape 27"/>
          <p:cNvSpPr/>
          <p:nvPr/>
        </p:nvSpPr>
        <p:spPr>
          <a:xfrm>
            <a:off x="5826960" y="26370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2" name="CustomShape 28"/>
          <p:cNvSpPr/>
          <p:nvPr/>
        </p:nvSpPr>
        <p:spPr>
          <a:xfrm>
            <a:off x="5490360" y="40849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3" name="CustomShape 29"/>
          <p:cNvSpPr/>
          <p:nvPr/>
        </p:nvSpPr>
        <p:spPr>
          <a:xfrm>
            <a:off x="6753960" y="395460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4" name="CustomShape 30"/>
          <p:cNvSpPr/>
          <p:nvPr/>
        </p:nvSpPr>
        <p:spPr>
          <a:xfrm>
            <a:off x="7666920" y="39769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5" name="CustomShape 31"/>
          <p:cNvSpPr/>
          <p:nvPr/>
        </p:nvSpPr>
        <p:spPr>
          <a:xfrm>
            <a:off x="7809840" y="26910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6" name="CustomShape 32"/>
          <p:cNvSpPr/>
          <p:nvPr/>
        </p:nvSpPr>
        <p:spPr>
          <a:xfrm>
            <a:off x="8157240" y="398628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7" name="CustomShape 33"/>
          <p:cNvSpPr/>
          <p:nvPr/>
        </p:nvSpPr>
        <p:spPr>
          <a:xfrm>
            <a:off x="6447600" y="42595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8" name="CustomShape 34"/>
          <p:cNvSpPr/>
          <p:nvPr/>
        </p:nvSpPr>
        <p:spPr>
          <a:xfrm>
            <a:off x="7200000" y="405144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9" name="CustomShape 35"/>
          <p:cNvSpPr/>
          <p:nvPr/>
        </p:nvSpPr>
        <p:spPr>
          <a:xfrm>
            <a:off x="5815800" y="42037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0" name="CustomShape 36"/>
          <p:cNvSpPr/>
          <p:nvPr/>
        </p:nvSpPr>
        <p:spPr>
          <a:xfrm>
            <a:off x="4979160" y="278928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1" name="CustomShape 37"/>
          <p:cNvSpPr/>
          <p:nvPr/>
        </p:nvSpPr>
        <p:spPr>
          <a:xfrm>
            <a:off x="8146440" y="31273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2" name="CustomShape 38"/>
          <p:cNvSpPr/>
          <p:nvPr/>
        </p:nvSpPr>
        <p:spPr>
          <a:xfrm>
            <a:off x="7438320" y="336564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3" name="CustomShape 39"/>
          <p:cNvSpPr/>
          <p:nvPr/>
        </p:nvSpPr>
        <p:spPr>
          <a:xfrm>
            <a:off x="4392000" y="5412240"/>
            <a:ext cx="892080" cy="33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60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Anchors</a:t>
            </a:r>
            <a:endParaRPr/>
          </a:p>
        </p:txBody>
      </p:sp>
      <p:sp>
        <p:nvSpPr>
          <p:cNvPr id="424" name="CustomShape 40"/>
          <p:cNvSpPr/>
          <p:nvPr/>
        </p:nvSpPr>
        <p:spPr>
          <a:xfrm>
            <a:off x="5958720" y="2448000"/>
            <a:ext cx="2045520" cy="2045520"/>
          </a:xfrm>
          <a:prstGeom prst="ellipse">
            <a:avLst/>
          </a:prstGeom>
          <a:noFill/>
          <a:ln w="19080">
            <a:solidFill>
              <a:srgbClr val="FF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6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nejzákladnějších problémů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nejsložitějších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nejsledovanějších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s mnoha parametry a požadavky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Dobře řešitelná za určitých podmínek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7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8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9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2EB5E9A-1C16-40EC-8655-6100B14BC1D2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6B71F-3C61-B2F7-370F-A5ED6E85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Centroid</a:t>
            </a:r>
            <a:r>
              <a:rPr lang="cs-CZ" dirty="0"/>
              <a:t> lokalizace - těžiště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E88BCE-457B-14CE-2224-70F75CEF0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Odhad vzdálenosti: Každý okolní uzel měří svou vzdálenost k cílovému uzlu pomocí technik, jako je doba letu (</a:t>
            </a:r>
            <a:r>
              <a:rPr lang="cs-CZ" dirty="0" err="1"/>
              <a:t>ToF</a:t>
            </a:r>
            <a:r>
              <a:rPr lang="cs-CZ" dirty="0"/>
              <a:t>) nebo síla přijatého signálu (RSSI).</a:t>
            </a:r>
          </a:p>
          <a:p>
            <a:r>
              <a:rPr lang="cs-CZ" dirty="0"/>
              <a:t>Výpočet váženého těžiště: Umístění cílového uzlu se odhaduje výpočtem váženého těžiště okolních uzlů. Váha každého uzlu je určena na základě jeho dosahu k cílovému uzlu, kde uzlům, které jsou blíže k cílovému uzlu, jsou přiřazeny vyšší váhy.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6DBCDF-6C2D-6F7D-CDEC-37CD3E4B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F922B-81D8-4843-B837-DEAA33EFBE5B}" type="datetime1">
              <a:rPr lang="cs-CZ" altLang="cs-CZ" smtClean="0"/>
              <a:pPr>
                <a:defRPr/>
              </a:pPr>
              <a:t>30.03.2023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F1CA62-EB6A-8A3F-3B3F-0B5144BB4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Bezdrátové senzorické sítě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CC270F-D11E-C678-E69E-9A6E23B2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1BBE9-A9A6-4E62-A341-9267CDB68B58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2585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PIT předpoklady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3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Existence malého procenta uzlů – kotev se známým umístěním (1 až 2 %)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Velký rozsah kotevních vysílačů (10x více než WSN uzlů)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Každý uzel musí rozpoznat, je-li k dané kotvě blíž než jeho bezprostřední sousedé.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4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5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6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4A525323-0F25-4454-8493-6028CD13B13A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21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PIT výsledky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8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Dobře funguje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Nepravidelné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Náhodné umístění uzlů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Velký počet uzlů (&gt;1000)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Nízká režie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Asi 2500 zpráv pro APIT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Asi 25000 zpráv pro 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Amorphous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9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0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1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B9EBA39C-5A51-428D-990B-539EF5AAA4BA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Nezávislé na vzdálenostech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APIT algorithm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4" name="CustomShape 2"/>
          <p:cNvSpPr/>
          <p:nvPr/>
        </p:nvSpPr>
        <p:spPr>
          <a:xfrm>
            <a:off x="457200" y="1719360"/>
            <a:ext cx="414972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APIT – Point In Triangulation Test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Předpoklad: oblast je uzavřena heterogenními uzly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Kotevní uzly vybaveny výkonnými vysílači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Informace o umístění získaná z 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Odhad umístění na základě určení oblastí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podle umístění bodu uvnitř nebo vně trojúhelníků tvořených kotvami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5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6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7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F33A6B83-9704-47A1-ACCE-35A9999C1FAF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23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8" name="CustomShape 6"/>
          <p:cNvSpPr/>
          <p:nvPr/>
        </p:nvSpPr>
        <p:spPr>
          <a:xfrm>
            <a:off x="6665400" y="187020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9" name="CustomShape 7"/>
          <p:cNvSpPr/>
          <p:nvPr/>
        </p:nvSpPr>
        <p:spPr>
          <a:xfrm>
            <a:off x="5446080" y="27082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0" name="CustomShape 8"/>
          <p:cNvSpPr/>
          <p:nvPr/>
        </p:nvSpPr>
        <p:spPr>
          <a:xfrm>
            <a:off x="5446080" y="400356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1" name="CustomShape 9"/>
          <p:cNvSpPr/>
          <p:nvPr/>
        </p:nvSpPr>
        <p:spPr>
          <a:xfrm>
            <a:off x="5827320" y="56800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2" name="CustomShape 10"/>
          <p:cNvSpPr/>
          <p:nvPr/>
        </p:nvSpPr>
        <p:spPr>
          <a:xfrm>
            <a:off x="8113320" y="56800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3" name="CustomShape 11"/>
          <p:cNvSpPr/>
          <p:nvPr/>
        </p:nvSpPr>
        <p:spPr>
          <a:xfrm>
            <a:off x="8646480" y="400356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4" name="CustomShape 12"/>
          <p:cNvSpPr/>
          <p:nvPr/>
        </p:nvSpPr>
        <p:spPr>
          <a:xfrm>
            <a:off x="7808400" y="217476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5" name="CustomShape 13"/>
          <p:cNvSpPr/>
          <p:nvPr/>
        </p:nvSpPr>
        <p:spPr>
          <a:xfrm>
            <a:off x="5598720" y="47656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6" name="CustomShape 14"/>
          <p:cNvSpPr/>
          <p:nvPr/>
        </p:nvSpPr>
        <p:spPr>
          <a:xfrm>
            <a:off x="6894000" y="3394080"/>
            <a:ext cx="150840" cy="150840"/>
          </a:xfrm>
          <a:prstGeom prst="ellipse">
            <a:avLst/>
          </a:prstGeom>
          <a:solidFill>
            <a:schemeClr val="hlink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7" name="CustomShape 15"/>
          <p:cNvSpPr/>
          <p:nvPr/>
        </p:nvSpPr>
        <p:spPr>
          <a:xfrm>
            <a:off x="5903280" y="2022480"/>
            <a:ext cx="2284560" cy="3732480"/>
          </a:xfrm>
          <a:prstGeom prst="triangle">
            <a:avLst>
              <a:gd name="adj" fmla="val 36944"/>
            </a:avLst>
          </a:prstGeom>
          <a:solidFill>
            <a:schemeClr val="accent1">
              <a:alpha val="14999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8" name="CustomShape 16"/>
          <p:cNvSpPr/>
          <p:nvPr/>
        </p:nvSpPr>
        <p:spPr>
          <a:xfrm>
            <a:off x="5522400" y="2784600"/>
            <a:ext cx="3198960" cy="1293840"/>
          </a:xfrm>
          <a:prstGeom prst="rtTriangle">
            <a:avLst/>
          </a:prstGeom>
          <a:solidFill>
            <a:schemeClr val="accent2">
              <a:alpha val="25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9" name="CustomShape 17"/>
          <p:cNvSpPr/>
          <p:nvPr/>
        </p:nvSpPr>
        <p:spPr>
          <a:xfrm>
            <a:off x="5903280" y="20224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0" name="CustomShape 18"/>
          <p:cNvSpPr/>
          <p:nvPr/>
        </p:nvSpPr>
        <p:spPr>
          <a:xfrm>
            <a:off x="8113320" y="308916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1" name="CustomShape 19"/>
          <p:cNvSpPr/>
          <p:nvPr/>
        </p:nvSpPr>
        <p:spPr>
          <a:xfrm>
            <a:off x="8494200" y="24796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2" name="CustomShape 20"/>
          <p:cNvSpPr/>
          <p:nvPr/>
        </p:nvSpPr>
        <p:spPr>
          <a:xfrm>
            <a:off x="8494200" y="36226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3" name="CustomShape 21"/>
          <p:cNvSpPr/>
          <p:nvPr/>
        </p:nvSpPr>
        <p:spPr>
          <a:xfrm>
            <a:off x="4608000" y="40798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4" name="CustomShape 22"/>
          <p:cNvSpPr/>
          <p:nvPr/>
        </p:nvSpPr>
        <p:spPr>
          <a:xfrm>
            <a:off x="8341920" y="507060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5" name="CustomShape 23"/>
          <p:cNvSpPr/>
          <p:nvPr/>
        </p:nvSpPr>
        <p:spPr>
          <a:xfrm>
            <a:off x="6284520" y="3317760"/>
            <a:ext cx="1141560" cy="760680"/>
          </a:xfrm>
          <a:custGeom>
            <a:avLst/>
            <a:gdLst/>
            <a:ahLst/>
            <a:cxnLst/>
            <a:rect l="l" t="t" r="r" b="b"/>
            <a:pathLst>
              <a:path w="720" h="480">
                <a:moveTo>
                  <a:pt x="336" y="0"/>
                </a:moveTo>
                <a:lnTo>
                  <a:pt x="624" y="96"/>
                </a:lnTo>
                <a:lnTo>
                  <a:pt x="720" y="336"/>
                </a:lnTo>
                <a:lnTo>
                  <a:pt x="624" y="480"/>
                </a:lnTo>
                <a:lnTo>
                  <a:pt x="0" y="480"/>
                </a:lnTo>
                <a:lnTo>
                  <a:pt x="96" y="96"/>
                </a:lnTo>
                <a:lnTo>
                  <a:pt x="336" y="0"/>
                </a:lnTo>
                <a:close/>
              </a:path>
            </a:pathLst>
          </a:custGeom>
          <a:noFill/>
          <a:ln w="3168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6" name="CustomShape 24"/>
          <p:cNvSpPr/>
          <p:nvPr/>
        </p:nvSpPr>
        <p:spPr>
          <a:xfrm>
            <a:off x="6665400" y="4156200"/>
            <a:ext cx="455760" cy="68436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2">
              <a:alpha val="25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7" name="CustomShape 25"/>
          <p:cNvSpPr/>
          <p:nvPr/>
        </p:nvSpPr>
        <p:spPr>
          <a:xfrm>
            <a:off x="6131880" y="4765680"/>
            <a:ext cx="159876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800" b="0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ahoma"/>
                <a:ea typeface="宋体"/>
              </a:rPr>
              <a:t>Estimated Location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8" name="CustomShape 26"/>
          <p:cNvSpPr/>
          <p:nvPr/>
        </p:nvSpPr>
        <p:spPr>
          <a:xfrm>
            <a:off x="6894000" y="3165480"/>
            <a:ext cx="30348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宋体"/>
              </a:rPr>
              <a:t>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9" name="CustomShape 27"/>
          <p:cNvSpPr/>
          <p:nvPr/>
        </p:nvSpPr>
        <p:spPr>
          <a:xfrm>
            <a:off x="6589080" y="3622680"/>
            <a:ext cx="74880" cy="15084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0" name="CustomShape 28"/>
          <p:cNvSpPr/>
          <p:nvPr/>
        </p:nvSpPr>
        <p:spPr>
          <a:xfrm>
            <a:off x="6741720" y="3774960"/>
            <a:ext cx="74880" cy="15084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1" name="CustomShape 29"/>
          <p:cNvSpPr/>
          <p:nvPr/>
        </p:nvSpPr>
        <p:spPr>
          <a:xfrm>
            <a:off x="6970320" y="3622680"/>
            <a:ext cx="74880" cy="15084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2" name="CustomShape 30"/>
          <p:cNvSpPr/>
          <p:nvPr/>
        </p:nvSpPr>
        <p:spPr>
          <a:xfrm>
            <a:off x="7198920" y="3699000"/>
            <a:ext cx="74880" cy="15084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3" name="Line 31"/>
          <p:cNvSpPr/>
          <p:nvPr/>
        </p:nvSpPr>
        <p:spPr>
          <a:xfrm>
            <a:off x="5979600" y="2098440"/>
            <a:ext cx="1828800" cy="2286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4" name="Line 32"/>
          <p:cNvSpPr/>
          <p:nvPr/>
        </p:nvSpPr>
        <p:spPr>
          <a:xfrm flipV="1">
            <a:off x="6055560" y="1946160"/>
            <a:ext cx="68580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5" name="Line 33"/>
          <p:cNvSpPr/>
          <p:nvPr/>
        </p:nvSpPr>
        <p:spPr>
          <a:xfrm>
            <a:off x="6817680" y="1946160"/>
            <a:ext cx="1066680" cy="380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APIT algoritmus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7" name="CustomShape 2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8" name="CustomShape 3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9" name="CustomShape 4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8C5067DA-5231-44A7-9BD9-D500A45D792B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0" name="Obrázek 629"/>
          <p:cNvPicPr/>
          <p:nvPr/>
        </p:nvPicPr>
        <p:blipFill>
          <a:blip r:embed="rId3"/>
          <a:stretch/>
        </p:blipFill>
        <p:spPr>
          <a:xfrm>
            <a:off x="792000" y="2114280"/>
            <a:ext cx="3916080" cy="2061360"/>
          </a:xfrm>
          <a:prstGeom prst="rect">
            <a:avLst/>
          </a:prstGeom>
          <a:ln>
            <a:noFill/>
          </a:ln>
        </p:spPr>
      </p:pic>
      <p:pic>
        <p:nvPicPr>
          <p:cNvPr id="631" name="Obrázek 630"/>
          <p:cNvPicPr/>
          <p:nvPr/>
        </p:nvPicPr>
        <p:blipFill>
          <a:blip r:embed="rId4"/>
          <a:stretch/>
        </p:blipFill>
        <p:spPr>
          <a:xfrm>
            <a:off x="4392000" y="4032000"/>
            <a:ext cx="3948480" cy="1931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CustomShape 1"/>
          <p:cNvSpPr/>
          <p:nvPr/>
        </p:nvSpPr>
        <p:spPr>
          <a:xfrm>
            <a:off x="1291435" y="261432"/>
            <a:ext cx="6475680" cy="66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  <a:ea typeface="宋体"/>
              </a:rPr>
              <a:t> Amorfní lokalizace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 panose="02040502050505030304" pitchFamily="18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4096CD36-BD23-44F6-9A2C-C1424F583BAA}"/>
              </a:ext>
            </a:extLst>
          </p:cNvPr>
          <p:cNvGrpSpPr/>
          <p:nvPr/>
        </p:nvGrpSpPr>
        <p:grpSpPr>
          <a:xfrm>
            <a:off x="5580112" y="2204864"/>
            <a:ext cx="3126696" cy="2808312"/>
            <a:chOff x="2133720" y="1676520"/>
            <a:chExt cx="6169320" cy="5180040"/>
          </a:xfrm>
        </p:grpSpPr>
        <p:sp>
          <p:nvSpPr>
            <p:cNvPr id="643" name="CustomShape 2"/>
            <p:cNvSpPr/>
            <p:nvPr/>
          </p:nvSpPr>
          <p:spPr>
            <a:xfrm>
              <a:off x="5026320" y="3425400"/>
              <a:ext cx="150840" cy="15084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4" name="CustomShape 3"/>
            <p:cNvSpPr/>
            <p:nvPr/>
          </p:nvSpPr>
          <p:spPr>
            <a:xfrm>
              <a:off x="4875480" y="3274560"/>
              <a:ext cx="455760" cy="45576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5" name="CustomShape 4"/>
            <p:cNvSpPr/>
            <p:nvPr/>
          </p:nvSpPr>
          <p:spPr>
            <a:xfrm>
              <a:off x="4647240" y="3047040"/>
              <a:ext cx="912600" cy="91260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6" name="CustomShape 5"/>
            <p:cNvSpPr/>
            <p:nvPr/>
          </p:nvSpPr>
          <p:spPr>
            <a:xfrm>
              <a:off x="4418640" y="2819160"/>
              <a:ext cx="1369080" cy="136908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7" name="CustomShape 6"/>
            <p:cNvSpPr/>
            <p:nvPr/>
          </p:nvSpPr>
          <p:spPr>
            <a:xfrm>
              <a:off x="4190040" y="2590560"/>
              <a:ext cx="1826280" cy="182628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8" name="CustomShape 7"/>
            <p:cNvSpPr/>
            <p:nvPr/>
          </p:nvSpPr>
          <p:spPr>
            <a:xfrm>
              <a:off x="3504240" y="1905120"/>
              <a:ext cx="3197520" cy="319752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9" name="CustomShape 8"/>
            <p:cNvSpPr/>
            <p:nvPr/>
          </p:nvSpPr>
          <p:spPr>
            <a:xfrm>
              <a:off x="3276720" y="1676520"/>
              <a:ext cx="3654720" cy="365472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0" name="CustomShape 9"/>
            <p:cNvSpPr/>
            <p:nvPr/>
          </p:nvSpPr>
          <p:spPr>
            <a:xfrm>
              <a:off x="3732840" y="2133360"/>
              <a:ext cx="2740320" cy="274032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1" name="CustomShape 10"/>
            <p:cNvSpPr/>
            <p:nvPr/>
          </p:nvSpPr>
          <p:spPr>
            <a:xfrm>
              <a:off x="3934480" y="2342400"/>
              <a:ext cx="2283120" cy="228312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2" name="CustomShape 11"/>
            <p:cNvSpPr/>
            <p:nvPr/>
          </p:nvSpPr>
          <p:spPr>
            <a:xfrm>
              <a:off x="3883320" y="4951080"/>
              <a:ext cx="150840" cy="15084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3" name="CustomShape 12"/>
            <p:cNvSpPr/>
            <p:nvPr/>
          </p:nvSpPr>
          <p:spPr>
            <a:xfrm>
              <a:off x="3732480" y="4800240"/>
              <a:ext cx="455760" cy="455760"/>
            </a:xfrm>
            <a:prstGeom prst="ellipse">
              <a:avLst/>
            </a:prstGeom>
            <a:noFill/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4" name="CustomShape 13"/>
            <p:cNvSpPr/>
            <p:nvPr/>
          </p:nvSpPr>
          <p:spPr>
            <a:xfrm>
              <a:off x="3504240" y="4572360"/>
              <a:ext cx="912600" cy="912600"/>
            </a:xfrm>
            <a:prstGeom prst="ellipse">
              <a:avLst/>
            </a:prstGeom>
            <a:noFill/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5" name="CustomShape 14"/>
            <p:cNvSpPr/>
            <p:nvPr/>
          </p:nvSpPr>
          <p:spPr>
            <a:xfrm>
              <a:off x="3275640" y="4344840"/>
              <a:ext cx="1369080" cy="1369080"/>
            </a:xfrm>
            <a:prstGeom prst="ellipse">
              <a:avLst/>
            </a:prstGeom>
            <a:noFill/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6" name="CustomShape 15"/>
            <p:cNvSpPr/>
            <p:nvPr/>
          </p:nvSpPr>
          <p:spPr>
            <a:xfrm>
              <a:off x="3047040" y="4116240"/>
              <a:ext cx="1826280" cy="1826280"/>
            </a:xfrm>
            <a:prstGeom prst="ellipse">
              <a:avLst/>
            </a:prstGeom>
            <a:noFill/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7" name="CustomShape 16"/>
            <p:cNvSpPr/>
            <p:nvPr/>
          </p:nvSpPr>
          <p:spPr>
            <a:xfrm>
              <a:off x="2361240" y="3430440"/>
              <a:ext cx="3197520" cy="3197520"/>
            </a:xfrm>
            <a:prstGeom prst="ellipse">
              <a:avLst/>
            </a:prstGeom>
            <a:noFill/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8" name="CustomShape 17"/>
            <p:cNvSpPr/>
            <p:nvPr/>
          </p:nvSpPr>
          <p:spPr>
            <a:xfrm>
              <a:off x="2133720" y="3201840"/>
              <a:ext cx="3654720" cy="3654720"/>
            </a:xfrm>
            <a:prstGeom prst="ellipse">
              <a:avLst/>
            </a:prstGeom>
            <a:noFill/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9" name="CustomShape 18"/>
            <p:cNvSpPr/>
            <p:nvPr/>
          </p:nvSpPr>
          <p:spPr>
            <a:xfrm>
              <a:off x="2589840" y="3659040"/>
              <a:ext cx="2740320" cy="2740320"/>
            </a:xfrm>
            <a:prstGeom prst="ellipse">
              <a:avLst/>
            </a:prstGeom>
            <a:noFill/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0" name="CustomShape 19"/>
            <p:cNvSpPr/>
            <p:nvPr/>
          </p:nvSpPr>
          <p:spPr>
            <a:xfrm>
              <a:off x="2818440" y="3887640"/>
              <a:ext cx="2283120" cy="2283120"/>
            </a:xfrm>
            <a:prstGeom prst="ellipse">
              <a:avLst/>
            </a:prstGeom>
            <a:noFill/>
            <a:ln w="93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1" name="CustomShape 20"/>
            <p:cNvSpPr/>
            <p:nvPr/>
          </p:nvSpPr>
          <p:spPr>
            <a:xfrm>
              <a:off x="6397920" y="4951080"/>
              <a:ext cx="150840" cy="15084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2" name="CustomShape 21"/>
            <p:cNvSpPr/>
            <p:nvPr/>
          </p:nvSpPr>
          <p:spPr>
            <a:xfrm>
              <a:off x="6247080" y="4800240"/>
              <a:ext cx="455760" cy="455760"/>
            </a:xfrm>
            <a:prstGeom prst="ellipse">
              <a:avLst/>
            </a:prstGeom>
            <a:noFill/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3" name="CustomShape 22"/>
            <p:cNvSpPr/>
            <p:nvPr/>
          </p:nvSpPr>
          <p:spPr>
            <a:xfrm>
              <a:off x="6018840" y="4572360"/>
              <a:ext cx="912600" cy="912600"/>
            </a:xfrm>
            <a:prstGeom prst="ellipse">
              <a:avLst/>
            </a:prstGeom>
            <a:noFill/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4" name="CustomShape 23"/>
            <p:cNvSpPr/>
            <p:nvPr/>
          </p:nvSpPr>
          <p:spPr>
            <a:xfrm>
              <a:off x="5790240" y="4344840"/>
              <a:ext cx="1369080" cy="1369080"/>
            </a:xfrm>
            <a:prstGeom prst="ellipse">
              <a:avLst/>
            </a:prstGeom>
            <a:noFill/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5" name="CustomShape 24"/>
            <p:cNvSpPr/>
            <p:nvPr/>
          </p:nvSpPr>
          <p:spPr>
            <a:xfrm>
              <a:off x="5561640" y="4116240"/>
              <a:ext cx="1826280" cy="1826280"/>
            </a:xfrm>
            <a:prstGeom prst="ellipse">
              <a:avLst/>
            </a:prstGeom>
            <a:noFill/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6" name="CustomShape 25"/>
            <p:cNvSpPr/>
            <p:nvPr/>
          </p:nvSpPr>
          <p:spPr>
            <a:xfrm>
              <a:off x="4875840" y="3430440"/>
              <a:ext cx="3197520" cy="3197520"/>
            </a:xfrm>
            <a:prstGeom prst="ellipse">
              <a:avLst/>
            </a:prstGeom>
            <a:noFill/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7" name="CustomShape 26"/>
            <p:cNvSpPr/>
            <p:nvPr/>
          </p:nvSpPr>
          <p:spPr>
            <a:xfrm>
              <a:off x="4648320" y="3201840"/>
              <a:ext cx="3654720" cy="3654720"/>
            </a:xfrm>
            <a:prstGeom prst="ellipse">
              <a:avLst/>
            </a:prstGeom>
            <a:noFill/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8" name="CustomShape 27"/>
            <p:cNvSpPr/>
            <p:nvPr/>
          </p:nvSpPr>
          <p:spPr>
            <a:xfrm>
              <a:off x="5104440" y="3659040"/>
              <a:ext cx="2740320" cy="2740320"/>
            </a:xfrm>
            <a:prstGeom prst="ellipse">
              <a:avLst/>
            </a:prstGeom>
            <a:noFill/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9" name="CustomShape 28"/>
            <p:cNvSpPr/>
            <p:nvPr/>
          </p:nvSpPr>
          <p:spPr>
            <a:xfrm>
              <a:off x="5333040" y="3887640"/>
              <a:ext cx="2283120" cy="2283120"/>
            </a:xfrm>
            <a:prstGeom prst="ellipse">
              <a:avLst/>
            </a:prstGeom>
            <a:noFill/>
            <a:ln w="936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0" name="CustomShape 29"/>
            <p:cNvSpPr/>
            <p:nvPr/>
          </p:nvSpPr>
          <p:spPr>
            <a:xfrm>
              <a:off x="4572000" y="3886200"/>
              <a:ext cx="455760" cy="455760"/>
            </a:xfrm>
            <a:prstGeom prst="ellipse">
              <a:avLst/>
            </a:prstGeom>
            <a:solidFill>
              <a:schemeClr val="accent2">
                <a:alpha val="25000"/>
              </a:schemeClr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1" name="Line 30"/>
            <p:cNvSpPr/>
            <p:nvPr/>
          </p:nvSpPr>
          <p:spPr>
            <a:xfrm>
              <a:off x="2743200" y="2895480"/>
              <a:ext cx="1904760" cy="114300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72" name="CustomShape 31"/>
          <p:cNvSpPr/>
          <p:nvPr/>
        </p:nvSpPr>
        <p:spPr>
          <a:xfrm>
            <a:off x="1371600" y="3581280"/>
            <a:ext cx="760680" cy="36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3" name="CustomShape 32"/>
          <p:cNvSpPr/>
          <p:nvPr/>
        </p:nvSpPr>
        <p:spPr>
          <a:xfrm>
            <a:off x="756752" y="1709771"/>
            <a:ext cx="3984132" cy="48713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●"/>
            </a:pPr>
            <a:r>
              <a:rPr lang="cs-CZ" sz="2400" dirty="0"/>
              <a:t>Vypočte polohu uzlu na základě několika daných uzlů.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●"/>
            </a:pPr>
            <a:r>
              <a:rPr lang="cs-CZ" sz="2400" dirty="0"/>
              <a:t>Na základě počtu skoků a odhadované vzdálenosti mezi uzly.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●"/>
            </a:pPr>
            <a:r>
              <a:rPr lang="cs-CZ" sz="2400" dirty="0"/>
              <a:t>Vypočítejte odhadovanou vzdálenost na základě znalosti velikosti plochy a hustoty.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CustomShape 1"/>
          <p:cNvSpPr/>
          <p:nvPr/>
        </p:nvSpPr>
        <p:spPr>
          <a:xfrm>
            <a:off x="1327320" y="285840"/>
            <a:ext cx="6475680" cy="66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Amorfní lokalizace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5" name="CustomShape 2"/>
          <p:cNvSpPr/>
          <p:nvPr/>
        </p:nvSpPr>
        <p:spPr>
          <a:xfrm>
            <a:off x="838080" y="1700808"/>
            <a:ext cx="7948800" cy="48951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Pokud je uzel A 7 skoků od uzlu B a průměrná vzdálenost skoku je 33 m, pak jsou A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B od sebe vzdáleny 7x33 = 231 m</a:t>
            </a:r>
          </a:p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Získejte alespoň 3 měření vzdálenosti (ne v přímce) a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triangulujte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Vypočítejte průměrnou vzdálenost skoku</a:t>
            </a:r>
          </a:p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Plocha 100 m x 100 m = 10 000 m2</a:t>
            </a:r>
          </a:p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300 uzlů</a:t>
            </a:r>
          </a:p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Jeden uzel každých 33 m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 uzlu - parametry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1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– extra hardware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Beacons (ukotvení) – výkon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Potřebná přesnost určení polohy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Vnitřní/vnější umístění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Přímá viditelnost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2D nebo 3D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Efektivnost – počet přenášených zpráv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Čas potřebný k lokalizaci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Požadovaná přesnost hodin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Předpoklady o chybách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Útoky - bezpečnost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2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3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4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ABE25237-C998-444B-9567-470A92CE357A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Použití 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6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senzorů pro identifikaci kde se senzor nachází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žadovaná přesnost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Směrovací protokoly, směrování do dané oblasti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Určení oblasti snímání dat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Adresářové služby pro určení polohy (poloha osob)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7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8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9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324D49D6-F55A-4CCE-A1ED-4910047C5386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Typy 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1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Založené na měření vzdáleností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Určují vzdálenosti mezi uzly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Umístění vypočtou ze vzdáleností s použitím geometrie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Nezávislé na vzdálenostech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Není třeba určovat vzdálenosti přímo, místo toho používají čítač přeskoků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 výpočtu vzdáleností používají průměrné vzdálenosti mezi uzly (průměrné délky přeskoků)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Následuje geometrický výpočet umístění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2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3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4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DD8375A8-E4D9-421F-9DCE-E030FADBCFC6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 dirty="0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Typy lokalizace</a:t>
            </a:r>
            <a:endParaRPr dirty="0"/>
          </a:p>
        </p:txBody>
      </p:sp>
      <p:sp>
        <p:nvSpPr>
          <p:cNvPr id="299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Lokalizační algoritmy</a:t>
            </a:r>
          </a:p>
          <a:p>
            <a:pPr marL="800280" lvl="1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/>
              <a:t>Založené na měření vzdáleností nebo úhlů (</a:t>
            </a:r>
            <a:r>
              <a:rPr lang="cs-CZ" dirty="0" err="1"/>
              <a:t>range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)</a:t>
            </a:r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/>
              <a:t>Vyžadují další hardware a spotřebovávaní hodně energie</a:t>
            </a:r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 err="1"/>
              <a:t>ToA</a:t>
            </a:r>
            <a:r>
              <a:rPr lang="cs-CZ" dirty="0"/>
              <a:t> – Time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Arrival</a:t>
            </a:r>
            <a:endParaRPr lang="cs-CZ" dirty="0"/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 err="1"/>
              <a:t>TDoA</a:t>
            </a:r>
            <a:r>
              <a:rPr lang="cs-CZ" dirty="0"/>
              <a:t> – Time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Arrival</a:t>
            </a:r>
            <a:endParaRPr lang="cs-CZ" dirty="0"/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 err="1"/>
              <a:t>AoA</a:t>
            </a:r>
            <a:r>
              <a:rPr lang="cs-CZ" dirty="0"/>
              <a:t> – </a:t>
            </a:r>
            <a:r>
              <a:rPr lang="cs-CZ" dirty="0" err="1"/>
              <a:t>Angle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Arrival</a:t>
            </a:r>
            <a:endParaRPr lang="cs-CZ" dirty="0"/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/>
              <a:t>RSS – </a:t>
            </a:r>
            <a:r>
              <a:rPr lang="cs-CZ" dirty="0" err="1"/>
              <a:t>Received</a:t>
            </a:r>
            <a:r>
              <a:rPr lang="cs-CZ" dirty="0"/>
              <a:t> </a:t>
            </a:r>
            <a:r>
              <a:rPr lang="cs-CZ" dirty="0" err="1"/>
              <a:t>Signal</a:t>
            </a:r>
            <a:r>
              <a:rPr lang="cs-CZ" dirty="0"/>
              <a:t> </a:t>
            </a:r>
            <a:r>
              <a:rPr lang="cs-CZ" dirty="0" err="1"/>
              <a:t>Strench</a:t>
            </a:r>
            <a:endParaRPr lang="cs-CZ" dirty="0"/>
          </a:p>
          <a:p>
            <a:pPr marL="800280" lvl="1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/>
              <a:t>Nezávislé na měření úhlů nebo vzdáleností</a:t>
            </a:r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/>
              <a:t>Závisí pouze na propojení uzlů</a:t>
            </a:r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/>
              <a:t>CLA – </a:t>
            </a:r>
            <a:r>
              <a:rPr lang="cs-CZ" dirty="0" err="1"/>
              <a:t>Centroid</a:t>
            </a:r>
            <a:r>
              <a:rPr lang="cs-CZ" dirty="0"/>
              <a:t> </a:t>
            </a:r>
            <a:r>
              <a:rPr lang="cs-CZ" dirty="0" err="1"/>
              <a:t>Localisation</a:t>
            </a:r>
            <a:r>
              <a:rPr lang="cs-CZ" dirty="0"/>
              <a:t> </a:t>
            </a:r>
            <a:r>
              <a:rPr lang="cs-CZ" dirty="0" err="1"/>
              <a:t>Algorithm</a:t>
            </a:r>
            <a:r>
              <a:rPr lang="cs-CZ" dirty="0"/>
              <a:t> (těžiště)</a:t>
            </a:r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/>
              <a:t>APIT – </a:t>
            </a:r>
            <a:r>
              <a:rPr lang="cs-CZ" dirty="0" err="1"/>
              <a:t>Approximate</a:t>
            </a:r>
            <a:r>
              <a:rPr lang="cs-CZ" dirty="0"/>
              <a:t> in </a:t>
            </a:r>
            <a:r>
              <a:rPr lang="cs-CZ" dirty="0" err="1"/>
              <a:t>triangulation</a:t>
            </a:r>
            <a:r>
              <a:rPr lang="cs-CZ" dirty="0"/>
              <a:t> test</a:t>
            </a:r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 err="1"/>
              <a:t>Amorphous</a:t>
            </a:r>
            <a:r>
              <a:rPr lang="cs-CZ" dirty="0"/>
              <a:t> </a:t>
            </a:r>
            <a:r>
              <a:rPr lang="cs-CZ" dirty="0" err="1"/>
              <a:t>algorithms</a:t>
            </a:r>
            <a:r>
              <a:rPr lang="cs-CZ" dirty="0"/>
              <a:t> – algoritmy, které nepředpokládají znalost topologie </a:t>
            </a:r>
          </a:p>
          <a:p>
            <a:pPr marL="1257480" lvl="2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dirty="0"/>
              <a:t>DV-Hop – Distance </a:t>
            </a:r>
            <a:r>
              <a:rPr lang="cs-CZ" dirty="0" err="1"/>
              <a:t>Vector</a:t>
            </a:r>
            <a:r>
              <a:rPr lang="cs-CZ" dirty="0"/>
              <a:t>-hop – určuje vzdálenost z počtu přeskoků mezi majákem a uzlem.</a:t>
            </a:r>
          </a:p>
          <a:p>
            <a:pPr marL="343080" indent="-340560">
              <a:buClr>
                <a:srgbClr val="330066"/>
              </a:buClr>
              <a:buSzPct val="70000"/>
              <a:buFont typeface="Wingdings" charset="2"/>
              <a:buChar char=""/>
            </a:pPr>
            <a:endParaRPr dirty="0"/>
          </a:p>
        </p:txBody>
      </p:sp>
      <p:sp>
        <p:nvSpPr>
          <p:cNvPr id="300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01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02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CE8D8580-A9D0-41EE-8F5C-1BD830586214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495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Měření vzdáleností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6" name="CustomShape 2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7" name="CustomShape 3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8" name="CustomShape 4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3107C412-B743-413C-987F-CD8D54D2316D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9" name="CustomShape 5"/>
          <p:cNvSpPr/>
          <p:nvPr/>
        </p:nvSpPr>
        <p:spPr>
          <a:xfrm>
            <a:off x="576000" y="2471040"/>
            <a:ext cx="1827360" cy="1675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0" name="CustomShape 6"/>
          <p:cNvSpPr/>
          <p:nvPr/>
        </p:nvSpPr>
        <p:spPr>
          <a:xfrm>
            <a:off x="1871280" y="2471040"/>
            <a:ext cx="1827360" cy="1675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1" name="CustomShape 7"/>
          <p:cNvSpPr/>
          <p:nvPr/>
        </p:nvSpPr>
        <p:spPr>
          <a:xfrm>
            <a:off x="880920" y="3842640"/>
            <a:ext cx="2132280" cy="21322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2" name="Line 8"/>
          <p:cNvSpPr/>
          <p:nvPr/>
        </p:nvSpPr>
        <p:spPr>
          <a:xfrm flipV="1">
            <a:off x="2862000" y="2851920"/>
            <a:ext cx="609480" cy="4572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3" name="Line 9"/>
          <p:cNvSpPr/>
          <p:nvPr/>
        </p:nvSpPr>
        <p:spPr>
          <a:xfrm flipV="1">
            <a:off x="1414080" y="2547360"/>
            <a:ext cx="360" cy="7617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4" name="Line 10"/>
          <p:cNvSpPr/>
          <p:nvPr/>
        </p:nvSpPr>
        <p:spPr>
          <a:xfrm>
            <a:off x="1947600" y="4985640"/>
            <a:ext cx="609480" cy="685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5" name="CustomShape 11"/>
          <p:cNvSpPr/>
          <p:nvPr/>
        </p:nvSpPr>
        <p:spPr>
          <a:xfrm>
            <a:off x="2099880" y="3842640"/>
            <a:ext cx="7488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6" name="CustomShape 12"/>
          <p:cNvSpPr/>
          <p:nvPr/>
        </p:nvSpPr>
        <p:spPr>
          <a:xfrm>
            <a:off x="1298160" y="304596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7" name="CustomShape 13"/>
          <p:cNvSpPr/>
          <p:nvPr/>
        </p:nvSpPr>
        <p:spPr>
          <a:xfrm>
            <a:off x="2822040" y="304596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8" name="CustomShape 14"/>
          <p:cNvSpPr/>
          <p:nvPr/>
        </p:nvSpPr>
        <p:spPr>
          <a:xfrm>
            <a:off x="1907640" y="464616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9" name="CustomShape 15"/>
          <p:cNvSpPr/>
          <p:nvPr/>
        </p:nvSpPr>
        <p:spPr>
          <a:xfrm>
            <a:off x="1000800" y="266472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D1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0" name="CustomShape 16"/>
          <p:cNvSpPr/>
          <p:nvPr/>
        </p:nvSpPr>
        <p:spPr>
          <a:xfrm>
            <a:off x="2905920" y="236016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D2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1" name="CustomShape 17"/>
          <p:cNvSpPr/>
          <p:nvPr/>
        </p:nvSpPr>
        <p:spPr>
          <a:xfrm>
            <a:off x="2448720" y="487476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D3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2" name="CustomShape 18"/>
          <p:cNvSpPr/>
          <p:nvPr/>
        </p:nvSpPr>
        <p:spPr>
          <a:xfrm>
            <a:off x="2023920" y="2699640"/>
            <a:ext cx="150840" cy="74880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3" name="CustomShape 19"/>
          <p:cNvSpPr/>
          <p:nvPr/>
        </p:nvSpPr>
        <p:spPr>
          <a:xfrm>
            <a:off x="1232640" y="1728000"/>
            <a:ext cx="1574280" cy="34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Ideální případ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4" name="CustomShape 20"/>
          <p:cNvSpPr/>
          <p:nvPr/>
        </p:nvSpPr>
        <p:spPr>
          <a:xfrm>
            <a:off x="4988880" y="2593800"/>
            <a:ext cx="1827360" cy="1675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5" name="CustomShape 21"/>
          <p:cNvSpPr/>
          <p:nvPr/>
        </p:nvSpPr>
        <p:spPr>
          <a:xfrm>
            <a:off x="6284160" y="2593800"/>
            <a:ext cx="1827360" cy="1675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6" name="CustomShape 22"/>
          <p:cNvSpPr/>
          <p:nvPr/>
        </p:nvSpPr>
        <p:spPr>
          <a:xfrm>
            <a:off x="5293800" y="4118040"/>
            <a:ext cx="2132280" cy="21322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7" name="Line 23"/>
          <p:cNvSpPr/>
          <p:nvPr/>
        </p:nvSpPr>
        <p:spPr>
          <a:xfrm flipV="1">
            <a:off x="7274880" y="2974680"/>
            <a:ext cx="609480" cy="4572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8" name="Line 24"/>
          <p:cNvSpPr/>
          <p:nvPr/>
        </p:nvSpPr>
        <p:spPr>
          <a:xfrm flipV="1">
            <a:off x="5826960" y="2670120"/>
            <a:ext cx="360" cy="7617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9" name="Line 25"/>
          <p:cNvSpPr/>
          <p:nvPr/>
        </p:nvSpPr>
        <p:spPr>
          <a:xfrm>
            <a:off x="6360480" y="5184720"/>
            <a:ext cx="609480" cy="685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0" name="CustomShape 26"/>
          <p:cNvSpPr/>
          <p:nvPr/>
        </p:nvSpPr>
        <p:spPr>
          <a:xfrm>
            <a:off x="6512760" y="3965400"/>
            <a:ext cx="7488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1" name="CustomShape 27"/>
          <p:cNvSpPr/>
          <p:nvPr/>
        </p:nvSpPr>
        <p:spPr>
          <a:xfrm>
            <a:off x="5711040" y="316872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2" name="CustomShape 28"/>
          <p:cNvSpPr/>
          <p:nvPr/>
        </p:nvSpPr>
        <p:spPr>
          <a:xfrm>
            <a:off x="7234920" y="316872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3" name="CustomShape 29"/>
          <p:cNvSpPr/>
          <p:nvPr/>
        </p:nvSpPr>
        <p:spPr>
          <a:xfrm>
            <a:off x="6320520" y="476892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4" name="CustomShape 30"/>
          <p:cNvSpPr/>
          <p:nvPr/>
        </p:nvSpPr>
        <p:spPr>
          <a:xfrm>
            <a:off x="5413680" y="278748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D1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5" name="CustomShape 31"/>
          <p:cNvSpPr/>
          <p:nvPr/>
        </p:nvSpPr>
        <p:spPr>
          <a:xfrm>
            <a:off x="7318800" y="248292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D2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6" name="CustomShape 32"/>
          <p:cNvSpPr/>
          <p:nvPr/>
        </p:nvSpPr>
        <p:spPr>
          <a:xfrm>
            <a:off x="6861600" y="510840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D3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7" name="CustomShape 33"/>
          <p:cNvSpPr/>
          <p:nvPr/>
        </p:nvSpPr>
        <p:spPr>
          <a:xfrm>
            <a:off x="6436800" y="2822400"/>
            <a:ext cx="150840" cy="74880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8" name="CustomShape 34"/>
          <p:cNvSpPr/>
          <p:nvPr/>
        </p:nvSpPr>
        <p:spPr>
          <a:xfrm>
            <a:off x="5979600" y="2441520"/>
            <a:ext cx="2360880" cy="197964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9" name="CustomShape 35"/>
          <p:cNvSpPr/>
          <p:nvPr/>
        </p:nvSpPr>
        <p:spPr>
          <a:xfrm>
            <a:off x="4608000" y="2365200"/>
            <a:ext cx="2513160" cy="205596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0" name="CustomShape 36"/>
          <p:cNvSpPr/>
          <p:nvPr/>
        </p:nvSpPr>
        <p:spPr>
          <a:xfrm>
            <a:off x="4683960" y="3889440"/>
            <a:ext cx="3579840" cy="258948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1" name="CustomShape 37"/>
          <p:cNvSpPr/>
          <p:nvPr/>
        </p:nvSpPr>
        <p:spPr>
          <a:xfrm>
            <a:off x="5472000" y="1728000"/>
            <a:ext cx="1598400" cy="34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Reálný případ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 dirty="0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Měření vzdáleností - </a:t>
            </a:r>
            <a:r>
              <a:rPr lang="cs-CZ" sz="3900" b="1" strike="noStrike" spc="-1" dirty="0" err="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trilaterace</a:t>
            </a:r>
            <a:r>
              <a:rPr lang="cs-CZ" sz="3900" b="1" strike="noStrike" spc="-1" dirty="0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3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Používá odhad absolutní vzdálenosti nebo odhad úhlu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Metoda TOA (Time of Arrival) – 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Metoda TDOA (Time Difference of Arrival)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UCLA AHLoS (ad hoc Localization System)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4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Měří rozdíl mezi časem příchodu ultrazvukového signálu (rychlost zvuku) a rádiového signálu (rychlost světla)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4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5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6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F5AA1D2D-D267-4505-BEA5-85E3BFD85A1C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 dirty="0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Měření vzdáleností - triangulace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8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Používá odhad absolutní vzdálenosti nebo odhad úhlu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Metoda AOA (Angle of Arrival)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Letecké systémy, Ruthers APS (Ad hoc Positioning System)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Metoda měření síly signálu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Microsoft RADAR, UW SpotOn (vnitřní systémy)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Předpokládá, že intenzita signálu je úměrná vzdálnosti (RSS – Receive Signal Strength indicator)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9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0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1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1CD4F920-244C-4BF1-A4E7-F6A34B4E9EBB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1099</TotalTime>
  <Words>1271</Words>
  <Application>Microsoft Office PowerPoint</Application>
  <PresentationFormat>Předvádění na obrazovce (4:3)</PresentationFormat>
  <Paragraphs>268</Paragraphs>
  <Slides>26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Palatino Linotype</vt:lpstr>
      <vt:lpstr>Symbol</vt:lpstr>
      <vt:lpstr>Tahoma</vt:lpstr>
      <vt:lpstr>Times New Roman</vt:lpstr>
      <vt:lpstr>Wingdings</vt:lpstr>
      <vt:lpstr>06088808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DV hop lokalizace</vt:lpstr>
      <vt:lpstr>DV hop lokalizace</vt:lpstr>
      <vt:lpstr>Prezentace aplikace PowerPoint</vt:lpstr>
      <vt:lpstr>Centroid lokalizace - těžiště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/>
  <Company>ZČU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P2P sítí</dc:title>
  <dc:subject/>
  <dc:creator>kiv</dc:creator>
  <cp:keywords/>
  <dc:description/>
  <cp:lastModifiedBy>UC LEDVINA Jiří</cp:lastModifiedBy>
  <cp:revision>72</cp:revision>
  <dcterms:created xsi:type="dcterms:W3CDTF">2006-12-11T06:01:19Z</dcterms:created>
  <dcterms:modified xsi:type="dcterms:W3CDTF">2023-03-31T04:37:57Z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