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54"/>
  </p:notesMasterIdLst>
  <p:handoutMasterIdLst>
    <p:handoutMasterId r:id="rId55"/>
  </p:handoutMasterIdLst>
  <p:sldIdLst>
    <p:sldId id="258" r:id="rId2"/>
    <p:sldId id="910" r:id="rId3"/>
    <p:sldId id="302" r:id="rId4"/>
    <p:sldId id="911" r:id="rId5"/>
    <p:sldId id="912" r:id="rId6"/>
    <p:sldId id="913" r:id="rId7"/>
    <p:sldId id="907" r:id="rId8"/>
    <p:sldId id="904" r:id="rId9"/>
    <p:sldId id="905" r:id="rId10"/>
    <p:sldId id="906" r:id="rId11"/>
    <p:sldId id="898" r:id="rId12"/>
    <p:sldId id="303" r:id="rId13"/>
    <p:sldId id="878" r:id="rId14"/>
    <p:sldId id="879" r:id="rId15"/>
    <p:sldId id="880" r:id="rId16"/>
    <p:sldId id="881" r:id="rId17"/>
    <p:sldId id="882" r:id="rId18"/>
    <p:sldId id="883" r:id="rId19"/>
    <p:sldId id="888" r:id="rId20"/>
    <p:sldId id="889" r:id="rId21"/>
    <p:sldId id="884" r:id="rId22"/>
    <p:sldId id="306" r:id="rId23"/>
    <p:sldId id="885" r:id="rId24"/>
    <p:sldId id="886" r:id="rId25"/>
    <p:sldId id="307" r:id="rId26"/>
    <p:sldId id="887" r:id="rId27"/>
    <p:sldId id="892" r:id="rId28"/>
    <p:sldId id="893" r:id="rId29"/>
    <p:sldId id="357" r:id="rId30"/>
    <p:sldId id="358" r:id="rId31"/>
    <p:sldId id="896" r:id="rId32"/>
    <p:sldId id="897" r:id="rId33"/>
    <p:sldId id="363" r:id="rId34"/>
    <p:sldId id="317" r:id="rId35"/>
    <p:sldId id="891" r:id="rId36"/>
    <p:sldId id="901" r:id="rId37"/>
    <p:sldId id="324" r:id="rId38"/>
    <p:sldId id="327" r:id="rId39"/>
    <p:sldId id="329" r:id="rId40"/>
    <p:sldId id="330" r:id="rId41"/>
    <p:sldId id="332" r:id="rId42"/>
    <p:sldId id="333" r:id="rId43"/>
    <p:sldId id="894" r:id="rId44"/>
    <p:sldId id="337" r:id="rId45"/>
    <p:sldId id="338" r:id="rId46"/>
    <p:sldId id="339" r:id="rId47"/>
    <p:sldId id="895" r:id="rId48"/>
    <p:sldId id="899" r:id="rId49"/>
    <p:sldId id="900" r:id="rId50"/>
    <p:sldId id="902" r:id="rId51"/>
    <p:sldId id="914" r:id="rId52"/>
    <p:sldId id="915" r:id="rId53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0224" autoAdjust="0"/>
  </p:normalViewPr>
  <p:slideViewPr>
    <p:cSldViewPr>
      <p:cViewPr varScale="1">
        <p:scale>
          <a:sx n="99" d="100"/>
          <a:sy n="9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cs-CZ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pPr>
              <a:defRPr/>
            </a:pPr>
            <a:fld id="{2990FA2F-7C1D-4E18-83DB-DC548E5F215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0688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0162" cy="3832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7750"/>
            <a:ext cx="5680075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0738"/>
            <a:ext cx="3074988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7" tIns="48330" rIns="96657" bIns="4833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559F3B19-239F-49B9-B058-762A6DB92C7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106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834629-9EC3-4BB5-ABE0-E52BAA842999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9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71A91-53E8-4C22-830F-CEFD4CF7EE68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2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7A47A7-CB30-43E2-87FA-631AB45DDF3E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93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FE24AD-166D-4030-9D68-0EE6A8F92704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59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3115E5-EC96-4954-91E8-474498E9648E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8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B6D09-1273-4C67-9E09-9EE486D69A86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3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1BC9D0-D8FB-4383-A416-F69A6496196A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60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DDCFDF-2C94-469A-8797-09F7DEBFBD41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07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88F64D-7C78-430F-B113-BC3E04D19900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08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DC577B-4F7C-4646-B086-9F51630A6D75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490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DC4168-191F-479B-993A-601FC1ABA6EB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1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78421F-B392-4894-8A26-88A472960AF1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39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DEBF19-88C4-4DF2-95A1-94904CEDB3A1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81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4FD3E-A462-432B-B929-96EF31002AED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5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B739A3-B22B-47A5-968B-F45E0442D945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39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D99715-2C27-4BDB-9B37-28967A115CAB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456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24C869-64B9-41E2-BE46-CCF40DC384B2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83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0C1329-D242-442A-8E43-D21A88A01B3A}" type="slidenum">
              <a:rPr lang="cs-CZ" altLang="cs-CZ" smtClean="0"/>
              <a:pPr/>
              <a:t>33</a:t>
            </a:fld>
            <a:endParaRPr lang="cs-CZ" alt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89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54908D-FBE9-49BA-8164-8769F3E58648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835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9B88BA-45FA-4C03-B99A-95656B3C76B9}" type="slidenum">
              <a:rPr lang="cs-CZ" altLang="cs-CZ" smtClean="0"/>
              <a:pPr/>
              <a:t>35</a:t>
            </a:fld>
            <a:endParaRPr lang="cs-CZ" altLang="cs-CZ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226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EAEE8D-2A00-4977-96E0-3843B9605FBD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35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99B4FD-0C72-4123-871F-7CF1287C2B99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0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DFF9B-0E4E-46E1-900D-049D67E0A85F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290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C121D0-8AA2-48F0-8678-81EA28889995}" type="slidenum">
              <a:rPr lang="cs-CZ" altLang="cs-CZ" smtClean="0"/>
              <a:pPr/>
              <a:t>38</a:t>
            </a:fld>
            <a:endParaRPr lang="cs-CZ" alt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097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EEACA6-F321-4097-8D30-66D0013A18CC}" type="slidenum">
              <a:rPr lang="cs-CZ" altLang="cs-CZ" smtClean="0"/>
              <a:pPr/>
              <a:t>39</a:t>
            </a:fld>
            <a:endParaRPr lang="cs-CZ" alt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67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913FFC-CD28-4D8A-9DA3-16342B58C9CD}" type="slidenum">
              <a:rPr lang="cs-CZ" altLang="cs-CZ" smtClean="0"/>
              <a:pPr/>
              <a:t>40</a:t>
            </a:fld>
            <a:endParaRPr lang="cs-CZ" alt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23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90A443-D3A2-4B1B-B6BD-1786C3CC0288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821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CBF5CE-0376-4664-84E4-8E4FEE18FBD4}" type="slidenum">
              <a:rPr lang="cs-CZ" altLang="cs-CZ" smtClean="0"/>
              <a:pPr/>
              <a:t>42</a:t>
            </a:fld>
            <a:endParaRPr lang="cs-CZ" alt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455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295D5A-DB30-4125-89C7-61DD047EAE10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541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25177B-591D-4FA3-A746-8E20AF6992FD}" type="slidenum">
              <a:rPr lang="cs-CZ" altLang="cs-CZ" smtClean="0"/>
              <a:pPr/>
              <a:t>44</a:t>
            </a:fld>
            <a:endParaRPr lang="cs-CZ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475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9DE26F-04C6-429C-9371-874EE5161860}" type="slidenum">
              <a:rPr lang="cs-CZ" altLang="cs-CZ" smtClean="0"/>
              <a:pPr/>
              <a:t>45</a:t>
            </a:fld>
            <a:endParaRPr lang="cs-CZ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68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32199B-6A40-4EBF-9C14-6525EE6E530F}" type="slidenum">
              <a:rPr lang="cs-CZ" altLang="cs-CZ" smtClean="0"/>
              <a:pPr/>
              <a:t>46</a:t>
            </a:fld>
            <a:endParaRPr lang="cs-CZ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7750"/>
            <a:ext cx="5207000" cy="4600575"/>
          </a:xfrm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8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F69BDD-E747-4F1B-9E96-A6B587828BAA}" type="slidenum">
              <a:rPr lang="cs-CZ" altLang="cs-CZ" smtClean="0"/>
              <a:pPr/>
              <a:t>47</a:t>
            </a:fld>
            <a:endParaRPr lang="cs-CZ" alt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65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7D750F-1FEE-4506-A861-871445A7C493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7750"/>
            <a:ext cx="5680075" cy="4600575"/>
          </a:xfrm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774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D7470A-9D8C-471D-B506-4266BD94349C}" type="slidenum">
              <a:rPr lang="cs-CZ" altLang="cs-CZ" smtClean="0"/>
              <a:pPr/>
              <a:t>48</a:t>
            </a:fld>
            <a:endParaRPr lang="cs-CZ" alt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71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5FAAAF-ABB5-4694-81BE-AE39D6F3297F}" type="slidenum">
              <a:rPr lang="cs-CZ" altLang="cs-CZ" smtClean="0"/>
              <a:pPr/>
              <a:t>49</a:t>
            </a:fld>
            <a:endParaRPr lang="cs-CZ" altLang="cs-CZ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3305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D44E7C-151C-4471-A070-8C2BED35C4F6}" type="slidenum">
              <a:rPr lang="cs-CZ" altLang="cs-CZ" smtClean="0"/>
              <a:pPr/>
              <a:t>50</a:t>
            </a:fld>
            <a:endParaRPr lang="cs-CZ" alt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4340FD-906D-4B74-BE5C-07038BBD6AA8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0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3AB07B-3EA9-4A88-92E6-EA7D0FD8916E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592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D810FF-8FA9-42D8-83EF-14E86A0CC919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01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790B3-F31A-4E88-9B43-F91419E981E5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34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5F51ED-D038-413F-97B6-B5C5D3F13170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8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grpSp>
        <p:nvGrpSpPr>
          <p:cNvPr id="38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39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0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1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2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3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5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6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7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8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5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7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59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1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3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5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7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1" charset="2"/>
              <a:buNone/>
              <a:defRPr sz="2200"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7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842E0-45E2-4F99-A9C2-B7680F5445EB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7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8CE9-9A95-4B92-8472-CAE8214904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169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FEFE4-6CE4-4259-B43D-D90FCD437CCC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28304-8882-484E-84F2-149424E47F1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422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4916-31F3-47C2-90BC-4EE5D0B20EBA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9D420-C399-4FD6-B00E-BAB0CDD2D9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404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04C71-CA7D-404C-8C98-AABBAE83DAFC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1E95D-D6A6-4D5A-8C0E-BFA76AC6AD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8400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922B-81D8-4843-B837-DEAA33EFBE5B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1BBE9-A9A6-4E62-A341-9267CDB68B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578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08208-57FC-4C8A-89FB-A2C40C3F969F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3F6-A874-4C93-86A7-EEC13A0136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966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A97F-B278-4F87-AA3C-120A2FAD6682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454A-3F22-4811-817B-3B84A6E609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978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6CDAD-6D7C-457B-B120-6F111EB6A46A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6E181-20E5-4965-9ADD-368D0560ED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85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C5D92-F96B-4396-AB96-A0E1F3D4DE55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75C94-162B-43FE-BEAB-DF763CB641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959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DEAAD-4239-4BCF-82FD-C203AF5497E8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6B87-5086-4D9C-9004-85132DC777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124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F8E7E-2794-4490-8E3E-8FCA74E5526E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0D3E-40BE-4FCF-A0BA-041FD6C304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6443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78390-CE23-4E29-B344-1E97E32C9C42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7FA80-E240-443C-9306-126479061E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115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C89634C7-4EEC-4E29-A3D3-D52B57F22050}" type="datetime1">
              <a:rPr lang="cs-CZ" altLang="cs-CZ"/>
              <a:pPr>
                <a:defRPr/>
              </a:pPr>
              <a:t>26. 11. 2019</a:t>
            </a:fld>
            <a:endParaRPr lang="cs-CZ" alt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cs-CZ" altLang="cs-CZ"/>
              <a:t>Bezdrátové senzorické sítě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9D127E7-0982-4B9E-8B23-BCBDF59F4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1032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4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5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6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7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8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39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5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3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4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5" cy="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5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6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7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8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49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0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1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2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3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5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4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5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6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7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8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5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59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0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1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2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5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3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  <p:sp>
          <p:nvSpPr>
            <p:cNvPr id="1064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5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cs-CZ" altLang="cs-CZ" smtClean="0"/>
            </a:p>
          </p:txBody>
        </p:sp>
      </p:grpSp>
      <p:sp>
        <p:nvSpPr>
          <p:cNvPr id="1033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1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zh-CN" sz="3600" smtClean="0"/>
              <a:t>Úvod do senzorických sítí</a:t>
            </a:r>
            <a:endParaRPr lang="cs-CZ" altLang="cs-CZ" sz="36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 smtClean="0"/>
              <a:t>Bezdrátové senzorové sítě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smtClean="0"/>
              <a:t>BSS-01-Bezdratove_site_uvod</a:t>
            </a:r>
            <a:endParaRPr lang="cs-CZ" altLang="cs-CZ" sz="2800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dirty="0" smtClean="0"/>
              <a:t>Ing. Jiří Ledvina, CSc.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9054B9-56D9-4572-99C4-8155F0BDF19F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EC439-A4B3-404E-B11D-385083428A64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eZ430-RF2480 (rub)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425" y="1719263"/>
            <a:ext cx="2952750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Procesor (MSP430F2274)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Integrovaná anténa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Krystal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</p:txBody>
      </p:sp>
      <p:pic>
        <p:nvPicPr>
          <p:cNvPr id="16391" name="Picture 5" descr="IMG_199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6085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6"/>
          <p:cNvSpPr>
            <a:spLocks noChangeShapeType="1"/>
          </p:cNvSpPr>
          <p:nvPr/>
        </p:nvSpPr>
        <p:spPr bwMode="auto">
          <a:xfrm flipV="1">
            <a:off x="3348038" y="1989138"/>
            <a:ext cx="2519362" cy="172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 flipH="1">
            <a:off x="4572000" y="3644900"/>
            <a:ext cx="1295400" cy="714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H="1" flipV="1">
            <a:off x="3276600" y="4724400"/>
            <a:ext cx="2590800" cy="2174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EE5065-7E78-49E0-92FC-43FA29BA29DD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7411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7412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014581-9C1E-4462-8F65-84066F0F03F5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8837"/>
          </a:xfrm>
        </p:spPr>
        <p:txBody>
          <a:bodyPr/>
          <a:lstStyle/>
          <a:p>
            <a:pPr eaLnBrk="1" hangingPunct="1"/>
            <a:r>
              <a:rPr lang="cs-CZ" altLang="cs-CZ" smtClean="0"/>
              <a:t>Vývoj mikrosenzorů 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9015413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1FD5E-8740-4D8A-A4EE-763CA9957E01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945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94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940D49-D32A-41D5-A6D0-E98A5E1EA4A0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z="3200" smtClean="0"/>
              <a:t>Nevýhody tradičních senzorů</a:t>
            </a:r>
            <a:endParaRPr lang="en-US" altLang="cs-CZ" sz="320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Rozměrné, propojené vodiči</a:t>
            </a:r>
          </a:p>
          <a:p>
            <a:pPr eaLnBrk="1" hangingPunct="1"/>
            <a:r>
              <a:rPr lang="cs-CZ" altLang="ko-KR" smtClean="0"/>
              <a:t>Drahé, nevýkonné, těžko rozmístitelné, energeticky náročné</a:t>
            </a:r>
          </a:p>
          <a:p>
            <a:pPr eaLnBrk="1" hangingPunct="1"/>
            <a:r>
              <a:rPr lang="cs-CZ" altLang="ko-KR" smtClean="0"/>
              <a:t>Nevhodný pro sledování dějů v „čisté“ přírodě – rozmisťování rozměrných senzorů (monitorování životního prostředí, pohybu zvířat)</a:t>
            </a:r>
          </a:p>
          <a:p>
            <a:pPr eaLnBrk="1" hangingPunct="1"/>
            <a:r>
              <a:rPr lang="cs-CZ" altLang="ko-KR" smtClean="0"/>
              <a:t>Nevhodný pro rozmisťování v nebezpečném prostředí (vojenství, sopka, vesmír, … )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33BC2-94FC-4BF9-9650-9B339E8217BD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21F576-EBD3-4314-ACC1-736FB08AAB22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seismických aktivit</a:t>
            </a:r>
          </a:p>
        </p:txBody>
      </p:sp>
      <p:pic>
        <p:nvPicPr>
          <p:cNvPr id="21511" name="Picture 5" descr="apartment_5_044_40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492375"/>
            <a:ext cx="5545138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46B21A-7E27-4F29-8764-5D05C0DD7944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2355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35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39BBB3-7234-418A-8105-DC3E2318DF11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mořských mikroorganizmů</a:t>
            </a:r>
          </a:p>
        </p:txBody>
      </p:sp>
      <p:pic>
        <p:nvPicPr>
          <p:cNvPr id="23559" name="Picture 4" descr="noctilu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8"/>
          <a:stretch>
            <a:fillRect/>
          </a:stretch>
        </p:blipFill>
        <p:spPr bwMode="auto">
          <a:xfrm>
            <a:off x="1692275" y="2565400"/>
            <a:ext cx="55435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A1D8D9-FBE5-4A7B-8B4D-B0DAEC4A7755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2560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56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D43ABA-7B5C-444F-A5FE-4900C307A0E1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5606" name="Rectangle 4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kontaminace moří</a:t>
            </a:r>
          </a:p>
        </p:txBody>
      </p:sp>
      <p:grpSp>
        <p:nvGrpSpPr>
          <p:cNvPr id="25607" name="Group 4"/>
          <p:cNvGrpSpPr>
            <a:grpSpLocks/>
          </p:cNvGrpSpPr>
          <p:nvPr/>
        </p:nvGrpSpPr>
        <p:grpSpPr bwMode="auto">
          <a:xfrm>
            <a:off x="1547813" y="2492375"/>
            <a:ext cx="5905500" cy="3484563"/>
            <a:chOff x="1488" y="2880"/>
            <a:chExt cx="1728" cy="1152"/>
          </a:xfrm>
        </p:grpSpPr>
        <p:sp>
          <p:nvSpPr>
            <p:cNvPr id="25608" name="Freeform 5" descr="Granite"/>
            <p:cNvSpPr>
              <a:spLocks/>
            </p:cNvSpPr>
            <p:nvPr/>
          </p:nvSpPr>
          <p:spPr bwMode="auto">
            <a:xfrm>
              <a:off x="1488" y="3984"/>
              <a:ext cx="1728" cy="48"/>
            </a:xfrm>
            <a:custGeom>
              <a:avLst/>
              <a:gdLst>
                <a:gd name="T0" fmla="*/ 3 w 3155"/>
                <a:gd name="T1" fmla="*/ 0 h 246"/>
                <a:gd name="T2" fmla="*/ 6 w 3155"/>
                <a:gd name="T3" fmla="*/ 0 h 246"/>
                <a:gd name="T4" fmla="*/ 8 w 3155"/>
                <a:gd name="T5" fmla="*/ 0 h 246"/>
                <a:gd name="T6" fmla="*/ 12 w 3155"/>
                <a:gd name="T7" fmla="*/ 0 h 246"/>
                <a:gd name="T8" fmla="*/ 14 w 3155"/>
                <a:gd name="T9" fmla="*/ 0 h 246"/>
                <a:gd name="T10" fmla="*/ 16 w 3155"/>
                <a:gd name="T11" fmla="*/ 0 h 246"/>
                <a:gd name="T12" fmla="*/ 19 w 3155"/>
                <a:gd name="T13" fmla="*/ 0 h 246"/>
                <a:gd name="T14" fmla="*/ 22 w 3155"/>
                <a:gd name="T15" fmla="*/ 0 h 246"/>
                <a:gd name="T16" fmla="*/ 24 w 3155"/>
                <a:gd name="T17" fmla="*/ 0 h 246"/>
                <a:gd name="T18" fmla="*/ 27 w 3155"/>
                <a:gd name="T19" fmla="*/ 0 h 246"/>
                <a:gd name="T20" fmla="*/ 29 w 3155"/>
                <a:gd name="T21" fmla="*/ 0 h 246"/>
                <a:gd name="T22" fmla="*/ 31 w 3155"/>
                <a:gd name="T23" fmla="*/ 0 h 246"/>
                <a:gd name="T24" fmla="*/ 35 w 3155"/>
                <a:gd name="T25" fmla="*/ 0 h 246"/>
                <a:gd name="T26" fmla="*/ 38 w 3155"/>
                <a:gd name="T27" fmla="*/ 0 h 246"/>
                <a:gd name="T28" fmla="*/ 40 w 3155"/>
                <a:gd name="T29" fmla="*/ 0 h 246"/>
                <a:gd name="T30" fmla="*/ 43 w 3155"/>
                <a:gd name="T31" fmla="*/ 0 h 246"/>
                <a:gd name="T32" fmla="*/ 46 w 3155"/>
                <a:gd name="T33" fmla="*/ 0 h 246"/>
                <a:gd name="T34" fmla="*/ 49 w 3155"/>
                <a:gd name="T35" fmla="*/ 0 h 246"/>
                <a:gd name="T36" fmla="*/ 50 w 3155"/>
                <a:gd name="T37" fmla="*/ 0 h 246"/>
                <a:gd name="T38" fmla="*/ 52 w 3155"/>
                <a:gd name="T39" fmla="*/ 0 h 246"/>
                <a:gd name="T40" fmla="*/ 54 w 3155"/>
                <a:gd name="T41" fmla="*/ 0 h 246"/>
                <a:gd name="T42" fmla="*/ 58 w 3155"/>
                <a:gd name="T43" fmla="*/ 0 h 246"/>
                <a:gd name="T44" fmla="*/ 62 w 3155"/>
                <a:gd name="T45" fmla="*/ 0 h 246"/>
                <a:gd name="T46" fmla="*/ 65 w 3155"/>
                <a:gd name="T47" fmla="*/ 0 h 246"/>
                <a:gd name="T48" fmla="*/ 66 w 3155"/>
                <a:gd name="T49" fmla="*/ 0 h 246"/>
                <a:gd name="T50" fmla="*/ 67 w 3155"/>
                <a:gd name="T51" fmla="*/ 0 h 246"/>
                <a:gd name="T52" fmla="*/ 68 w 3155"/>
                <a:gd name="T53" fmla="*/ 0 h 246"/>
                <a:gd name="T54" fmla="*/ 75 w 3155"/>
                <a:gd name="T55" fmla="*/ 0 h 246"/>
                <a:gd name="T56" fmla="*/ 77 w 3155"/>
                <a:gd name="T57" fmla="*/ 0 h 246"/>
                <a:gd name="T58" fmla="*/ 77 w 3155"/>
                <a:gd name="T59" fmla="*/ 0 h 246"/>
                <a:gd name="T60" fmla="*/ 79 w 3155"/>
                <a:gd name="T61" fmla="*/ 0 h 246"/>
                <a:gd name="T62" fmla="*/ 81 w 3155"/>
                <a:gd name="T63" fmla="*/ 0 h 246"/>
                <a:gd name="T64" fmla="*/ 84 w 3155"/>
                <a:gd name="T65" fmla="*/ 0 h 246"/>
                <a:gd name="T66" fmla="*/ 85 w 3155"/>
                <a:gd name="T67" fmla="*/ 0 h 246"/>
                <a:gd name="T68" fmla="*/ 84 w 3155"/>
                <a:gd name="T69" fmla="*/ 0 h 246"/>
                <a:gd name="T70" fmla="*/ 82 w 3155"/>
                <a:gd name="T71" fmla="*/ 0 h 246"/>
                <a:gd name="T72" fmla="*/ 73 w 3155"/>
                <a:gd name="T73" fmla="*/ 0 h 246"/>
                <a:gd name="T74" fmla="*/ 70 w 3155"/>
                <a:gd name="T75" fmla="*/ 0 h 246"/>
                <a:gd name="T76" fmla="*/ 67 w 3155"/>
                <a:gd name="T77" fmla="*/ 0 h 246"/>
                <a:gd name="T78" fmla="*/ 65 w 3155"/>
                <a:gd name="T79" fmla="*/ 0 h 246"/>
                <a:gd name="T80" fmla="*/ 61 w 3155"/>
                <a:gd name="T81" fmla="*/ 0 h 246"/>
                <a:gd name="T82" fmla="*/ 51 w 3155"/>
                <a:gd name="T83" fmla="*/ 0 h 246"/>
                <a:gd name="T84" fmla="*/ 44 w 3155"/>
                <a:gd name="T85" fmla="*/ 0 h 246"/>
                <a:gd name="T86" fmla="*/ 41 w 3155"/>
                <a:gd name="T87" fmla="*/ 0 h 246"/>
                <a:gd name="T88" fmla="*/ 38 w 3155"/>
                <a:gd name="T89" fmla="*/ 0 h 246"/>
                <a:gd name="T90" fmla="*/ 36 w 3155"/>
                <a:gd name="T91" fmla="*/ 0 h 246"/>
                <a:gd name="T92" fmla="*/ 32 w 3155"/>
                <a:gd name="T93" fmla="*/ 0 h 246"/>
                <a:gd name="T94" fmla="*/ 21 w 3155"/>
                <a:gd name="T95" fmla="*/ 0 h 246"/>
                <a:gd name="T96" fmla="*/ 14 w 3155"/>
                <a:gd name="T97" fmla="*/ 0 h 246"/>
                <a:gd name="T98" fmla="*/ 9 w 3155"/>
                <a:gd name="T99" fmla="*/ 0 h 246"/>
                <a:gd name="T100" fmla="*/ 4 w 3155"/>
                <a:gd name="T101" fmla="*/ 0 h 246"/>
                <a:gd name="T102" fmla="*/ 2 w 3155"/>
                <a:gd name="T103" fmla="*/ 0 h 246"/>
                <a:gd name="T104" fmla="*/ 0 w 3155"/>
                <a:gd name="T105" fmla="*/ 0 h 246"/>
                <a:gd name="T106" fmla="*/ 1 w 3155"/>
                <a:gd name="T107" fmla="*/ 0 h 246"/>
                <a:gd name="T108" fmla="*/ 1 w 3155"/>
                <a:gd name="T109" fmla="*/ 0 h 24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155" h="246">
                  <a:moveTo>
                    <a:pt x="7" y="86"/>
                  </a:moveTo>
                  <a:lnTo>
                    <a:pt x="63" y="80"/>
                  </a:lnTo>
                  <a:lnTo>
                    <a:pt x="112" y="73"/>
                  </a:lnTo>
                  <a:lnTo>
                    <a:pt x="154" y="80"/>
                  </a:lnTo>
                  <a:lnTo>
                    <a:pt x="188" y="86"/>
                  </a:lnTo>
                  <a:lnTo>
                    <a:pt x="223" y="93"/>
                  </a:lnTo>
                  <a:lnTo>
                    <a:pt x="244" y="86"/>
                  </a:lnTo>
                  <a:lnTo>
                    <a:pt x="258" y="73"/>
                  </a:lnTo>
                  <a:lnTo>
                    <a:pt x="293" y="80"/>
                  </a:lnTo>
                  <a:lnTo>
                    <a:pt x="328" y="80"/>
                  </a:lnTo>
                  <a:lnTo>
                    <a:pt x="397" y="80"/>
                  </a:lnTo>
                  <a:lnTo>
                    <a:pt x="432" y="86"/>
                  </a:lnTo>
                  <a:lnTo>
                    <a:pt x="460" y="73"/>
                  </a:lnTo>
                  <a:lnTo>
                    <a:pt x="488" y="80"/>
                  </a:lnTo>
                  <a:lnTo>
                    <a:pt x="509" y="80"/>
                  </a:lnTo>
                  <a:lnTo>
                    <a:pt x="536" y="80"/>
                  </a:lnTo>
                  <a:lnTo>
                    <a:pt x="557" y="66"/>
                  </a:lnTo>
                  <a:lnTo>
                    <a:pt x="592" y="73"/>
                  </a:lnTo>
                  <a:lnTo>
                    <a:pt x="620" y="73"/>
                  </a:lnTo>
                  <a:lnTo>
                    <a:pt x="676" y="73"/>
                  </a:lnTo>
                  <a:lnTo>
                    <a:pt x="711" y="66"/>
                  </a:lnTo>
                  <a:lnTo>
                    <a:pt x="738" y="80"/>
                  </a:lnTo>
                  <a:lnTo>
                    <a:pt x="773" y="80"/>
                  </a:lnTo>
                  <a:lnTo>
                    <a:pt x="808" y="80"/>
                  </a:lnTo>
                  <a:lnTo>
                    <a:pt x="843" y="73"/>
                  </a:lnTo>
                  <a:lnTo>
                    <a:pt x="864" y="53"/>
                  </a:lnTo>
                  <a:lnTo>
                    <a:pt x="898" y="60"/>
                  </a:lnTo>
                  <a:lnTo>
                    <a:pt x="926" y="66"/>
                  </a:lnTo>
                  <a:lnTo>
                    <a:pt x="954" y="73"/>
                  </a:lnTo>
                  <a:lnTo>
                    <a:pt x="989" y="73"/>
                  </a:lnTo>
                  <a:lnTo>
                    <a:pt x="1017" y="80"/>
                  </a:lnTo>
                  <a:lnTo>
                    <a:pt x="1052" y="80"/>
                  </a:lnTo>
                  <a:lnTo>
                    <a:pt x="1079" y="80"/>
                  </a:lnTo>
                  <a:lnTo>
                    <a:pt x="1107" y="80"/>
                  </a:lnTo>
                  <a:lnTo>
                    <a:pt x="1135" y="86"/>
                  </a:lnTo>
                  <a:lnTo>
                    <a:pt x="1156" y="86"/>
                  </a:lnTo>
                  <a:lnTo>
                    <a:pt x="1198" y="73"/>
                  </a:lnTo>
                  <a:lnTo>
                    <a:pt x="1247" y="73"/>
                  </a:lnTo>
                  <a:lnTo>
                    <a:pt x="1295" y="80"/>
                  </a:lnTo>
                  <a:lnTo>
                    <a:pt x="1344" y="80"/>
                  </a:lnTo>
                  <a:lnTo>
                    <a:pt x="1393" y="73"/>
                  </a:lnTo>
                  <a:lnTo>
                    <a:pt x="1428" y="80"/>
                  </a:lnTo>
                  <a:lnTo>
                    <a:pt x="1441" y="80"/>
                  </a:lnTo>
                  <a:lnTo>
                    <a:pt x="1462" y="80"/>
                  </a:lnTo>
                  <a:lnTo>
                    <a:pt x="1490" y="66"/>
                  </a:lnTo>
                  <a:lnTo>
                    <a:pt x="1511" y="73"/>
                  </a:lnTo>
                  <a:lnTo>
                    <a:pt x="1553" y="66"/>
                  </a:lnTo>
                  <a:lnTo>
                    <a:pt x="1595" y="66"/>
                  </a:lnTo>
                  <a:lnTo>
                    <a:pt x="1629" y="60"/>
                  </a:lnTo>
                  <a:lnTo>
                    <a:pt x="1671" y="46"/>
                  </a:lnTo>
                  <a:lnTo>
                    <a:pt x="1706" y="53"/>
                  </a:lnTo>
                  <a:lnTo>
                    <a:pt x="1748" y="46"/>
                  </a:lnTo>
                  <a:lnTo>
                    <a:pt x="1783" y="33"/>
                  </a:lnTo>
                  <a:lnTo>
                    <a:pt x="1824" y="27"/>
                  </a:lnTo>
                  <a:lnTo>
                    <a:pt x="1831" y="7"/>
                  </a:lnTo>
                  <a:lnTo>
                    <a:pt x="1845" y="0"/>
                  </a:lnTo>
                  <a:lnTo>
                    <a:pt x="1859" y="0"/>
                  </a:lnTo>
                  <a:lnTo>
                    <a:pt x="1880" y="7"/>
                  </a:lnTo>
                  <a:lnTo>
                    <a:pt x="1901" y="13"/>
                  </a:lnTo>
                  <a:lnTo>
                    <a:pt x="1922" y="13"/>
                  </a:lnTo>
                  <a:lnTo>
                    <a:pt x="1943" y="20"/>
                  </a:lnTo>
                  <a:lnTo>
                    <a:pt x="1964" y="20"/>
                  </a:lnTo>
                  <a:lnTo>
                    <a:pt x="1984" y="33"/>
                  </a:lnTo>
                  <a:lnTo>
                    <a:pt x="2012" y="40"/>
                  </a:lnTo>
                  <a:lnTo>
                    <a:pt x="2061" y="60"/>
                  </a:lnTo>
                  <a:lnTo>
                    <a:pt x="2117" y="73"/>
                  </a:lnTo>
                  <a:lnTo>
                    <a:pt x="2172" y="86"/>
                  </a:lnTo>
                  <a:lnTo>
                    <a:pt x="2242" y="93"/>
                  </a:lnTo>
                  <a:lnTo>
                    <a:pt x="2305" y="99"/>
                  </a:lnTo>
                  <a:lnTo>
                    <a:pt x="2360" y="99"/>
                  </a:lnTo>
                  <a:lnTo>
                    <a:pt x="2381" y="93"/>
                  </a:lnTo>
                  <a:lnTo>
                    <a:pt x="2402" y="86"/>
                  </a:lnTo>
                  <a:lnTo>
                    <a:pt x="2409" y="86"/>
                  </a:lnTo>
                  <a:lnTo>
                    <a:pt x="2416" y="80"/>
                  </a:lnTo>
                  <a:lnTo>
                    <a:pt x="2437" y="86"/>
                  </a:lnTo>
                  <a:lnTo>
                    <a:pt x="2458" y="86"/>
                  </a:lnTo>
                  <a:lnTo>
                    <a:pt x="2479" y="86"/>
                  </a:lnTo>
                  <a:lnTo>
                    <a:pt x="2500" y="86"/>
                  </a:lnTo>
                  <a:lnTo>
                    <a:pt x="2527" y="80"/>
                  </a:lnTo>
                  <a:lnTo>
                    <a:pt x="2534" y="73"/>
                  </a:lnTo>
                  <a:lnTo>
                    <a:pt x="2541" y="73"/>
                  </a:lnTo>
                  <a:lnTo>
                    <a:pt x="2604" y="86"/>
                  </a:lnTo>
                  <a:lnTo>
                    <a:pt x="2667" y="86"/>
                  </a:lnTo>
                  <a:lnTo>
                    <a:pt x="2792" y="73"/>
                  </a:lnTo>
                  <a:lnTo>
                    <a:pt x="2806" y="60"/>
                  </a:lnTo>
                  <a:lnTo>
                    <a:pt x="2820" y="60"/>
                  </a:lnTo>
                  <a:lnTo>
                    <a:pt x="2834" y="60"/>
                  </a:lnTo>
                  <a:lnTo>
                    <a:pt x="2848" y="60"/>
                  </a:lnTo>
                  <a:lnTo>
                    <a:pt x="2862" y="73"/>
                  </a:lnTo>
                  <a:lnTo>
                    <a:pt x="2869" y="73"/>
                  </a:lnTo>
                  <a:lnTo>
                    <a:pt x="2889" y="66"/>
                  </a:lnTo>
                  <a:lnTo>
                    <a:pt x="2903" y="73"/>
                  </a:lnTo>
                  <a:lnTo>
                    <a:pt x="2931" y="73"/>
                  </a:lnTo>
                  <a:lnTo>
                    <a:pt x="2959" y="80"/>
                  </a:lnTo>
                  <a:lnTo>
                    <a:pt x="2966" y="86"/>
                  </a:lnTo>
                  <a:lnTo>
                    <a:pt x="2973" y="86"/>
                  </a:lnTo>
                  <a:lnTo>
                    <a:pt x="3015" y="80"/>
                  </a:lnTo>
                  <a:lnTo>
                    <a:pt x="3057" y="80"/>
                  </a:lnTo>
                  <a:lnTo>
                    <a:pt x="3105" y="80"/>
                  </a:lnTo>
                  <a:lnTo>
                    <a:pt x="3133" y="86"/>
                  </a:lnTo>
                  <a:lnTo>
                    <a:pt x="3147" y="113"/>
                  </a:lnTo>
                  <a:lnTo>
                    <a:pt x="3154" y="146"/>
                  </a:lnTo>
                  <a:lnTo>
                    <a:pt x="3147" y="185"/>
                  </a:lnTo>
                  <a:lnTo>
                    <a:pt x="3133" y="212"/>
                  </a:lnTo>
                  <a:lnTo>
                    <a:pt x="3119" y="219"/>
                  </a:lnTo>
                  <a:lnTo>
                    <a:pt x="3098" y="219"/>
                  </a:lnTo>
                  <a:lnTo>
                    <a:pt x="3070" y="212"/>
                  </a:lnTo>
                  <a:lnTo>
                    <a:pt x="3043" y="205"/>
                  </a:lnTo>
                  <a:lnTo>
                    <a:pt x="2869" y="205"/>
                  </a:lnTo>
                  <a:lnTo>
                    <a:pt x="2785" y="199"/>
                  </a:lnTo>
                  <a:lnTo>
                    <a:pt x="2695" y="185"/>
                  </a:lnTo>
                  <a:lnTo>
                    <a:pt x="2660" y="192"/>
                  </a:lnTo>
                  <a:lnTo>
                    <a:pt x="2625" y="192"/>
                  </a:lnTo>
                  <a:lnTo>
                    <a:pt x="2590" y="199"/>
                  </a:lnTo>
                  <a:lnTo>
                    <a:pt x="2555" y="212"/>
                  </a:lnTo>
                  <a:lnTo>
                    <a:pt x="2527" y="212"/>
                  </a:lnTo>
                  <a:lnTo>
                    <a:pt x="2500" y="205"/>
                  </a:lnTo>
                  <a:lnTo>
                    <a:pt x="2465" y="205"/>
                  </a:lnTo>
                  <a:lnTo>
                    <a:pt x="2423" y="205"/>
                  </a:lnTo>
                  <a:lnTo>
                    <a:pt x="2395" y="205"/>
                  </a:lnTo>
                  <a:lnTo>
                    <a:pt x="2360" y="212"/>
                  </a:lnTo>
                  <a:lnTo>
                    <a:pt x="2312" y="219"/>
                  </a:lnTo>
                  <a:lnTo>
                    <a:pt x="2263" y="232"/>
                  </a:lnTo>
                  <a:lnTo>
                    <a:pt x="2103" y="225"/>
                  </a:lnTo>
                  <a:lnTo>
                    <a:pt x="1943" y="232"/>
                  </a:lnTo>
                  <a:lnTo>
                    <a:pt x="1880" y="225"/>
                  </a:lnTo>
                  <a:lnTo>
                    <a:pt x="1817" y="225"/>
                  </a:lnTo>
                  <a:lnTo>
                    <a:pt x="1699" y="212"/>
                  </a:lnTo>
                  <a:lnTo>
                    <a:pt x="1643" y="219"/>
                  </a:lnTo>
                  <a:lnTo>
                    <a:pt x="1602" y="225"/>
                  </a:lnTo>
                  <a:lnTo>
                    <a:pt x="1553" y="232"/>
                  </a:lnTo>
                  <a:lnTo>
                    <a:pt x="1504" y="245"/>
                  </a:lnTo>
                  <a:lnTo>
                    <a:pt x="1455" y="245"/>
                  </a:lnTo>
                  <a:lnTo>
                    <a:pt x="1421" y="245"/>
                  </a:lnTo>
                  <a:lnTo>
                    <a:pt x="1400" y="238"/>
                  </a:lnTo>
                  <a:lnTo>
                    <a:pt x="1379" y="238"/>
                  </a:lnTo>
                  <a:lnTo>
                    <a:pt x="1351" y="232"/>
                  </a:lnTo>
                  <a:lnTo>
                    <a:pt x="1330" y="225"/>
                  </a:lnTo>
                  <a:lnTo>
                    <a:pt x="1302" y="212"/>
                  </a:lnTo>
                  <a:lnTo>
                    <a:pt x="1233" y="219"/>
                  </a:lnTo>
                  <a:lnTo>
                    <a:pt x="1170" y="225"/>
                  </a:lnTo>
                  <a:lnTo>
                    <a:pt x="1100" y="225"/>
                  </a:lnTo>
                  <a:lnTo>
                    <a:pt x="1031" y="232"/>
                  </a:lnTo>
                  <a:lnTo>
                    <a:pt x="794" y="219"/>
                  </a:lnTo>
                  <a:lnTo>
                    <a:pt x="683" y="212"/>
                  </a:lnTo>
                  <a:lnTo>
                    <a:pt x="557" y="212"/>
                  </a:lnTo>
                  <a:lnTo>
                    <a:pt x="516" y="199"/>
                  </a:lnTo>
                  <a:lnTo>
                    <a:pt x="467" y="185"/>
                  </a:lnTo>
                  <a:lnTo>
                    <a:pt x="404" y="192"/>
                  </a:lnTo>
                  <a:lnTo>
                    <a:pt x="342" y="199"/>
                  </a:lnTo>
                  <a:lnTo>
                    <a:pt x="272" y="212"/>
                  </a:lnTo>
                  <a:lnTo>
                    <a:pt x="209" y="219"/>
                  </a:lnTo>
                  <a:lnTo>
                    <a:pt x="168" y="219"/>
                  </a:lnTo>
                  <a:lnTo>
                    <a:pt x="133" y="212"/>
                  </a:lnTo>
                  <a:lnTo>
                    <a:pt x="105" y="205"/>
                  </a:lnTo>
                  <a:lnTo>
                    <a:pt x="70" y="199"/>
                  </a:lnTo>
                  <a:lnTo>
                    <a:pt x="42" y="205"/>
                  </a:lnTo>
                  <a:lnTo>
                    <a:pt x="14" y="205"/>
                  </a:lnTo>
                  <a:lnTo>
                    <a:pt x="0" y="199"/>
                  </a:lnTo>
                  <a:lnTo>
                    <a:pt x="7" y="172"/>
                  </a:lnTo>
                  <a:lnTo>
                    <a:pt x="7" y="146"/>
                  </a:lnTo>
                  <a:lnTo>
                    <a:pt x="7" y="133"/>
                  </a:lnTo>
                  <a:lnTo>
                    <a:pt x="7" y="113"/>
                  </a:lnTo>
                  <a:lnTo>
                    <a:pt x="7" y="106"/>
                  </a:lnTo>
                  <a:lnTo>
                    <a:pt x="7" y="99"/>
                  </a:lnTo>
                  <a:lnTo>
                    <a:pt x="7" y="86"/>
                  </a:lnTo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09" name="Group 6"/>
            <p:cNvGrpSpPr>
              <a:grpSpLocks/>
            </p:cNvGrpSpPr>
            <p:nvPr/>
          </p:nvGrpSpPr>
          <p:grpSpPr bwMode="auto">
            <a:xfrm>
              <a:off x="1488" y="2880"/>
              <a:ext cx="1728" cy="1152"/>
              <a:chOff x="3024" y="624"/>
              <a:chExt cx="2242" cy="1375"/>
            </a:xfrm>
          </p:grpSpPr>
          <p:sp>
            <p:nvSpPr>
              <p:cNvPr id="25610" name="Rectangle 7"/>
              <p:cNvSpPr>
                <a:spLocks noChangeArrowheads="1"/>
              </p:cNvSpPr>
              <p:nvPr/>
            </p:nvSpPr>
            <p:spPr bwMode="auto">
              <a:xfrm>
                <a:off x="3035" y="806"/>
                <a:ext cx="2231" cy="593"/>
              </a:xfrm>
              <a:prstGeom prst="rect">
                <a:avLst/>
              </a:prstGeom>
              <a:solidFill>
                <a:srgbClr val="AC723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cs-CZ" altLang="cs-CZ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5611" name="Group 8"/>
              <p:cNvGrpSpPr>
                <a:grpSpLocks/>
              </p:cNvGrpSpPr>
              <p:nvPr/>
            </p:nvGrpSpPr>
            <p:grpSpPr bwMode="auto">
              <a:xfrm>
                <a:off x="3024" y="1296"/>
                <a:ext cx="2236" cy="686"/>
                <a:chOff x="1192" y="2561"/>
                <a:chExt cx="3133" cy="1428"/>
              </a:xfrm>
            </p:grpSpPr>
            <p:sp>
              <p:nvSpPr>
                <p:cNvPr id="25643" name="Rectangle 9"/>
                <p:cNvSpPr>
                  <a:spLocks noChangeArrowheads="1"/>
                </p:cNvSpPr>
                <p:nvPr/>
              </p:nvSpPr>
              <p:spPr bwMode="auto">
                <a:xfrm>
                  <a:off x="1200" y="2688"/>
                  <a:ext cx="3125" cy="1301"/>
                </a:xfrm>
                <a:prstGeom prst="rect">
                  <a:avLst/>
                </a:pr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5644" name="Freeform 10"/>
                <p:cNvSpPr>
                  <a:spLocks/>
                </p:cNvSpPr>
                <p:nvPr/>
              </p:nvSpPr>
              <p:spPr bwMode="auto">
                <a:xfrm>
                  <a:off x="1192" y="2561"/>
                  <a:ext cx="3128" cy="352"/>
                </a:xfrm>
                <a:custGeom>
                  <a:avLst/>
                  <a:gdLst>
                    <a:gd name="T0" fmla="*/ 0 w 3128"/>
                    <a:gd name="T1" fmla="*/ 70 h 352"/>
                    <a:gd name="T2" fmla="*/ 14 w 3128"/>
                    <a:gd name="T3" fmla="*/ 5 h 352"/>
                    <a:gd name="T4" fmla="*/ 125 w 3128"/>
                    <a:gd name="T5" fmla="*/ 9 h 352"/>
                    <a:gd name="T6" fmla="*/ 257 w 3128"/>
                    <a:gd name="T7" fmla="*/ 37 h 352"/>
                    <a:gd name="T8" fmla="*/ 534 w 3128"/>
                    <a:gd name="T9" fmla="*/ 47 h 352"/>
                    <a:gd name="T10" fmla="*/ 604 w 3128"/>
                    <a:gd name="T11" fmla="*/ 56 h 352"/>
                    <a:gd name="T12" fmla="*/ 687 w 3128"/>
                    <a:gd name="T13" fmla="*/ 56 h 352"/>
                    <a:gd name="T14" fmla="*/ 839 w 3128"/>
                    <a:gd name="T15" fmla="*/ 56 h 352"/>
                    <a:gd name="T16" fmla="*/ 902 w 3128"/>
                    <a:gd name="T17" fmla="*/ 65 h 352"/>
                    <a:gd name="T18" fmla="*/ 1026 w 3128"/>
                    <a:gd name="T19" fmla="*/ 70 h 352"/>
                    <a:gd name="T20" fmla="*/ 1089 w 3128"/>
                    <a:gd name="T21" fmla="*/ 75 h 352"/>
                    <a:gd name="T22" fmla="*/ 1186 w 3128"/>
                    <a:gd name="T23" fmla="*/ 79 h 352"/>
                    <a:gd name="T24" fmla="*/ 1373 w 3128"/>
                    <a:gd name="T25" fmla="*/ 75 h 352"/>
                    <a:gd name="T26" fmla="*/ 1491 w 3128"/>
                    <a:gd name="T27" fmla="*/ 108 h 352"/>
                    <a:gd name="T28" fmla="*/ 1623 w 3128"/>
                    <a:gd name="T29" fmla="*/ 103 h 352"/>
                    <a:gd name="T30" fmla="*/ 1741 w 3128"/>
                    <a:gd name="T31" fmla="*/ 89 h 352"/>
                    <a:gd name="T32" fmla="*/ 1817 w 3128"/>
                    <a:gd name="T33" fmla="*/ 108 h 352"/>
                    <a:gd name="T34" fmla="*/ 1851 w 3128"/>
                    <a:gd name="T35" fmla="*/ 108 h 352"/>
                    <a:gd name="T36" fmla="*/ 1921 w 3128"/>
                    <a:gd name="T37" fmla="*/ 112 h 352"/>
                    <a:gd name="T38" fmla="*/ 1942 w 3128"/>
                    <a:gd name="T39" fmla="*/ 122 h 352"/>
                    <a:gd name="T40" fmla="*/ 1997 w 3128"/>
                    <a:gd name="T41" fmla="*/ 126 h 352"/>
                    <a:gd name="T42" fmla="*/ 2066 w 3128"/>
                    <a:gd name="T43" fmla="*/ 131 h 352"/>
                    <a:gd name="T44" fmla="*/ 2115 w 3128"/>
                    <a:gd name="T45" fmla="*/ 159 h 352"/>
                    <a:gd name="T46" fmla="*/ 2261 w 3128"/>
                    <a:gd name="T47" fmla="*/ 164 h 352"/>
                    <a:gd name="T48" fmla="*/ 2385 w 3128"/>
                    <a:gd name="T49" fmla="*/ 145 h 352"/>
                    <a:gd name="T50" fmla="*/ 2538 w 3128"/>
                    <a:gd name="T51" fmla="*/ 140 h 352"/>
                    <a:gd name="T52" fmla="*/ 2649 w 3128"/>
                    <a:gd name="T53" fmla="*/ 159 h 352"/>
                    <a:gd name="T54" fmla="*/ 2683 w 3128"/>
                    <a:gd name="T55" fmla="*/ 168 h 352"/>
                    <a:gd name="T56" fmla="*/ 2732 w 3128"/>
                    <a:gd name="T57" fmla="*/ 173 h 352"/>
                    <a:gd name="T58" fmla="*/ 2753 w 3128"/>
                    <a:gd name="T59" fmla="*/ 178 h 352"/>
                    <a:gd name="T60" fmla="*/ 2822 w 3128"/>
                    <a:gd name="T61" fmla="*/ 178 h 352"/>
                    <a:gd name="T62" fmla="*/ 2933 w 3128"/>
                    <a:gd name="T63" fmla="*/ 201 h 352"/>
                    <a:gd name="T64" fmla="*/ 3016 w 3128"/>
                    <a:gd name="T65" fmla="*/ 201 h 352"/>
                    <a:gd name="T66" fmla="*/ 3072 w 3128"/>
                    <a:gd name="T67" fmla="*/ 211 h 352"/>
                    <a:gd name="T68" fmla="*/ 3120 w 3128"/>
                    <a:gd name="T69" fmla="*/ 234 h 352"/>
                    <a:gd name="T70" fmla="*/ 3127 w 3128"/>
                    <a:gd name="T71" fmla="*/ 318 h 352"/>
                    <a:gd name="T72" fmla="*/ 3086 w 3128"/>
                    <a:gd name="T73" fmla="*/ 351 h 352"/>
                    <a:gd name="T74" fmla="*/ 2995 w 3128"/>
                    <a:gd name="T75" fmla="*/ 337 h 352"/>
                    <a:gd name="T76" fmla="*/ 2746 w 3128"/>
                    <a:gd name="T77" fmla="*/ 290 h 352"/>
                    <a:gd name="T78" fmla="*/ 1914 w 3128"/>
                    <a:gd name="T79" fmla="*/ 276 h 352"/>
                    <a:gd name="T80" fmla="*/ 1137 w 3128"/>
                    <a:gd name="T81" fmla="*/ 234 h 352"/>
                    <a:gd name="T82" fmla="*/ 902 w 3128"/>
                    <a:gd name="T83" fmla="*/ 201 h 352"/>
                    <a:gd name="T84" fmla="*/ 763 w 3128"/>
                    <a:gd name="T85" fmla="*/ 173 h 352"/>
                    <a:gd name="T86" fmla="*/ 569 w 3128"/>
                    <a:gd name="T87" fmla="*/ 154 h 352"/>
                    <a:gd name="T88" fmla="*/ 278 w 3128"/>
                    <a:gd name="T89" fmla="*/ 140 h 352"/>
                    <a:gd name="T90" fmla="*/ 70 w 3128"/>
                    <a:gd name="T91" fmla="*/ 122 h 35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128" h="352">
                      <a:moveTo>
                        <a:pt x="0" y="126"/>
                      </a:moveTo>
                      <a:lnTo>
                        <a:pt x="0" y="98"/>
                      </a:lnTo>
                      <a:lnTo>
                        <a:pt x="0" y="70"/>
                      </a:lnTo>
                      <a:lnTo>
                        <a:pt x="0" y="37"/>
                      </a:lnTo>
                      <a:lnTo>
                        <a:pt x="7" y="9"/>
                      </a:lnTo>
                      <a:lnTo>
                        <a:pt x="14" y="5"/>
                      </a:lnTo>
                      <a:lnTo>
                        <a:pt x="28" y="0"/>
                      </a:lnTo>
                      <a:lnTo>
                        <a:pt x="63" y="5"/>
                      </a:lnTo>
                      <a:lnTo>
                        <a:pt x="125" y="9"/>
                      </a:lnTo>
                      <a:lnTo>
                        <a:pt x="188" y="19"/>
                      </a:lnTo>
                      <a:lnTo>
                        <a:pt x="222" y="28"/>
                      </a:lnTo>
                      <a:lnTo>
                        <a:pt x="257" y="37"/>
                      </a:lnTo>
                      <a:lnTo>
                        <a:pt x="326" y="33"/>
                      </a:lnTo>
                      <a:lnTo>
                        <a:pt x="396" y="37"/>
                      </a:lnTo>
                      <a:lnTo>
                        <a:pt x="534" y="47"/>
                      </a:lnTo>
                      <a:lnTo>
                        <a:pt x="562" y="56"/>
                      </a:lnTo>
                      <a:lnTo>
                        <a:pt x="583" y="56"/>
                      </a:lnTo>
                      <a:lnTo>
                        <a:pt x="604" y="56"/>
                      </a:lnTo>
                      <a:lnTo>
                        <a:pt x="624" y="51"/>
                      </a:lnTo>
                      <a:lnTo>
                        <a:pt x="645" y="51"/>
                      </a:lnTo>
                      <a:lnTo>
                        <a:pt x="687" y="56"/>
                      </a:lnTo>
                      <a:lnTo>
                        <a:pt x="735" y="61"/>
                      </a:lnTo>
                      <a:lnTo>
                        <a:pt x="791" y="61"/>
                      </a:lnTo>
                      <a:lnTo>
                        <a:pt x="839" y="56"/>
                      </a:lnTo>
                      <a:lnTo>
                        <a:pt x="860" y="56"/>
                      </a:lnTo>
                      <a:lnTo>
                        <a:pt x="881" y="56"/>
                      </a:lnTo>
                      <a:lnTo>
                        <a:pt x="902" y="65"/>
                      </a:lnTo>
                      <a:lnTo>
                        <a:pt x="923" y="70"/>
                      </a:lnTo>
                      <a:lnTo>
                        <a:pt x="985" y="70"/>
                      </a:lnTo>
                      <a:lnTo>
                        <a:pt x="1026" y="70"/>
                      </a:lnTo>
                      <a:lnTo>
                        <a:pt x="1054" y="75"/>
                      </a:lnTo>
                      <a:lnTo>
                        <a:pt x="1068" y="75"/>
                      </a:lnTo>
                      <a:lnTo>
                        <a:pt x="1089" y="75"/>
                      </a:lnTo>
                      <a:lnTo>
                        <a:pt x="1110" y="75"/>
                      </a:lnTo>
                      <a:lnTo>
                        <a:pt x="1137" y="75"/>
                      </a:lnTo>
                      <a:lnTo>
                        <a:pt x="1186" y="79"/>
                      </a:lnTo>
                      <a:lnTo>
                        <a:pt x="1241" y="75"/>
                      </a:lnTo>
                      <a:lnTo>
                        <a:pt x="1311" y="70"/>
                      </a:lnTo>
                      <a:lnTo>
                        <a:pt x="1373" y="75"/>
                      </a:lnTo>
                      <a:lnTo>
                        <a:pt x="1436" y="84"/>
                      </a:lnTo>
                      <a:lnTo>
                        <a:pt x="1463" y="98"/>
                      </a:lnTo>
                      <a:lnTo>
                        <a:pt x="1491" y="108"/>
                      </a:lnTo>
                      <a:lnTo>
                        <a:pt x="1526" y="112"/>
                      </a:lnTo>
                      <a:lnTo>
                        <a:pt x="1553" y="112"/>
                      </a:lnTo>
                      <a:lnTo>
                        <a:pt x="1623" y="103"/>
                      </a:lnTo>
                      <a:lnTo>
                        <a:pt x="1685" y="93"/>
                      </a:lnTo>
                      <a:lnTo>
                        <a:pt x="1713" y="89"/>
                      </a:lnTo>
                      <a:lnTo>
                        <a:pt x="1741" y="89"/>
                      </a:lnTo>
                      <a:lnTo>
                        <a:pt x="1796" y="98"/>
                      </a:lnTo>
                      <a:lnTo>
                        <a:pt x="1810" y="103"/>
                      </a:lnTo>
                      <a:lnTo>
                        <a:pt x="1817" y="108"/>
                      </a:lnTo>
                      <a:lnTo>
                        <a:pt x="1824" y="108"/>
                      </a:lnTo>
                      <a:lnTo>
                        <a:pt x="1838" y="108"/>
                      </a:lnTo>
                      <a:lnTo>
                        <a:pt x="1851" y="108"/>
                      </a:lnTo>
                      <a:lnTo>
                        <a:pt x="1872" y="108"/>
                      </a:lnTo>
                      <a:lnTo>
                        <a:pt x="1914" y="112"/>
                      </a:lnTo>
                      <a:lnTo>
                        <a:pt x="1921" y="112"/>
                      </a:lnTo>
                      <a:lnTo>
                        <a:pt x="1928" y="117"/>
                      </a:lnTo>
                      <a:lnTo>
                        <a:pt x="1935" y="122"/>
                      </a:lnTo>
                      <a:lnTo>
                        <a:pt x="1942" y="122"/>
                      </a:lnTo>
                      <a:lnTo>
                        <a:pt x="1962" y="126"/>
                      </a:lnTo>
                      <a:lnTo>
                        <a:pt x="1976" y="131"/>
                      </a:lnTo>
                      <a:lnTo>
                        <a:pt x="1997" y="126"/>
                      </a:lnTo>
                      <a:lnTo>
                        <a:pt x="2018" y="126"/>
                      </a:lnTo>
                      <a:lnTo>
                        <a:pt x="2039" y="126"/>
                      </a:lnTo>
                      <a:lnTo>
                        <a:pt x="2066" y="131"/>
                      </a:lnTo>
                      <a:lnTo>
                        <a:pt x="2087" y="140"/>
                      </a:lnTo>
                      <a:lnTo>
                        <a:pt x="2101" y="154"/>
                      </a:lnTo>
                      <a:lnTo>
                        <a:pt x="2115" y="159"/>
                      </a:lnTo>
                      <a:lnTo>
                        <a:pt x="2129" y="164"/>
                      </a:lnTo>
                      <a:lnTo>
                        <a:pt x="2198" y="159"/>
                      </a:lnTo>
                      <a:lnTo>
                        <a:pt x="2261" y="164"/>
                      </a:lnTo>
                      <a:lnTo>
                        <a:pt x="2295" y="154"/>
                      </a:lnTo>
                      <a:lnTo>
                        <a:pt x="2323" y="150"/>
                      </a:lnTo>
                      <a:lnTo>
                        <a:pt x="2385" y="145"/>
                      </a:lnTo>
                      <a:lnTo>
                        <a:pt x="2462" y="150"/>
                      </a:lnTo>
                      <a:lnTo>
                        <a:pt x="2503" y="145"/>
                      </a:lnTo>
                      <a:lnTo>
                        <a:pt x="2538" y="140"/>
                      </a:lnTo>
                      <a:lnTo>
                        <a:pt x="2586" y="150"/>
                      </a:lnTo>
                      <a:lnTo>
                        <a:pt x="2635" y="154"/>
                      </a:lnTo>
                      <a:lnTo>
                        <a:pt x="2649" y="159"/>
                      </a:lnTo>
                      <a:lnTo>
                        <a:pt x="2663" y="164"/>
                      </a:lnTo>
                      <a:lnTo>
                        <a:pt x="2670" y="164"/>
                      </a:lnTo>
                      <a:lnTo>
                        <a:pt x="2683" y="168"/>
                      </a:lnTo>
                      <a:lnTo>
                        <a:pt x="2697" y="168"/>
                      </a:lnTo>
                      <a:lnTo>
                        <a:pt x="2718" y="168"/>
                      </a:lnTo>
                      <a:lnTo>
                        <a:pt x="2732" y="173"/>
                      </a:lnTo>
                      <a:lnTo>
                        <a:pt x="2739" y="178"/>
                      </a:lnTo>
                      <a:lnTo>
                        <a:pt x="2746" y="178"/>
                      </a:lnTo>
                      <a:lnTo>
                        <a:pt x="2753" y="178"/>
                      </a:lnTo>
                      <a:lnTo>
                        <a:pt x="2767" y="173"/>
                      </a:lnTo>
                      <a:lnTo>
                        <a:pt x="2787" y="178"/>
                      </a:lnTo>
                      <a:lnTo>
                        <a:pt x="2822" y="178"/>
                      </a:lnTo>
                      <a:lnTo>
                        <a:pt x="2864" y="187"/>
                      </a:lnTo>
                      <a:lnTo>
                        <a:pt x="2905" y="196"/>
                      </a:lnTo>
                      <a:lnTo>
                        <a:pt x="2933" y="201"/>
                      </a:lnTo>
                      <a:lnTo>
                        <a:pt x="2961" y="201"/>
                      </a:lnTo>
                      <a:lnTo>
                        <a:pt x="2988" y="201"/>
                      </a:lnTo>
                      <a:lnTo>
                        <a:pt x="3016" y="201"/>
                      </a:lnTo>
                      <a:lnTo>
                        <a:pt x="3030" y="206"/>
                      </a:lnTo>
                      <a:lnTo>
                        <a:pt x="3044" y="211"/>
                      </a:lnTo>
                      <a:lnTo>
                        <a:pt x="3072" y="211"/>
                      </a:lnTo>
                      <a:lnTo>
                        <a:pt x="3099" y="215"/>
                      </a:lnTo>
                      <a:lnTo>
                        <a:pt x="3113" y="225"/>
                      </a:lnTo>
                      <a:lnTo>
                        <a:pt x="3120" y="234"/>
                      </a:lnTo>
                      <a:lnTo>
                        <a:pt x="3120" y="262"/>
                      </a:lnTo>
                      <a:lnTo>
                        <a:pt x="3127" y="290"/>
                      </a:lnTo>
                      <a:lnTo>
                        <a:pt x="3127" y="318"/>
                      </a:lnTo>
                      <a:lnTo>
                        <a:pt x="3113" y="342"/>
                      </a:lnTo>
                      <a:lnTo>
                        <a:pt x="3099" y="346"/>
                      </a:lnTo>
                      <a:lnTo>
                        <a:pt x="3086" y="351"/>
                      </a:lnTo>
                      <a:lnTo>
                        <a:pt x="3058" y="346"/>
                      </a:lnTo>
                      <a:lnTo>
                        <a:pt x="3030" y="342"/>
                      </a:lnTo>
                      <a:lnTo>
                        <a:pt x="2995" y="337"/>
                      </a:lnTo>
                      <a:lnTo>
                        <a:pt x="2912" y="323"/>
                      </a:lnTo>
                      <a:lnTo>
                        <a:pt x="2829" y="304"/>
                      </a:lnTo>
                      <a:lnTo>
                        <a:pt x="2746" y="290"/>
                      </a:lnTo>
                      <a:lnTo>
                        <a:pt x="2663" y="281"/>
                      </a:lnTo>
                      <a:lnTo>
                        <a:pt x="2288" y="281"/>
                      </a:lnTo>
                      <a:lnTo>
                        <a:pt x="1914" y="276"/>
                      </a:lnTo>
                      <a:lnTo>
                        <a:pt x="1567" y="257"/>
                      </a:lnTo>
                      <a:lnTo>
                        <a:pt x="1221" y="239"/>
                      </a:lnTo>
                      <a:lnTo>
                        <a:pt x="1137" y="234"/>
                      </a:lnTo>
                      <a:lnTo>
                        <a:pt x="1047" y="225"/>
                      </a:lnTo>
                      <a:lnTo>
                        <a:pt x="978" y="211"/>
                      </a:lnTo>
                      <a:lnTo>
                        <a:pt x="902" y="201"/>
                      </a:lnTo>
                      <a:lnTo>
                        <a:pt x="853" y="196"/>
                      </a:lnTo>
                      <a:lnTo>
                        <a:pt x="812" y="187"/>
                      </a:lnTo>
                      <a:lnTo>
                        <a:pt x="763" y="173"/>
                      </a:lnTo>
                      <a:lnTo>
                        <a:pt x="715" y="168"/>
                      </a:lnTo>
                      <a:lnTo>
                        <a:pt x="645" y="159"/>
                      </a:lnTo>
                      <a:lnTo>
                        <a:pt x="569" y="154"/>
                      </a:lnTo>
                      <a:lnTo>
                        <a:pt x="486" y="154"/>
                      </a:lnTo>
                      <a:lnTo>
                        <a:pt x="416" y="154"/>
                      </a:lnTo>
                      <a:lnTo>
                        <a:pt x="278" y="140"/>
                      </a:lnTo>
                      <a:lnTo>
                        <a:pt x="208" y="136"/>
                      </a:lnTo>
                      <a:lnTo>
                        <a:pt x="132" y="131"/>
                      </a:lnTo>
                      <a:lnTo>
                        <a:pt x="70" y="122"/>
                      </a:lnTo>
                      <a:lnTo>
                        <a:pt x="35" y="122"/>
                      </a:lnTo>
                      <a:lnTo>
                        <a:pt x="0" y="126"/>
                      </a:lnTo>
                    </a:path>
                  </a:pathLst>
                </a:cu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5" name="AutoShape 11"/>
                <p:cNvSpPr>
                  <a:spLocks noChangeArrowheads="1"/>
                </p:cNvSpPr>
                <p:nvPr/>
              </p:nvSpPr>
              <p:spPr bwMode="auto">
                <a:xfrm>
                  <a:off x="1200" y="2640"/>
                  <a:ext cx="960" cy="96"/>
                </a:xfrm>
                <a:prstGeom prst="rtTriangle">
                  <a:avLst/>
                </a:prstGeom>
                <a:solidFill>
                  <a:srgbClr val="3B9D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grpSp>
            <p:nvGrpSpPr>
              <p:cNvPr id="25612" name="Group 12"/>
              <p:cNvGrpSpPr>
                <a:grpSpLocks/>
              </p:cNvGrpSpPr>
              <p:nvPr/>
            </p:nvGrpSpPr>
            <p:grpSpPr bwMode="auto">
              <a:xfrm>
                <a:off x="3025" y="1523"/>
                <a:ext cx="2240" cy="128"/>
                <a:chOff x="1185" y="2997"/>
                <a:chExt cx="3139" cy="270"/>
              </a:xfrm>
            </p:grpSpPr>
            <p:sp>
              <p:nvSpPr>
                <p:cNvPr id="25641" name="Freeform 13"/>
                <p:cNvSpPr>
                  <a:spLocks/>
                </p:cNvSpPr>
                <p:nvPr/>
              </p:nvSpPr>
              <p:spPr bwMode="auto">
                <a:xfrm>
                  <a:off x="1185" y="2999"/>
                  <a:ext cx="3139" cy="268"/>
                </a:xfrm>
                <a:custGeom>
                  <a:avLst/>
                  <a:gdLst>
                    <a:gd name="T0" fmla="*/ 83 w 3139"/>
                    <a:gd name="T1" fmla="*/ 0 h 268"/>
                    <a:gd name="T2" fmla="*/ 194 w 3139"/>
                    <a:gd name="T3" fmla="*/ 10 h 268"/>
                    <a:gd name="T4" fmla="*/ 270 w 3139"/>
                    <a:gd name="T5" fmla="*/ 31 h 268"/>
                    <a:gd name="T6" fmla="*/ 554 w 3139"/>
                    <a:gd name="T7" fmla="*/ 73 h 268"/>
                    <a:gd name="T8" fmla="*/ 886 w 3139"/>
                    <a:gd name="T9" fmla="*/ 57 h 268"/>
                    <a:gd name="T10" fmla="*/ 997 w 3139"/>
                    <a:gd name="T11" fmla="*/ 73 h 268"/>
                    <a:gd name="T12" fmla="*/ 1108 w 3139"/>
                    <a:gd name="T13" fmla="*/ 47 h 268"/>
                    <a:gd name="T14" fmla="*/ 1295 w 3139"/>
                    <a:gd name="T15" fmla="*/ 10 h 268"/>
                    <a:gd name="T16" fmla="*/ 1434 w 3139"/>
                    <a:gd name="T17" fmla="*/ 36 h 268"/>
                    <a:gd name="T18" fmla="*/ 1607 w 3139"/>
                    <a:gd name="T19" fmla="*/ 78 h 268"/>
                    <a:gd name="T20" fmla="*/ 1759 w 3139"/>
                    <a:gd name="T21" fmla="*/ 89 h 268"/>
                    <a:gd name="T22" fmla="*/ 1870 w 3139"/>
                    <a:gd name="T23" fmla="*/ 99 h 268"/>
                    <a:gd name="T24" fmla="*/ 2037 w 3139"/>
                    <a:gd name="T25" fmla="*/ 125 h 268"/>
                    <a:gd name="T26" fmla="*/ 2203 w 3139"/>
                    <a:gd name="T27" fmla="*/ 120 h 268"/>
                    <a:gd name="T28" fmla="*/ 2369 w 3139"/>
                    <a:gd name="T29" fmla="*/ 115 h 268"/>
                    <a:gd name="T30" fmla="*/ 2605 w 3139"/>
                    <a:gd name="T31" fmla="*/ 146 h 268"/>
                    <a:gd name="T32" fmla="*/ 2854 w 3139"/>
                    <a:gd name="T33" fmla="*/ 146 h 268"/>
                    <a:gd name="T34" fmla="*/ 3083 w 3139"/>
                    <a:gd name="T35" fmla="*/ 152 h 268"/>
                    <a:gd name="T36" fmla="*/ 3131 w 3139"/>
                    <a:gd name="T37" fmla="*/ 267 h 268"/>
                    <a:gd name="T38" fmla="*/ 3110 w 3139"/>
                    <a:gd name="T39" fmla="*/ 220 h 268"/>
                    <a:gd name="T40" fmla="*/ 2972 w 3139"/>
                    <a:gd name="T41" fmla="*/ 214 h 268"/>
                    <a:gd name="T42" fmla="*/ 2889 w 3139"/>
                    <a:gd name="T43" fmla="*/ 209 h 268"/>
                    <a:gd name="T44" fmla="*/ 2854 w 3139"/>
                    <a:gd name="T45" fmla="*/ 193 h 268"/>
                    <a:gd name="T46" fmla="*/ 2605 w 3139"/>
                    <a:gd name="T47" fmla="*/ 183 h 268"/>
                    <a:gd name="T48" fmla="*/ 2445 w 3139"/>
                    <a:gd name="T49" fmla="*/ 178 h 268"/>
                    <a:gd name="T50" fmla="*/ 2390 w 3139"/>
                    <a:gd name="T51" fmla="*/ 178 h 268"/>
                    <a:gd name="T52" fmla="*/ 2321 w 3139"/>
                    <a:gd name="T53" fmla="*/ 162 h 268"/>
                    <a:gd name="T54" fmla="*/ 2182 w 3139"/>
                    <a:gd name="T55" fmla="*/ 183 h 268"/>
                    <a:gd name="T56" fmla="*/ 2099 w 3139"/>
                    <a:gd name="T57" fmla="*/ 199 h 268"/>
                    <a:gd name="T58" fmla="*/ 1953 w 3139"/>
                    <a:gd name="T59" fmla="*/ 204 h 268"/>
                    <a:gd name="T60" fmla="*/ 1933 w 3139"/>
                    <a:gd name="T61" fmla="*/ 193 h 268"/>
                    <a:gd name="T62" fmla="*/ 1919 w 3139"/>
                    <a:gd name="T63" fmla="*/ 162 h 268"/>
                    <a:gd name="T64" fmla="*/ 1843 w 3139"/>
                    <a:gd name="T65" fmla="*/ 146 h 268"/>
                    <a:gd name="T66" fmla="*/ 1690 w 3139"/>
                    <a:gd name="T67" fmla="*/ 152 h 268"/>
                    <a:gd name="T68" fmla="*/ 1593 w 3139"/>
                    <a:gd name="T69" fmla="*/ 146 h 268"/>
                    <a:gd name="T70" fmla="*/ 1524 w 3139"/>
                    <a:gd name="T71" fmla="*/ 162 h 268"/>
                    <a:gd name="T72" fmla="*/ 1441 w 3139"/>
                    <a:gd name="T73" fmla="*/ 152 h 268"/>
                    <a:gd name="T74" fmla="*/ 1302 w 3139"/>
                    <a:gd name="T75" fmla="*/ 146 h 268"/>
                    <a:gd name="T76" fmla="*/ 1171 w 3139"/>
                    <a:gd name="T77" fmla="*/ 136 h 268"/>
                    <a:gd name="T78" fmla="*/ 1018 w 3139"/>
                    <a:gd name="T79" fmla="*/ 141 h 268"/>
                    <a:gd name="T80" fmla="*/ 748 w 3139"/>
                    <a:gd name="T81" fmla="*/ 120 h 268"/>
                    <a:gd name="T82" fmla="*/ 637 w 3139"/>
                    <a:gd name="T83" fmla="*/ 141 h 268"/>
                    <a:gd name="T84" fmla="*/ 561 w 3139"/>
                    <a:gd name="T85" fmla="*/ 141 h 268"/>
                    <a:gd name="T86" fmla="*/ 443 w 3139"/>
                    <a:gd name="T87" fmla="*/ 136 h 268"/>
                    <a:gd name="T88" fmla="*/ 104 w 3139"/>
                    <a:gd name="T89" fmla="*/ 94 h 268"/>
                    <a:gd name="T90" fmla="*/ 7 w 3139"/>
                    <a:gd name="T91" fmla="*/ 94 h 268"/>
                    <a:gd name="T92" fmla="*/ 0 w 3139"/>
                    <a:gd name="T93" fmla="*/ 42 h 268"/>
                    <a:gd name="T94" fmla="*/ 14 w 3139"/>
                    <a:gd name="T95" fmla="*/ 10 h 26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3139" h="268">
                      <a:moveTo>
                        <a:pt x="14" y="10"/>
                      </a:moveTo>
                      <a:lnTo>
                        <a:pt x="34" y="5"/>
                      </a:lnTo>
                      <a:lnTo>
                        <a:pt x="55" y="0"/>
                      </a:lnTo>
                      <a:lnTo>
                        <a:pt x="83" y="0"/>
                      </a:lnTo>
                      <a:lnTo>
                        <a:pt x="97" y="0"/>
                      </a:lnTo>
                      <a:lnTo>
                        <a:pt x="117" y="5"/>
                      </a:lnTo>
                      <a:lnTo>
                        <a:pt x="152" y="5"/>
                      </a:lnTo>
                      <a:lnTo>
                        <a:pt x="194" y="10"/>
                      </a:lnTo>
                      <a:lnTo>
                        <a:pt x="214" y="16"/>
                      </a:lnTo>
                      <a:lnTo>
                        <a:pt x="235" y="21"/>
                      </a:lnTo>
                      <a:lnTo>
                        <a:pt x="249" y="26"/>
                      </a:lnTo>
                      <a:lnTo>
                        <a:pt x="270" y="31"/>
                      </a:lnTo>
                      <a:lnTo>
                        <a:pt x="360" y="36"/>
                      </a:lnTo>
                      <a:lnTo>
                        <a:pt x="450" y="36"/>
                      </a:lnTo>
                      <a:lnTo>
                        <a:pt x="499" y="57"/>
                      </a:lnTo>
                      <a:lnTo>
                        <a:pt x="554" y="73"/>
                      </a:lnTo>
                      <a:lnTo>
                        <a:pt x="602" y="73"/>
                      </a:lnTo>
                      <a:lnTo>
                        <a:pt x="658" y="73"/>
                      </a:lnTo>
                      <a:lnTo>
                        <a:pt x="776" y="63"/>
                      </a:lnTo>
                      <a:lnTo>
                        <a:pt x="886" y="57"/>
                      </a:lnTo>
                      <a:lnTo>
                        <a:pt x="907" y="68"/>
                      </a:lnTo>
                      <a:lnTo>
                        <a:pt x="921" y="73"/>
                      </a:lnTo>
                      <a:lnTo>
                        <a:pt x="956" y="78"/>
                      </a:lnTo>
                      <a:lnTo>
                        <a:pt x="997" y="73"/>
                      </a:lnTo>
                      <a:lnTo>
                        <a:pt x="1053" y="68"/>
                      </a:lnTo>
                      <a:lnTo>
                        <a:pt x="1074" y="57"/>
                      </a:lnTo>
                      <a:lnTo>
                        <a:pt x="1087" y="52"/>
                      </a:lnTo>
                      <a:lnTo>
                        <a:pt x="1108" y="47"/>
                      </a:lnTo>
                      <a:lnTo>
                        <a:pt x="1136" y="47"/>
                      </a:lnTo>
                      <a:lnTo>
                        <a:pt x="1164" y="42"/>
                      </a:lnTo>
                      <a:lnTo>
                        <a:pt x="1191" y="42"/>
                      </a:lnTo>
                      <a:lnTo>
                        <a:pt x="1295" y="10"/>
                      </a:lnTo>
                      <a:lnTo>
                        <a:pt x="1323" y="21"/>
                      </a:lnTo>
                      <a:lnTo>
                        <a:pt x="1351" y="31"/>
                      </a:lnTo>
                      <a:lnTo>
                        <a:pt x="1392" y="36"/>
                      </a:lnTo>
                      <a:lnTo>
                        <a:pt x="1434" y="36"/>
                      </a:lnTo>
                      <a:lnTo>
                        <a:pt x="1461" y="52"/>
                      </a:lnTo>
                      <a:lnTo>
                        <a:pt x="1489" y="63"/>
                      </a:lnTo>
                      <a:lnTo>
                        <a:pt x="1545" y="73"/>
                      </a:lnTo>
                      <a:lnTo>
                        <a:pt x="1607" y="78"/>
                      </a:lnTo>
                      <a:lnTo>
                        <a:pt x="1669" y="78"/>
                      </a:lnTo>
                      <a:lnTo>
                        <a:pt x="1704" y="89"/>
                      </a:lnTo>
                      <a:lnTo>
                        <a:pt x="1732" y="89"/>
                      </a:lnTo>
                      <a:lnTo>
                        <a:pt x="1759" y="89"/>
                      </a:lnTo>
                      <a:lnTo>
                        <a:pt x="1787" y="84"/>
                      </a:lnTo>
                      <a:lnTo>
                        <a:pt x="1815" y="84"/>
                      </a:lnTo>
                      <a:lnTo>
                        <a:pt x="1843" y="94"/>
                      </a:lnTo>
                      <a:lnTo>
                        <a:pt x="1870" y="99"/>
                      </a:lnTo>
                      <a:lnTo>
                        <a:pt x="1898" y="99"/>
                      </a:lnTo>
                      <a:lnTo>
                        <a:pt x="1933" y="105"/>
                      </a:lnTo>
                      <a:lnTo>
                        <a:pt x="1981" y="115"/>
                      </a:lnTo>
                      <a:lnTo>
                        <a:pt x="2037" y="125"/>
                      </a:lnTo>
                      <a:lnTo>
                        <a:pt x="2092" y="125"/>
                      </a:lnTo>
                      <a:lnTo>
                        <a:pt x="2140" y="125"/>
                      </a:lnTo>
                      <a:lnTo>
                        <a:pt x="2182" y="120"/>
                      </a:lnTo>
                      <a:lnTo>
                        <a:pt x="2203" y="120"/>
                      </a:lnTo>
                      <a:lnTo>
                        <a:pt x="2224" y="120"/>
                      </a:lnTo>
                      <a:lnTo>
                        <a:pt x="2258" y="115"/>
                      </a:lnTo>
                      <a:lnTo>
                        <a:pt x="2300" y="110"/>
                      </a:lnTo>
                      <a:lnTo>
                        <a:pt x="2369" y="115"/>
                      </a:lnTo>
                      <a:lnTo>
                        <a:pt x="2431" y="125"/>
                      </a:lnTo>
                      <a:lnTo>
                        <a:pt x="2508" y="131"/>
                      </a:lnTo>
                      <a:lnTo>
                        <a:pt x="2556" y="141"/>
                      </a:lnTo>
                      <a:lnTo>
                        <a:pt x="2605" y="146"/>
                      </a:lnTo>
                      <a:lnTo>
                        <a:pt x="2653" y="146"/>
                      </a:lnTo>
                      <a:lnTo>
                        <a:pt x="2695" y="146"/>
                      </a:lnTo>
                      <a:lnTo>
                        <a:pt x="2806" y="146"/>
                      </a:lnTo>
                      <a:lnTo>
                        <a:pt x="2854" y="146"/>
                      </a:lnTo>
                      <a:lnTo>
                        <a:pt x="2909" y="152"/>
                      </a:lnTo>
                      <a:lnTo>
                        <a:pt x="2972" y="152"/>
                      </a:lnTo>
                      <a:lnTo>
                        <a:pt x="3027" y="152"/>
                      </a:lnTo>
                      <a:lnTo>
                        <a:pt x="3083" y="152"/>
                      </a:lnTo>
                      <a:lnTo>
                        <a:pt x="3138" y="157"/>
                      </a:lnTo>
                      <a:lnTo>
                        <a:pt x="3138" y="214"/>
                      </a:lnTo>
                      <a:lnTo>
                        <a:pt x="3138" y="267"/>
                      </a:lnTo>
                      <a:lnTo>
                        <a:pt x="3131" y="267"/>
                      </a:lnTo>
                      <a:lnTo>
                        <a:pt x="3124" y="256"/>
                      </a:lnTo>
                      <a:lnTo>
                        <a:pt x="3117" y="241"/>
                      </a:lnTo>
                      <a:lnTo>
                        <a:pt x="3117" y="230"/>
                      </a:lnTo>
                      <a:lnTo>
                        <a:pt x="3110" y="220"/>
                      </a:lnTo>
                      <a:lnTo>
                        <a:pt x="3103" y="214"/>
                      </a:lnTo>
                      <a:lnTo>
                        <a:pt x="3090" y="214"/>
                      </a:lnTo>
                      <a:lnTo>
                        <a:pt x="3006" y="214"/>
                      </a:lnTo>
                      <a:lnTo>
                        <a:pt x="2972" y="214"/>
                      </a:lnTo>
                      <a:lnTo>
                        <a:pt x="2951" y="214"/>
                      </a:lnTo>
                      <a:lnTo>
                        <a:pt x="2930" y="214"/>
                      </a:lnTo>
                      <a:lnTo>
                        <a:pt x="2903" y="214"/>
                      </a:lnTo>
                      <a:lnTo>
                        <a:pt x="2889" y="209"/>
                      </a:lnTo>
                      <a:lnTo>
                        <a:pt x="2882" y="204"/>
                      </a:lnTo>
                      <a:lnTo>
                        <a:pt x="2875" y="199"/>
                      </a:lnTo>
                      <a:lnTo>
                        <a:pt x="2868" y="193"/>
                      </a:lnTo>
                      <a:lnTo>
                        <a:pt x="2854" y="193"/>
                      </a:lnTo>
                      <a:lnTo>
                        <a:pt x="2792" y="193"/>
                      </a:lnTo>
                      <a:lnTo>
                        <a:pt x="2736" y="188"/>
                      </a:lnTo>
                      <a:lnTo>
                        <a:pt x="2674" y="178"/>
                      </a:lnTo>
                      <a:lnTo>
                        <a:pt x="2605" y="183"/>
                      </a:lnTo>
                      <a:lnTo>
                        <a:pt x="2535" y="183"/>
                      </a:lnTo>
                      <a:lnTo>
                        <a:pt x="2466" y="183"/>
                      </a:lnTo>
                      <a:lnTo>
                        <a:pt x="2452" y="178"/>
                      </a:lnTo>
                      <a:lnTo>
                        <a:pt x="2445" y="178"/>
                      </a:lnTo>
                      <a:lnTo>
                        <a:pt x="2438" y="178"/>
                      </a:lnTo>
                      <a:lnTo>
                        <a:pt x="2438" y="183"/>
                      </a:lnTo>
                      <a:lnTo>
                        <a:pt x="2418" y="183"/>
                      </a:lnTo>
                      <a:lnTo>
                        <a:pt x="2390" y="178"/>
                      </a:lnTo>
                      <a:lnTo>
                        <a:pt x="2348" y="173"/>
                      </a:lnTo>
                      <a:lnTo>
                        <a:pt x="2334" y="167"/>
                      </a:lnTo>
                      <a:lnTo>
                        <a:pt x="2327" y="162"/>
                      </a:lnTo>
                      <a:lnTo>
                        <a:pt x="2321" y="162"/>
                      </a:lnTo>
                      <a:lnTo>
                        <a:pt x="2279" y="167"/>
                      </a:lnTo>
                      <a:lnTo>
                        <a:pt x="2251" y="173"/>
                      </a:lnTo>
                      <a:lnTo>
                        <a:pt x="2217" y="178"/>
                      </a:lnTo>
                      <a:lnTo>
                        <a:pt x="2182" y="183"/>
                      </a:lnTo>
                      <a:lnTo>
                        <a:pt x="2161" y="188"/>
                      </a:lnTo>
                      <a:lnTo>
                        <a:pt x="2140" y="193"/>
                      </a:lnTo>
                      <a:lnTo>
                        <a:pt x="2120" y="199"/>
                      </a:lnTo>
                      <a:lnTo>
                        <a:pt x="2099" y="199"/>
                      </a:lnTo>
                      <a:lnTo>
                        <a:pt x="2064" y="204"/>
                      </a:lnTo>
                      <a:lnTo>
                        <a:pt x="2030" y="204"/>
                      </a:lnTo>
                      <a:lnTo>
                        <a:pt x="1988" y="204"/>
                      </a:lnTo>
                      <a:lnTo>
                        <a:pt x="1953" y="204"/>
                      </a:lnTo>
                      <a:lnTo>
                        <a:pt x="1940" y="204"/>
                      </a:lnTo>
                      <a:lnTo>
                        <a:pt x="1933" y="204"/>
                      </a:lnTo>
                      <a:lnTo>
                        <a:pt x="1933" y="199"/>
                      </a:lnTo>
                      <a:lnTo>
                        <a:pt x="1933" y="193"/>
                      </a:lnTo>
                      <a:lnTo>
                        <a:pt x="1933" y="183"/>
                      </a:lnTo>
                      <a:lnTo>
                        <a:pt x="1933" y="173"/>
                      </a:lnTo>
                      <a:lnTo>
                        <a:pt x="1933" y="162"/>
                      </a:lnTo>
                      <a:lnTo>
                        <a:pt x="1919" y="162"/>
                      </a:lnTo>
                      <a:lnTo>
                        <a:pt x="1905" y="157"/>
                      </a:lnTo>
                      <a:lnTo>
                        <a:pt x="1884" y="152"/>
                      </a:lnTo>
                      <a:lnTo>
                        <a:pt x="1863" y="146"/>
                      </a:lnTo>
                      <a:lnTo>
                        <a:pt x="1843" y="146"/>
                      </a:lnTo>
                      <a:lnTo>
                        <a:pt x="1815" y="146"/>
                      </a:lnTo>
                      <a:lnTo>
                        <a:pt x="1766" y="152"/>
                      </a:lnTo>
                      <a:lnTo>
                        <a:pt x="1732" y="152"/>
                      </a:lnTo>
                      <a:lnTo>
                        <a:pt x="1690" y="152"/>
                      </a:lnTo>
                      <a:lnTo>
                        <a:pt x="1642" y="152"/>
                      </a:lnTo>
                      <a:lnTo>
                        <a:pt x="1621" y="146"/>
                      </a:lnTo>
                      <a:lnTo>
                        <a:pt x="1607" y="146"/>
                      </a:lnTo>
                      <a:lnTo>
                        <a:pt x="1593" y="146"/>
                      </a:lnTo>
                      <a:lnTo>
                        <a:pt x="1572" y="146"/>
                      </a:lnTo>
                      <a:lnTo>
                        <a:pt x="1552" y="152"/>
                      </a:lnTo>
                      <a:lnTo>
                        <a:pt x="1531" y="157"/>
                      </a:lnTo>
                      <a:lnTo>
                        <a:pt x="1524" y="162"/>
                      </a:lnTo>
                      <a:lnTo>
                        <a:pt x="1517" y="162"/>
                      </a:lnTo>
                      <a:lnTo>
                        <a:pt x="1489" y="162"/>
                      </a:lnTo>
                      <a:lnTo>
                        <a:pt x="1461" y="162"/>
                      </a:lnTo>
                      <a:lnTo>
                        <a:pt x="1441" y="152"/>
                      </a:lnTo>
                      <a:lnTo>
                        <a:pt x="1420" y="141"/>
                      </a:lnTo>
                      <a:lnTo>
                        <a:pt x="1378" y="146"/>
                      </a:lnTo>
                      <a:lnTo>
                        <a:pt x="1344" y="146"/>
                      </a:lnTo>
                      <a:lnTo>
                        <a:pt x="1302" y="146"/>
                      </a:lnTo>
                      <a:lnTo>
                        <a:pt x="1261" y="146"/>
                      </a:lnTo>
                      <a:lnTo>
                        <a:pt x="1233" y="136"/>
                      </a:lnTo>
                      <a:lnTo>
                        <a:pt x="1205" y="136"/>
                      </a:lnTo>
                      <a:lnTo>
                        <a:pt x="1171" y="136"/>
                      </a:lnTo>
                      <a:lnTo>
                        <a:pt x="1129" y="131"/>
                      </a:lnTo>
                      <a:lnTo>
                        <a:pt x="1101" y="125"/>
                      </a:lnTo>
                      <a:lnTo>
                        <a:pt x="1074" y="131"/>
                      </a:lnTo>
                      <a:lnTo>
                        <a:pt x="1018" y="141"/>
                      </a:lnTo>
                      <a:lnTo>
                        <a:pt x="914" y="141"/>
                      </a:lnTo>
                      <a:lnTo>
                        <a:pt x="810" y="136"/>
                      </a:lnTo>
                      <a:lnTo>
                        <a:pt x="776" y="120"/>
                      </a:lnTo>
                      <a:lnTo>
                        <a:pt x="748" y="120"/>
                      </a:lnTo>
                      <a:lnTo>
                        <a:pt x="713" y="125"/>
                      </a:lnTo>
                      <a:lnTo>
                        <a:pt x="672" y="125"/>
                      </a:lnTo>
                      <a:lnTo>
                        <a:pt x="658" y="136"/>
                      </a:lnTo>
                      <a:lnTo>
                        <a:pt x="637" y="141"/>
                      </a:lnTo>
                      <a:lnTo>
                        <a:pt x="623" y="146"/>
                      </a:lnTo>
                      <a:lnTo>
                        <a:pt x="616" y="146"/>
                      </a:lnTo>
                      <a:lnTo>
                        <a:pt x="589" y="146"/>
                      </a:lnTo>
                      <a:lnTo>
                        <a:pt x="561" y="141"/>
                      </a:lnTo>
                      <a:lnTo>
                        <a:pt x="547" y="136"/>
                      </a:lnTo>
                      <a:lnTo>
                        <a:pt x="540" y="131"/>
                      </a:lnTo>
                      <a:lnTo>
                        <a:pt x="533" y="131"/>
                      </a:lnTo>
                      <a:lnTo>
                        <a:pt x="443" y="136"/>
                      </a:lnTo>
                      <a:lnTo>
                        <a:pt x="353" y="131"/>
                      </a:lnTo>
                      <a:lnTo>
                        <a:pt x="173" y="120"/>
                      </a:lnTo>
                      <a:lnTo>
                        <a:pt x="138" y="110"/>
                      </a:lnTo>
                      <a:lnTo>
                        <a:pt x="104" y="94"/>
                      </a:lnTo>
                      <a:lnTo>
                        <a:pt x="83" y="99"/>
                      </a:lnTo>
                      <a:lnTo>
                        <a:pt x="55" y="99"/>
                      </a:lnTo>
                      <a:lnTo>
                        <a:pt x="27" y="99"/>
                      </a:lnTo>
                      <a:lnTo>
                        <a:pt x="7" y="94"/>
                      </a:lnTo>
                      <a:lnTo>
                        <a:pt x="7" y="89"/>
                      </a:lnTo>
                      <a:lnTo>
                        <a:pt x="7" y="73"/>
                      </a:lnTo>
                      <a:lnTo>
                        <a:pt x="0" y="52"/>
                      </a:lnTo>
                      <a:lnTo>
                        <a:pt x="0" y="42"/>
                      </a:lnTo>
                      <a:lnTo>
                        <a:pt x="14" y="36"/>
                      </a:lnTo>
                      <a:lnTo>
                        <a:pt x="20" y="26"/>
                      </a:lnTo>
                      <a:lnTo>
                        <a:pt x="27" y="21"/>
                      </a:lnTo>
                      <a:lnTo>
                        <a:pt x="14" y="10"/>
                      </a:lnTo>
                    </a:path>
                  </a:pathLst>
                </a:custGeom>
                <a:solidFill>
                  <a:srgbClr val="7777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42" name="Rectangle 14"/>
                <p:cNvSpPr>
                  <a:spLocks noChangeArrowheads="1"/>
                </p:cNvSpPr>
                <p:nvPr/>
              </p:nvSpPr>
              <p:spPr bwMode="auto">
                <a:xfrm>
                  <a:off x="1195" y="2997"/>
                  <a:ext cx="47" cy="86"/>
                </a:xfrm>
                <a:prstGeom prst="rect">
                  <a:avLst/>
                </a:prstGeom>
                <a:solidFill>
                  <a:srgbClr val="777777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5613" name="Rectangle 15"/>
              <p:cNvSpPr>
                <a:spLocks noChangeArrowheads="1"/>
              </p:cNvSpPr>
              <p:nvPr/>
            </p:nvSpPr>
            <p:spPr bwMode="auto">
              <a:xfrm>
                <a:off x="3241" y="670"/>
                <a:ext cx="529" cy="13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4" name="Rectangle 16"/>
              <p:cNvSpPr>
                <a:spLocks noChangeArrowheads="1"/>
              </p:cNvSpPr>
              <p:nvPr/>
            </p:nvSpPr>
            <p:spPr bwMode="auto">
              <a:xfrm>
                <a:off x="3652" y="624"/>
                <a:ext cx="34" cy="4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5" name="Rectangle 17"/>
              <p:cNvSpPr>
                <a:spLocks noChangeArrowheads="1"/>
              </p:cNvSpPr>
              <p:nvPr/>
            </p:nvSpPr>
            <p:spPr bwMode="auto">
              <a:xfrm>
                <a:off x="3481" y="761"/>
                <a:ext cx="60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6" name="Rectangle 18"/>
              <p:cNvSpPr>
                <a:spLocks noChangeArrowheads="1"/>
              </p:cNvSpPr>
              <p:nvPr/>
            </p:nvSpPr>
            <p:spPr bwMode="auto">
              <a:xfrm>
                <a:off x="3618" y="738"/>
                <a:ext cx="68" cy="68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7" name="Rectangle 19"/>
              <p:cNvSpPr>
                <a:spLocks noChangeArrowheads="1"/>
              </p:cNvSpPr>
              <p:nvPr/>
            </p:nvSpPr>
            <p:spPr bwMode="auto">
              <a:xfrm>
                <a:off x="3378" y="761"/>
                <a:ext cx="61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8" name="Rectangle 20"/>
              <p:cNvSpPr>
                <a:spLocks noChangeArrowheads="1"/>
              </p:cNvSpPr>
              <p:nvPr/>
            </p:nvSpPr>
            <p:spPr bwMode="auto">
              <a:xfrm>
                <a:off x="3275" y="761"/>
                <a:ext cx="61" cy="22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19" name="Rectangle 21"/>
              <p:cNvSpPr>
                <a:spLocks noChangeArrowheads="1"/>
              </p:cNvSpPr>
              <p:nvPr/>
            </p:nvSpPr>
            <p:spPr bwMode="auto">
              <a:xfrm>
                <a:off x="3686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0" name="Rectangle 22"/>
              <p:cNvSpPr>
                <a:spLocks noChangeArrowheads="1"/>
              </p:cNvSpPr>
              <p:nvPr/>
            </p:nvSpPr>
            <p:spPr bwMode="auto">
              <a:xfrm>
                <a:off x="3584" y="693"/>
                <a:ext cx="60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1" name="Rectangle 23"/>
              <p:cNvSpPr>
                <a:spLocks noChangeArrowheads="1"/>
              </p:cNvSpPr>
              <p:nvPr/>
            </p:nvSpPr>
            <p:spPr bwMode="auto">
              <a:xfrm>
                <a:off x="3481" y="693"/>
                <a:ext cx="60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2" name="Rectangle 24"/>
              <p:cNvSpPr>
                <a:spLocks noChangeArrowheads="1"/>
              </p:cNvSpPr>
              <p:nvPr/>
            </p:nvSpPr>
            <p:spPr bwMode="auto">
              <a:xfrm>
                <a:off x="3378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3" name="Rectangle 25"/>
              <p:cNvSpPr>
                <a:spLocks noChangeArrowheads="1"/>
              </p:cNvSpPr>
              <p:nvPr/>
            </p:nvSpPr>
            <p:spPr bwMode="auto">
              <a:xfrm>
                <a:off x="3275" y="693"/>
                <a:ext cx="61" cy="21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5624" name="Rectangle 26"/>
              <p:cNvSpPr>
                <a:spLocks noChangeArrowheads="1"/>
              </p:cNvSpPr>
              <p:nvPr/>
            </p:nvSpPr>
            <p:spPr bwMode="auto">
              <a:xfrm>
                <a:off x="3789" y="806"/>
                <a:ext cx="34" cy="6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pic>
            <p:nvPicPr>
              <p:cNvPr id="25625" name="Picture 27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5" y="873"/>
                <a:ext cx="434" cy="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626" name="Group 28"/>
              <p:cNvGrpSpPr>
                <a:grpSpLocks/>
              </p:cNvGrpSpPr>
              <p:nvPr/>
            </p:nvGrpSpPr>
            <p:grpSpPr bwMode="auto">
              <a:xfrm>
                <a:off x="3366" y="875"/>
                <a:ext cx="1187" cy="502"/>
                <a:chOff x="2021" y="1682"/>
                <a:chExt cx="1662" cy="1058"/>
              </a:xfrm>
            </p:grpSpPr>
            <p:grpSp>
              <p:nvGrpSpPr>
                <p:cNvPr id="25636" name="Group 29"/>
                <p:cNvGrpSpPr>
                  <a:grpSpLocks/>
                </p:cNvGrpSpPr>
                <p:nvPr/>
              </p:nvGrpSpPr>
              <p:grpSpPr bwMode="auto">
                <a:xfrm>
                  <a:off x="2021" y="1682"/>
                  <a:ext cx="1662" cy="1058"/>
                  <a:chOff x="2021" y="1682"/>
                  <a:chExt cx="1662" cy="1058"/>
                </a:xfrm>
              </p:grpSpPr>
              <p:sp>
                <p:nvSpPr>
                  <p:cNvPr id="25639" name="Freeform 30"/>
                  <p:cNvSpPr>
                    <a:spLocks/>
                  </p:cNvSpPr>
                  <p:nvPr/>
                </p:nvSpPr>
                <p:spPr bwMode="auto">
                  <a:xfrm>
                    <a:off x="2449" y="1682"/>
                    <a:ext cx="45" cy="620"/>
                  </a:xfrm>
                  <a:custGeom>
                    <a:avLst/>
                    <a:gdLst>
                      <a:gd name="T0" fmla="*/ 32 w 45"/>
                      <a:gd name="T1" fmla="*/ 0 h 620"/>
                      <a:gd name="T2" fmla="*/ 28 w 45"/>
                      <a:gd name="T3" fmla="*/ 73 h 620"/>
                      <a:gd name="T4" fmla="*/ 20 w 45"/>
                      <a:gd name="T5" fmla="*/ 144 h 620"/>
                      <a:gd name="T6" fmla="*/ 20 w 45"/>
                      <a:gd name="T7" fmla="*/ 177 h 620"/>
                      <a:gd name="T8" fmla="*/ 16 w 45"/>
                      <a:gd name="T9" fmla="*/ 206 h 620"/>
                      <a:gd name="T10" fmla="*/ 12 w 45"/>
                      <a:gd name="T11" fmla="*/ 217 h 620"/>
                      <a:gd name="T12" fmla="*/ 12 w 45"/>
                      <a:gd name="T13" fmla="*/ 232 h 620"/>
                      <a:gd name="T14" fmla="*/ 12 w 45"/>
                      <a:gd name="T15" fmla="*/ 243 h 620"/>
                      <a:gd name="T16" fmla="*/ 12 w 45"/>
                      <a:gd name="T17" fmla="*/ 247 h 620"/>
                      <a:gd name="T18" fmla="*/ 12 w 45"/>
                      <a:gd name="T19" fmla="*/ 287 h 620"/>
                      <a:gd name="T20" fmla="*/ 8 w 45"/>
                      <a:gd name="T21" fmla="*/ 324 h 620"/>
                      <a:gd name="T22" fmla="*/ 8 w 45"/>
                      <a:gd name="T23" fmla="*/ 365 h 620"/>
                      <a:gd name="T24" fmla="*/ 4 w 45"/>
                      <a:gd name="T25" fmla="*/ 405 h 620"/>
                      <a:gd name="T26" fmla="*/ 4 w 45"/>
                      <a:gd name="T27" fmla="*/ 428 h 620"/>
                      <a:gd name="T28" fmla="*/ 4 w 45"/>
                      <a:gd name="T29" fmla="*/ 453 h 620"/>
                      <a:gd name="T30" fmla="*/ 4 w 45"/>
                      <a:gd name="T31" fmla="*/ 501 h 620"/>
                      <a:gd name="T32" fmla="*/ 0 w 45"/>
                      <a:gd name="T33" fmla="*/ 523 h 620"/>
                      <a:gd name="T34" fmla="*/ 0 w 45"/>
                      <a:gd name="T35" fmla="*/ 542 h 620"/>
                      <a:gd name="T36" fmla="*/ 0 w 45"/>
                      <a:gd name="T37" fmla="*/ 557 h 620"/>
                      <a:gd name="T38" fmla="*/ 0 w 45"/>
                      <a:gd name="T39" fmla="*/ 560 h 620"/>
                      <a:gd name="T40" fmla="*/ 0 w 45"/>
                      <a:gd name="T41" fmla="*/ 590 h 620"/>
                      <a:gd name="T42" fmla="*/ 4 w 45"/>
                      <a:gd name="T43" fmla="*/ 616 h 620"/>
                      <a:gd name="T44" fmla="*/ 4 w 45"/>
                      <a:gd name="T45" fmla="*/ 619 h 620"/>
                      <a:gd name="T46" fmla="*/ 8 w 45"/>
                      <a:gd name="T47" fmla="*/ 616 h 620"/>
                      <a:gd name="T48" fmla="*/ 8 w 45"/>
                      <a:gd name="T49" fmla="*/ 608 h 620"/>
                      <a:gd name="T50" fmla="*/ 12 w 45"/>
                      <a:gd name="T51" fmla="*/ 605 h 620"/>
                      <a:gd name="T52" fmla="*/ 16 w 45"/>
                      <a:gd name="T53" fmla="*/ 593 h 620"/>
                      <a:gd name="T54" fmla="*/ 24 w 45"/>
                      <a:gd name="T55" fmla="*/ 579 h 620"/>
                      <a:gd name="T56" fmla="*/ 28 w 45"/>
                      <a:gd name="T57" fmla="*/ 564 h 620"/>
                      <a:gd name="T58" fmla="*/ 32 w 45"/>
                      <a:gd name="T59" fmla="*/ 560 h 620"/>
                      <a:gd name="T60" fmla="*/ 36 w 45"/>
                      <a:gd name="T61" fmla="*/ 568 h 620"/>
                      <a:gd name="T62" fmla="*/ 40 w 45"/>
                      <a:gd name="T63" fmla="*/ 568 h 620"/>
                      <a:gd name="T64" fmla="*/ 44 w 45"/>
                      <a:gd name="T65" fmla="*/ 560 h 620"/>
                      <a:gd name="T66" fmla="*/ 44 w 45"/>
                      <a:gd name="T67" fmla="*/ 542 h 620"/>
                      <a:gd name="T68" fmla="*/ 44 w 45"/>
                      <a:gd name="T69" fmla="*/ 512 h 620"/>
                      <a:gd name="T70" fmla="*/ 40 w 45"/>
                      <a:gd name="T71" fmla="*/ 391 h 620"/>
                      <a:gd name="T72" fmla="*/ 32 w 45"/>
                      <a:gd name="T73" fmla="*/ 269 h 620"/>
                      <a:gd name="T74" fmla="*/ 32 w 45"/>
                      <a:gd name="T75" fmla="*/ 132 h 620"/>
                      <a:gd name="T76" fmla="*/ 32 w 45"/>
                      <a:gd name="T77" fmla="*/ 0 h 620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</a:gdLst>
                    <a:ahLst/>
                    <a:cxnLst>
                      <a:cxn ang="T78">
                        <a:pos x="T0" y="T1"/>
                      </a:cxn>
                      <a:cxn ang="T79">
                        <a:pos x="T2" y="T3"/>
                      </a:cxn>
                      <a:cxn ang="T80">
                        <a:pos x="T4" y="T5"/>
                      </a:cxn>
                      <a:cxn ang="T81">
                        <a:pos x="T6" y="T7"/>
                      </a:cxn>
                      <a:cxn ang="T82">
                        <a:pos x="T8" y="T9"/>
                      </a:cxn>
                      <a:cxn ang="T83">
                        <a:pos x="T10" y="T11"/>
                      </a:cxn>
                      <a:cxn ang="T84">
                        <a:pos x="T12" y="T13"/>
                      </a:cxn>
                      <a:cxn ang="T85">
                        <a:pos x="T14" y="T15"/>
                      </a:cxn>
                      <a:cxn ang="T86">
                        <a:pos x="T16" y="T17"/>
                      </a:cxn>
                      <a:cxn ang="T87">
                        <a:pos x="T18" y="T19"/>
                      </a:cxn>
                      <a:cxn ang="T88">
                        <a:pos x="T20" y="T21"/>
                      </a:cxn>
                      <a:cxn ang="T89">
                        <a:pos x="T22" y="T23"/>
                      </a:cxn>
                      <a:cxn ang="T90">
                        <a:pos x="T24" y="T25"/>
                      </a:cxn>
                      <a:cxn ang="T91">
                        <a:pos x="T26" y="T27"/>
                      </a:cxn>
                      <a:cxn ang="T92">
                        <a:pos x="T28" y="T29"/>
                      </a:cxn>
                      <a:cxn ang="T93">
                        <a:pos x="T30" y="T31"/>
                      </a:cxn>
                      <a:cxn ang="T94">
                        <a:pos x="T32" y="T33"/>
                      </a:cxn>
                      <a:cxn ang="T95">
                        <a:pos x="T34" y="T35"/>
                      </a:cxn>
                      <a:cxn ang="T96">
                        <a:pos x="T36" y="T37"/>
                      </a:cxn>
                      <a:cxn ang="T97">
                        <a:pos x="T38" y="T39"/>
                      </a:cxn>
                      <a:cxn ang="T98">
                        <a:pos x="T40" y="T41"/>
                      </a:cxn>
                      <a:cxn ang="T99">
                        <a:pos x="T42" y="T43"/>
                      </a:cxn>
                      <a:cxn ang="T100">
                        <a:pos x="T44" y="T45"/>
                      </a:cxn>
                      <a:cxn ang="T101">
                        <a:pos x="T46" y="T47"/>
                      </a:cxn>
                      <a:cxn ang="T102">
                        <a:pos x="T48" y="T49"/>
                      </a:cxn>
                      <a:cxn ang="T103">
                        <a:pos x="T50" y="T51"/>
                      </a:cxn>
                      <a:cxn ang="T104">
                        <a:pos x="T52" y="T53"/>
                      </a:cxn>
                      <a:cxn ang="T105">
                        <a:pos x="T54" y="T55"/>
                      </a:cxn>
                      <a:cxn ang="T106">
                        <a:pos x="T56" y="T57"/>
                      </a:cxn>
                      <a:cxn ang="T107">
                        <a:pos x="T58" y="T59"/>
                      </a:cxn>
                      <a:cxn ang="T108">
                        <a:pos x="T60" y="T61"/>
                      </a:cxn>
                      <a:cxn ang="T109">
                        <a:pos x="T62" y="T63"/>
                      </a:cxn>
                      <a:cxn ang="T110">
                        <a:pos x="T64" y="T65"/>
                      </a:cxn>
                      <a:cxn ang="T111">
                        <a:pos x="T66" y="T67"/>
                      </a:cxn>
                      <a:cxn ang="T112">
                        <a:pos x="T68" y="T69"/>
                      </a:cxn>
                      <a:cxn ang="T113">
                        <a:pos x="T70" y="T71"/>
                      </a:cxn>
                      <a:cxn ang="T114">
                        <a:pos x="T72" y="T73"/>
                      </a:cxn>
                      <a:cxn ang="T115">
                        <a:pos x="T74" y="T75"/>
                      </a:cxn>
                      <a:cxn ang="T116">
                        <a:pos x="T76" y="T77"/>
                      </a:cxn>
                    </a:cxnLst>
                    <a:rect l="0" t="0" r="r" b="b"/>
                    <a:pathLst>
                      <a:path w="45" h="620">
                        <a:moveTo>
                          <a:pt x="32" y="0"/>
                        </a:moveTo>
                        <a:lnTo>
                          <a:pt x="28" y="73"/>
                        </a:lnTo>
                        <a:lnTo>
                          <a:pt x="20" y="144"/>
                        </a:lnTo>
                        <a:lnTo>
                          <a:pt x="20" y="177"/>
                        </a:lnTo>
                        <a:lnTo>
                          <a:pt x="16" y="206"/>
                        </a:lnTo>
                        <a:lnTo>
                          <a:pt x="12" y="217"/>
                        </a:lnTo>
                        <a:lnTo>
                          <a:pt x="12" y="232"/>
                        </a:lnTo>
                        <a:lnTo>
                          <a:pt x="12" y="243"/>
                        </a:lnTo>
                        <a:lnTo>
                          <a:pt x="12" y="247"/>
                        </a:lnTo>
                        <a:lnTo>
                          <a:pt x="12" y="287"/>
                        </a:lnTo>
                        <a:lnTo>
                          <a:pt x="8" y="324"/>
                        </a:lnTo>
                        <a:lnTo>
                          <a:pt x="8" y="365"/>
                        </a:lnTo>
                        <a:lnTo>
                          <a:pt x="4" y="405"/>
                        </a:lnTo>
                        <a:lnTo>
                          <a:pt x="4" y="428"/>
                        </a:lnTo>
                        <a:lnTo>
                          <a:pt x="4" y="453"/>
                        </a:lnTo>
                        <a:lnTo>
                          <a:pt x="4" y="501"/>
                        </a:lnTo>
                        <a:lnTo>
                          <a:pt x="0" y="523"/>
                        </a:lnTo>
                        <a:lnTo>
                          <a:pt x="0" y="542"/>
                        </a:lnTo>
                        <a:lnTo>
                          <a:pt x="0" y="557"/>
                        </a:lnTo>
                        <a:lnTo>
                          <a:pt x="0" y="560"/>
                        </a:lnTo>
                        <a:lnTo>
                          <a:pt x="0" y="590"/>
                        </a:lnTo>
                        <a:lnTo>
                          <a:pt x="4" y="616"/>
                        </a:lnTo>
                        <a:lnTo>
                          <a:pt x="4" y="619"/>
                        </a:lnTo>
                        <a:lnTo>
                          <a:pt x="8" y="616"/>
                        </a:lnTo>
                        <a:lnTo>
                          <a:pt x="8" y="608"/>
                        </a:lnTo>
                        <a:lnTo>
                          <a:pt x="12" y="605"/>
                        </a:lnTo>
                        <a:lnTo>
                          <a:pt x="16" y="593"/>
                        </a:lnTo>
                        <a:lnTo>
                          <a:pt x="24" y="579"/>
                        </a:lnTo>
                        <a:lnTo>
                          <a:pt x="28" y="564"/>
                        </a:lnTo>
                        <a:lnTo>
                          <a:pt x="32" y="560"/>
                        </a:lnTo>
                        <a:lnTo>
                          <a:pt x="36" y="568"/>
                        </a:lnTo>
                        <a:lnTo>
                          <a:pt x="40" y="568"/>
                        </a:lnTo>
                        <a:lnTo>
                          <a:pt x="44" y="560"/>
                        </a:lnTo>
                        <a:lnTo>
                          <a:pt x="44" y="542"/>
                        </a:lnTo>
                        <a:lnTo>
                          <a:pt x="44" y="512"/>
                        </a:lnTo>
                        <a:lnTo>
                          <a:pt x="40" y="391"/>
                        </a:lnTo>
                        <a:lnTo>
                          <a:pt x="32" y="269"/>
                        </a:lnTo>
                        <a:lnTo>
                          <a:pt x="32" y="132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Freeform 31"/>
                  <p:cNvSpPr>
                    <a:spLocks/>
                  </p:cNvSpPr>
                  <p:nvPr/>
                </p:nvSpPr>
                <p:spPr bwMode="auto">
                  <a:xfrm>
                    <a:off x="2021" y="2181"/>
                    <a:ext cx="1662" cy="559"/>
                  </a:xfrm>
                  <a:custGeom>
                    <a:avLst/>
                    <a:gdLst>
                      <a:gd name="T0" fmla="*/ 426 w 1662"/>
                      <a:gd name="T1" fmla="*/ 53 h 559"/>
                      <a:gd name="T2" fmla="*/ 402 w 1662"/>
                      <a:gd name="T3" fmla="*/ 119 h 559"/>
                      <a:gd name="T4" fmla="*/ 390 w 1662"/>
                      <a:gd name="T5" fmla="*/ 193 h 559"/>
                      <a:gd name="T6" fmla="*/ 343 w 1662"/>
                      <a:gd name="T7" fmla="*/ 255 h 559"/>
                      <a:gd name="T8" fmla="*/ 213 w 1662"/>
                      <a:gd name="T9" fmla="*/ 294 h 559"/>
                      <a:gd name="T10" fmla="*/ 124 w 1662"/>
                      <a:gd name="T11" fmla="*/ 347 h 559"/>
                      <a:gd name="T12" fmla="*/ 160 w 1662"/>
                      <a:gd name="T13" fmla="*/ 356 h 559"/>
                      <a:gd name="T14" fmla="*/ 231 w 1662"/>
                      <a:gd name="T15" fmla="*/ 347 h 559"/>
                      <a:gd name="T16" fmla="*/ 296 w 1662"/>
                      <a:gd name="T17" fmla="*/ 329 h 559"/>
                      <a:gd name="T18" fmla="*/ 314 w 1662"/>
                      <a:gd name="T19" fmla="*/ 347 h 559"/>
                      <a:gd name="T20" fmla="*/ 337 w 1662"/>
                      <a:gd name="T21" fmla="*/ 382 h 559"/>
                      <a:gd name="T22" fmla="*/ 290 w 1662"/>
                      <a:gd name="T23" fmla="*/ 391 h 559"/>
                      <a:gd name="T24" fmla="*/ 302 w 1662"/>
                      <a:gd name="T25" fmla="*/ 356 h 559"/>
                      <a:gd name="T26" fmla="*/ 266 w 1662"/>
                      <a:gd name="T27" fmla="*/ 338 h 559"/>
                      <a:gd name="T28" fmla="*/ 231 w 1662"/>
                      <a:gd name="T29" fmla="*/ 351 h 559"/>
                      <a:gd name="T30" fmla="*/ 207 w 1662"/>
                      <a:gd name="T31" fmla="*/ 378 h 559"/>
                      <a:gd name="T32" fmla="*/ 166 w 1662"/>
                      <a:gd name="T33" fmla="*/ 382 h 559"/>
                      <a:gd name="T34" fmla="*/ 83 w 1662"/>
                      <a:gd name="T35" fmla="*/ 404 h 559"/>
                      <a:gd name="T36" fmla="*/ 36 w 1662"/>
                      <a:gd name="T37" fmla="*/ 413 h 559"/>
                      <a:gd name="T38" fmla="*/ 0 w 1662"/>
                      <a:gd name="T39" fmla="*/ 422 h 559"/>
                      <a:gd name="T40" fmla="*/ 119 w 1662"/>
                      <a:gd name="T41" fmla="*/ 448 h 559"/>
                      <a:gd name="T42" fmla="*/ 225 w 1662"/>
                      <a:gd name="T43" fmla="*/ 448 h 559"/>
                      <a:gd name="T44" fmla="*/ 290 w 1662"/>
                      <a:gd name="T45" fmla="*/ 461 h 559"/>
                      <a:gd name="T46" fmla="*/ 385 w 1662"/>
                      <a:gd name="T47" fmla="*/ 492 h 559"/>
                      <a:gd name="T48" fmla="*/ 526 w 1662"/>
                      <a:gd name="T49" fmla="*/ 496 h 559"/>
                      <a:gd name="T50" fmla="*/ 686 w 1662"/>
                      <a:gd name="T51" fmla="*/ 492 h 559"/>
                      <a:gd name="T52" fmla="*/ 792 w 1662"/>
                      <a:gd name="T53" fmla="*/ 527 h 559"/>
                      <a:gd name="T54" fmla="*/ 875 w 1662"/>
                      <a:gd name="T55" fmla="*/ 509 h 559"/>
                      <a:gd name="T56" fmla="*/ 958 w 1662"/>
                      <a:gd name="T57" fmla="*/ 514 h 559"/>
                      <a:gd name="T58" fmla="*/ 999 w 1662"/>
                      <a:gd name="T59" fmla="*/ 527 h 559"/>
                      <a:gd name="T60" fmla="*/ 1076 w 1662"/>
                      <a:gd name="T61" fmla="*/ 523 h 559"/>
                      <a:gd name="T62" fmla="*/ 1171 w 1662"/>
                      <a:gd name="T63" fmla="*/ 531 h 559"/>
                      <a:gd name="T64" fmla="*/ 1206 w 1662"/>
                      <a:gd name="T65" fmla="*/ 544 h 559"/>
                      <a:gd name="T66" fmla="*/ 1265 w 1662"/>
                      <a:gd name="T67" fmla="*/ 544 h 559"/>
                      <a:gd name="T68" fmla="*/ 1354 w 1662"/>
                      <a:gd name="T69" fmla="*/ 558 h 559"/>
                      <a:gd name="T70" fmla="*/ 1425 w 1662"/>
                      <a:gd name="T71" fmla="*/ 553 h 559"/>
                      <a:gd name="T72" fmla="*/ 1502 w 1662"/>
                      <a:gd name="T73" fmla="*/ 531 h 559"/>
                      <a:gd name="T74" fmla="*/ 1661 w 1662"/>
                      <a:gd name="T75" fmla="*/ 518 h 559"/>
                      <a:gd name="T76" fmla="*/ 1638 w 1662"/>
                      <a:gd name="T77" fmla="*/ 518 h 559"/>
                      <a:gd name="T78" fmla="*/ 1442 w 1662"/>
                      <a:gd name="T79" fmla="*/ 518 h 559"/>
                      <a:gd name="T80" fmla="*/ 1218 w 1662"/>
                      <a:gd name="T81" fmla="*/ 483 h 559"/>
                      <a:gd name="T82" fmla="*/ 1100 w 1662"/>
                      <a:gd name="T83" fmla="*/ 465 h 559"/>
                      <a:gd name="T84" fmla="*/ 1005 w 1662"/>
                      <a:gd name="T85" fmla="*/ 452 h 559"/>
                      <a:gd name="T86" fmla="*/ 928 w 1662"/>
                      <a:gd name="T87" fmla="*/ 444 h 559"/>
                      <a:gd name="T88" fmla="*/ 816 w 1662"/>
                      <a:gd name="T89" fmla="*/ 435 h 559"/>
                      <a:gd name="T90" fmla="*/ 769 w 1662"/>
                      <a:gd name="T91" fmla="*/ 426 h 559"/>
                      <a:gd name="T92" fmla="*/ 710 w 1662"/>
                      <a:gd name="T93" fmla="*/ 422 h 559"/>
                      <a:gd name="T94" fmla="*/ 739 w 1662"/>
                      <a:gd name="T95" fmla="*/ 404 h 559"/>
                      <a:gd name="T96" fmla="*/ 775 w 1662"/>
                      <a:gd name="T97" fmla="*/ 369 h 559"/>
                      <a:gd name="T98" fmla="*/ 704 w 1662"/>
                      <a:gd name="T99" fmla="*/ 360 h 559"/>
                      <a:gd name="T100" fmla="*/ 651 w 1662"/>
                      <a:gd name="T101" fmla="*/ 360 h 559"/>
                      <a:gd name="T102" fmla="*/ 627 w 1662"/>
                      <a:gd name="T103" fmla="*/ 343 h 559"/>
                      <a:gd name="T104" fmla="*/ 597 w 1662"/>
                      <a:gd name="T105" fmla="*/ 299 h 559"/>
                      <a:gd name="T106" fmla="*/ 544 w 1662"/>
                      <a:gd name="T107" fmla="*/ 237 h 559"/>
                      <a:gd name="T108" fmla="*/ 526 w 1662"/>
                      <a:gd name="T109" fmla="*/ 171 h 559"/>
                      <a:gd name="T110" fmla="*/ 509 w 1662"/>
                      <a:gd name="T111" fmla="*/ 106 h 559"/>
                      <a:gd name="T112" fmla="*/ 485 w 1662"/>
                      <a:gd name="T113" fmla="*/ 70 h 559"/>
                      <a:gd name="T114" fmla="*/ 461 w 1662"/>
                      <a:gd name="T115" fmla="*/ 27 h 559"/>
                      <a:gd name="T116" fmla="*/ 426 w 1662"/>
                      <a:gd name="T117" fmla="*/ 5 h 55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0" t="0" r="r" b="b"/>
                    <a:pathLst>
                      <a:path w="1662" h="559">
                        <a:moveTo>
                          <a:pt x="432" y="0"/>
                        </a:moveTo>
                        <a:lnTo>
                          <a:pt x="432" y="31"/>
                        </a:lnTo>
                        <a:lnTo>
                          <a:pt x="426" y="53"/>
                        </a:lnTo>
                        <a:lnTo>
                          <a:pt x="420" y="70"/>
                        </a:lnTo>
                        <a:lnTo>
                          <a:pt x="408" y="92"/>
                        </a:lnTo>
                        <a:lnTo>
                          <a:pt x="402" y="119"/>
                        </a:lnTo>
                        <a:lnTo>
                          <a:pt x="396" y="145"/>
                        </a:lnTo>
                        <a:lnTo>
                          <a:pt x="390" y="167"/>
                        </a:lnTo>
                        <a:lnTo>
                          <a:pt x="390" y="193"/>
                        </a:lnTo>
                        <a:lnTo>
                          <a:pt x="385" y="220"/>
                        </a:lnTo>
                        <a:lnTo>
                          <a:pt x="367" y="237"/>
                        </a:lnTo>
                        <a:lnTo>
                          <a:pt x="343" y="255"/>
                        </a:lnTo>
                        <a:lnTo>
                          <a:pt x="320" y="264"/>
                        </a:lnTo>
                        <a:lnTo>
                          <a:pt x="266" y="277"/>
                        </a:lnTo>
                        <a:lnTo>
                          <a:pt x="213" y="294"/>
                        </a:lnTo>
                        <a:lnTo>
                          <a:pt x="178" y="316"/>
                        </a:lnTo>
                        <a:lnTo>
                          <a:pt x="136" y="338"/>
                        </a:lnTo>
                        <a:lnTo>
                          <a:pt x="124" y="347"/>
                        </a:lnTo>
                        <a:lnTo>
                          <a:pt x="124" y="356"/>
                        </a:lnTo>
                        <a:lnTo>
                          <a:pt x="136" y="356"/>
                        </a:lnTo>
                        <a:lnTo>
                          <a:pt x="160" y="356"/>
                        </a:lnTo>
                        <a:lnTo>
                          <a:pt x="201" y="351"/>
                        </a:lnTo>
                        <a:lnTo>
                          <a:pt x="219" y="347"/>
                        </a:lnTo>
                        <a:lnTo>
                          <a:pt x="231" y="347"/>
                        </a:lnTo>
                        <a:lnTo>
                          <a:pt x="255" y="338"/>
                        </a:lnTo>
                        <a:lnTo>
                          <a:pt x="278" y="325"/>
                        </a:lnTo>
                        <a:lnTo>
                          <a:pt x="296" y="329"/>
                        </a:lnTo>
                        <a:lnTo>
                          <a:pt x="302" y="329"/>
                        </a:lnTo>
                        <a:lnTo>
                          <a:pt x="314" y="338"/>
                        </a:lnTo>
                        <a:lnTo>
                          <a:pt x="314" y="347"/>
                        </a:lnTo>
                        <a:lnTo>
                          <a:pt x="320" y="351"/>
                        </a:lnTo>
                        <a:lnTo>
                          <a:pt x="331" y="360"/>
                        </a:lnTo>
                        <a:lnTo>
                          <a:pt x="337" y="382"/>
                        </a:lnTo>
                        <a:lnTo>
                          <a:pt x="331" y="391"/>
                        </a:lnTo>
                        <a:lnTo>
                          <a:pt x="314" y="395"/>
                        </a:lnTo>
                        <a:lnTo>
                          <a:pt x="290" y="391"/>
                        </a:lnTo>
                        <a:lnTo>
                          <a:pt x="290" y="378"/>
                        </a:lnTo>
                        <a:lnTo>
                          <a:pt x="296" y="365"/>
                        </a:lnTo>
                        <a:lnTo>
                          <a:pt x="302" y="356"/>
                        </a:lnTo>
                        <a:lnTo>
                          <a:pt x="302" y="347"/>
                        </a:lnTo>
                        <a:lnTo>
                          <a:pt x="284" y="338"/>
                        </a:lnTo>
                        <a:lnTo>
                          <a:pt x="266" y="338"/>
                        </a:lnTo>
                        <a:lnTo>
                          <a:pt x="249" y="343"/>
                        </a:lnTo>
                        <a:lnTo>
                          <a:pt x="237" y="343"/>
                        </a:lnTo>
                        <a:lnTo>
                          <a:pt x="231" y="351"/>
                        </a:lnTo>
                        <a:lnTo>
                          <a:pt x="225" y="360"/>
                        </a:lnTo>
                        <a:lnTo>
                          <a:pt x="219" y="373"/>
                        </a:lnTo>
                        <a:lnTo>
                          <a:pt x="207" y="378"/>
                        </a:lnTo>
                        <a:lnTo>
                          <a:pt x="195" y="378"/>
                        </a:lnTo>
                        <a:lnTo>
                          <a:pt x="178" y="382"/>
                        </a:lnTo>
                        <a:lnTo>
                          <a:pt x="166" y="382"/>
                        </a:lnTo>
                        <a:lnTo>
                          <a:pt x="136" y="395"/>
                        </a:lnTo>
                        <a:lnTo>
                          <a:pt x="113" y="400"/>
                        </a:lnTo>
                        <a:lnTo>
                          <a:pt x="83" y="404"/>
                        </a:lnTo>
                        <a:lnTo>
                          <a:pt x="54" y="404"/>
                        </a:lnTo>
                        <a:lnTo>
                          <a:pt x="42" y="408"/>
                        </a:lnTo>
                        <a:lnTo>
                          <a:pt x="36" y="413"/>
                        </a:lnTo>
                        <a:lnTo>
                          <a:pt x="24" y="413"/>
                        </a:lnTo>
                        <a:lnTo>
                          <a:pt x="18" y="417"/>
                        </a:lnTo>
                        <a:lnTo>
                          <a:pt x="0" y="422"/>
                        </a:lnTo>
                        <a:lnTo>
                          <a:pt x="24" y="435"/>
                        </a:lnTo>
                        <a:lnTo>
                          <a:pt x="54" y="439"/>
                        </a:lnTo>
                        <a:lnTo>
                          <a:pt x="119" y="448"/>
                        </a:lnTo>
                        <a:lnTo>
                          <a:pt x="178" y="448"/>
                        </a:lnTo>
                        <a:lnTo>
                          <a:pt x="207" y="448"/>
                        </a:lnTo>
                        <a:lnTo>
                          <a:pt x="225" y="448"/>
                        </a:lnTo>
                        <a:lnTo>
                          <a:pt x="249" y="457"/>
                        </a:lnTo>
                        <a:lnTo>
                          <a:pt x="272" y="457"/>
                        </a:lnTo>
                        <a:lnTo>
                          <a:pt x="290" y="461"/>
                        </a:lnTo>
                        <a:lnTo>
                          <a:pt x="314" y="465"/>
                        </a:lnTo>
                        <a:lnTo>
                          <a:pt x="349" y="479"/>
                        </a:lnTo>
                        <a:lnTo>
                          <a:pt x="385" y="492"/>
                        </a:lnTo>
                        <a:lnTo>
                          <a:pt x="455" y="487"/>
                        </a:lnTo>
                        <a:lnTo>
                          <a:pt x="491" y="487"/>
                        </a:lnTo>
                        <a:lnTo>
                          <a:pt x="526" y="496"/>
                        </a:lnTo>
                        <a:lnTo>
                          <a:pt x="609" y="487"/>
                        </a:lnTo>
                        <a:lnTo>
                          <a:pt x="645" y="487"/>
                        </a:lnTo>
                        <a:lnTo>
                          <a:pt x="686" y="492"/>
                        </a:lnTo>
                        <a:lnTo>
                          <a:pt x="710" y="505"/>
                        </a:lnTo>
                        <a:lnTo>
                          <a:pt x="739" y="509"/>
                        </a:lnTo>
                        <a:lnTo>
                          <a:pt x="792" y="527"/>
                        </a:lnTo>
                        <a:lnTo>
                          <a:pt x="822" y="523"/>
                        </a:lnTo>
                        <a:lnTo>
                          <a:pt x="851" y="518"/>
                        </a:lnTo>
                        <a:lnTo>
                          <a:pt x="875" y="509"/>
                        </a:lnTo>
                        <a:lnTo>
                          <a:pt x="905" y="501"/>
                        </a:lnTo>
                        <a:lnTo>
                          <a:pt x="928" y="509"/>
                        </a:lnTo>
                        <a:lnTo>
                          <a:pt x="958" y="514"/>
                        </a:lnTo>
                        <a:lnTo>
                          <a:pt x="976" y="518"/>
                        </a:lnTo>
                        <a:lnTo>
                          <a:pt x="993" y="523"/>
                        </a:lnTo>
                        <a:lnTo>
                          <a:pt x="999" y="527"/>
                        </a:lnTo>
                        <a:lnTo>
                          <a:pt x="1005" y="527"/>
                        </a:lnTo>
                        <a:lnTo>
                          <a:pt x="1046" y="523"/>
                        </a:lnTo>
                        <a:lnTo>
                          <a:pt x="1076" y="523"/>
                        </a:lnTo>
                        <a:lnTo>
                          <a:pt x="1112" y="523"/>
                        </a:lnTo>
                        <a:lnTo>
                          <a:pt x="1147" y="523"/>
                        </a:lnTo>
                        <a:lnTo>
                          <a:pt x="1171" y="531"/>
                        </a:lnTo>
                        <a:lnTo>
                          <a:pt x="1188" y="536"/>
                        </a:lnTo>
                        <a:lnTo>
                          <a:pt x="1194" y="540"/>
                        </a:lnTo>
                        <a:lnTo>
                          <a:pt x="1206" y="544"/>
                        </a:lnTo>
                        <a:lnTo>
                          <a:pt x="1218" y="544"/>
                        </a:lnTo>
                        <a:lnTo>
                          <a:pt x="1236" y="544"/>
                        </a:lnTo>
                        <a:lnTo>
                          <a:pt x="1265" y="544"/>
                        </a:lnTo>
                        <a:lnTo>
                          <a:pt x="1318" y="549"/>
                        </a:lnTo>
                        <a:lnTo>
                          <a:pt x="1336" y="553"/>
                        </a:lnTo>
                        <a:lnTo>
                          <a:pt x="1354" y="558"/>
                        </a:lnTo>
                        <a:lnTo>
                          <a:pt x="1377" y="558"/>
                        </a:lnTo>
                        <a:lnTo>
                          <a:pt x="1407" y="558"/>
                        </a:lnTo>
                        <a:lnTo>
                          <a:pt x="1425" y="553"/>
                        </a:lnTo>
                        <a:lnTo>
                          <a:pt x="1454" y="553"/>
                        </a:lnTo>
                        <a:lnTo>
                          <a:pt x="1478" y="540"/>
                        </a:lnTo>
                        <a:lnTo>
                          <a:pt x="1502" y="531"/>
                        </a:lnTo>
                        <a:lnTo>
                          <a:pt x="1561" y="523"/>
                        </a:lnTo>
                        <a:lnTo>
                          <a:pt x="1614" y="518"/>
                        </a:lnTo>
                        <a:lnTo>
                          <a:pt x="1661" y="518"/>
                        </a:lnTo>
                        <a:lnTo>
                          <a:pt x="1649" y="514"/>
                        </a:lnTo>
                        <a:lnTo>
                          <a:pt x="1643" y="514"/>
                        </a:lnTo>
                        <a:lnTo>
                          <a:pt x="1638" y="518"/>
                        </a:lnTo>
                        <a:lnTo>
                          <a:pt x="1626" y="518"/>
                        </a:lnTo>
                        <a:lnTo>
                          <a:pt x="1608" y="518"/>
                        </a:lnTo>
                        <a:lnTo>
                          <a:pt x="1442" y="518"/>
                        </a:lnTo>
                        <a:lnTo>
                          <a:pt x="1271" y="514"/>
                        </a:lnTo>
                        <a:lnTo>
                          <a:pt x="1242" y="496"/>
                        </a:lnTo>
                        <a:lnTo>
                          <a:pt x="1218" y="483"/>
                        </a:lnTo>
                        <a:lnTo>
                          <a:pt x="1177" y="470"/>
                        </a:lnTo>
                        <a:lnTo>
                          <a:pt x="1129" y="465"/>
                        </a:lnTo>
                        <a:lnTo>
                          <a:pt x="1100" y="465"/>
                        </a:lnTo>
                        <a:lnTo>
                          <a:pt x="1064" y="465"/>
                        </a:lnTo>
                        <a:lnTo>
                          <a:pt x="1029" y="457"/>
                        </a:lnTo>
                        <a:lnTo>
                          <a:pt x="1005" y="452"/>
                        </a:lnTo>
                        <a:lnTo>
                          <a:pt x="970" y="448"/>
                        </a:lnTo>
                        <a:lnTo>
                          <a:pt x="952" y="444"/>
                        </a:lnTo>
                        <a:lnTo>
                          <a:pt x="928" y="444"/>
                        </a:lnTo>
                        <a:lnTo>
                          <a:pt x="893" y="439"/>
                        </a:lnTo>
                        <a:lnTo>
                          <a:pt x="846" y="439"/>
                        </a:lnTo>
                        <a:lnTo>
                          <a:pt x="816" y="435"/>
                        </a:lnTo>
                        <a:lnTo>
                          <a:pt x="792" y="430"/>
                        </a:lnTo>
                        <a:lnTo>
                          <a:pt x="781" y="426"/>
                        </a:lnTo>
                        <a:lnTo>
                          <a:pt x="769" y="426"/>
                        </a:lnTo>
                        <a:lnTo>
                          <a:pt x="757" y="426"/>
                        </a:lnTo>
                        <a:lnTo>
                          <a:pt x="739" y="426"/>
                        </a:lnTo>
                        <a:lnTo>
                          <a:pt x="710" y="422"/>
                        </a:lnTo>
                        <a:lnTo>
                          <a:pt x="668" y="422"/>
                        </a:lnTo>
                        <a:lnTo>
                          <a:pt x="716" y="408"/>
                        </a:lnTo>
                        <a:lnTo>
                          <a:pt x="739" y="404"/>
                        </a:lnTo>
                        <a:lnTo>
                          <a:pt x="769" y="400"/>
                        </a:lnTo>
                        <a:lnTo>
                          <a:pt x="781" y="382"/>
                        </a:lnTo>
                        <a:lnTo>
                          <a:pt x="775" y="369"/>
                        </a:lnTo>
                        <a:lnTo>
                          <a:pt x="763" y="360"/>
                        </a:lnTo>
                        <a:lnTo>
                          <a:pt x="745" y="360"/>
                        </a:lnTo>
                        <a:lnTo>
                          <a:pt x="704" y="360"/>
                        </a:lnTo>
                        <a:lnTo>
                          <a:pt x="680" y="365"/>
                        </a:lnTo>
                        <a:lnTo>
                          <a:pt x="662" y="365"/>
                        </a:lnTo>
                        <a:lnTo>
                          <a:pt x="651" y="360"/>
                        </a:lnTo>
                        <a:lnTo>
                          <a:pt x="639" y="360"/>
                        </a:lnTo>
                        <a:lnTo>
                          <a:pt x="633" y="351"/>
                        </a:lnTo>
                        <a:lnTo>
                          <a:pt x="627" y="343"/>
                        </a:lnTo>
                        <a:lnTo>
                          <a:pt x="615" y="329"/>
                        </a:lnTo>
                        <a:lnTo>
                          <a:pt x="609" y="312"/>
                        </a:lnTo>
                        <a:lnTo>
                          <a:pt x="597" y="299"/>
                        </a:lnTo>
                        <a:lnTo>
                          <a:pt x="568" y="281"/>
                        </a:lnTo>
                        <a:lnTo>
                          <a:pt x="556" y="250"/>
                        </a:lnTo>
                        <a:lnTo>
                          <a:pt x="544" y="237"/>
                        </a:lnTo>
                        <a:lnTo>
                          <a:pt x="526" y="228"/>
                        </a:lnTo>
                        <a:lnTo>
                          <a:pt x="526" y="198"/>
                        </a:lnTo>
                        <a:lnTo>
                          <a:pt x="526" y="171"/>
                        </a:lnTo>
                        <a:lnTo>
                          <a:pt x="520" y="149"/>
                        </a:lnTo>
                        <a:lnTo>
                          <a:pt x="509" y="128"/>
                        </a:lnTo>
                        <a:lnTo>
                          <a:pt x="509" y="106"/>
                        </a:lnTo>
                        <a:lnTo>
                          <a:pt x="503" y="79"/>
                        </a:lnTo>
                        <a:lnTo>
                          <a:pt x="497" y="75"/>
                        </a:lnTo>
                        <a:lnTo>
                          <a:pt x="485" y="70"/>
                        </a:lnTo>
                        <a:lnTo>
                          <a:pt x="479" y="57"/>
                        </a:lnTo>
                        <a:lnTo>
                          <a:pt x="473" y="40"/>
                        </a:lnTo>
                        <a:lnTo>
                          <a:pt x="461" y="27"/>
                        </a:lnTo>
                        <a:lnTo>
                          <a:pt x="450" y="18"/>
                        </a:lnTo>
                        <a:lnTo>
                          <a:pt x="438" y="13"/>
                        </a:lnTo>
                        <a:lnTo>
                          <a:pt x="426" y="5"/>
                        </a:lnTo>
                        <a:lnTo>
                          <a:pt x="432" y="5"/>
                        </a:lnTo>
                        <a:lnTo>
                          <a:pt x="432" y="0"/>
                        </a:lnTo>
                      </a:path>
                    </a:pathLst>
                  </a:custGeom>
                  <a:solidFill>
                    <a:srgbClr val="FF99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7" name="Freeform 32"/>
                <p:cNvSpPr>
                  <a:spLocks/>
                </p:cNvSpPr>
                <p:nvPr/>
              </p:nvSpPr>
              <p:spPr bwMode="auto">
                <a:xfrm>
                  <a:off x="3205" y="2656"/>
                  <a:ext cx="472" cy="66"/>
                </a:xfrm>
                <a:custGeom>
                  <a:avLst/>
                  <a:gdLst>
                    <a:gd name="T0" fmla="*/ 0 w 472"/>
                    <a:gd name="T1" fmla="*/ 17 h 66"/>
                    <a:gd name="T2" fmla="*/ 30 w 472"/>
                    <a:gd name="T3" fmla="*/ 13 h 66"/>
                    <a:gd name="T4" fmla="*/ 59 w 472"/>
                    <a:gd name="T5" fmla="*/ 8 h 66"/>
                    <a:gd name="T6" fmla="*/ 95 w 472"/>
                    <a:gd name="T7" fmla="*/ 4 h 66"/>
                    <a:gd name="T8" fmla="*/ 130 w 472"/>
                    <a:gd name="T9" fmla="*/ 0 h 66"/>
                    <a:gd name="T10" fmla="*/ 165 w 472"/>
                    <a:gd name="T11" fmla="*/ 4 h 66"/>
                    <a:gd name="T12" fmla="*/ 195 w 472"/>
                    <a:gd name="T13" fmla="*/ 8 h 66"/>
                    <a:gd name="T14" fmla="*/ 230 w 472"/>
                    <a:gd name="T15" fmla="*/ 13 h 66"/>
                    <a:gd name="T16" fmla="*/ 271 w 472"/>
                    <a:gd name="T17" fmla="*/ 17 h 66"/>
                    <a:gd name="T18" fmla="*/ 300 w 472"/>
                    <a:gd name="T19" fmla="*/ 26 h 66"/>
                    <a:gd name="T20" fmla="*/ 318 w 472"/>
                    <a:gd name="T21" fmla="*/ 30 h 66"/>
                    <a:gd name="T22" fmla="*/ 347 w 472"/>
                    <a:gd name="T23" fmla="*/ 30 h 66"/>
                    <a:gd name="T24" fmla="*/ 365 w 472"/>
                    <a:gd name="T25" fmla="*/ 26 h 66"/>
                    <a:gd name="T26" fmla="*/ 389 w 472"/>
                    <a:gd name="T27" fmla="*/ 26 h 66"/>
                    <a:gd name="T28" fmla="*/ 400 w 472"/>
                    <a:gd name="T29" fmla="*/ 26 h 66"/>
                    <a:gd name="T30" fmla="*/ 412 w 472"/>
                    <a:gd name="T31" fmla="*/ 21 h 66"/>
                    <a:gd name="T32" fmla="*/ 424 w 472"/>
                    <a:gd name="T33" fmla="*/ 17 h 66"/>
                    <a:gd name="T34" fmla="*/ 430 w 472"/>
                    <a:gd name="T35" fmla="*/ 17 h 66"/>
                    <a:gd name="T36" fmla="*/ 442 w 472"/>
                    <a:gd name="T37" fmla="*/ 17 h 66"/>
                    <a:gd name="T38" fmla="*/ 453 w 472"/>
                    <a:gd name="T39" fmla="*/ 21 h 66"/>
                    <a:gd name="T40" fmla="*/ 465 w 472"/>
                    <a:gd name="T41" fmla="*/ 26 h 66"/>
                    <a:gd name="T42" fmla="*/ 471 w 472"/>
                    <a:gd name="T43" fmla="*/ 39 h 66"/>
                    <a:gd name="T44" fmla="*/ 465 w 472"/>
                    <a:gd name="T45" fmla="*/ 43 h 66"/>
                    <a:gd name="T46" fmla="*/ 453 w 472"/>
                    <a:gd name="T47" fmla="*/ 43 h 66"/>
                    <a:gd name="T48" fmla="*/ 436 w 472"/>
                    <a:gd name="T49" fmla="*/ 48 h 66"/>
                    <a:gd name="T50" fmla="*/ 430 w 472"/>
                    <a:gd name="T51" fmla="*/ 52 h 66"/>
                    <a:gd name="T52" fmla="*/ 424 w 472"/>
                    <a:gd name="T53" fmla="*/ 52 h 66"/>
                    <a:gd name="T54" fmla="*/ 359 w 472"/>
                    <a:gd name="T55" fmla="*/ 52 h 66"/>
                    <a:gd name="T56" fmla="*/ 295 w 472"/>
                    <a:gd name="T57" fmla="*/ 56 h 66"/>
                    <a:gd name="T58" fmla="*/ 159 w 472"/>
                    <a:gd name="T59" fmla="*/ 65 h 66"/>
                    <a:gd name="T60" fmla="*/ 124 w 472"/>
                    <a:gd name="T61" fmla="*/ 61 h 66"/>
                    <a:gd name="T62" fmla="*/ 95 w 472"/>
                    <a:gd name="T63" fmla="*/ 52 h 66"/>
                    <a:gd name="T64" fmla="*/ 59 w 472"/>
                    <a:gd name="T65" fmla="*/ 43 h 66"/>
                    <a:gd name="T66" fmla="*/ 24 w 472"/>
                    <a:gd name="T67" fmla="*/ 39 h 66"/>
                    <a:gd name="T68" fmla="*/ 12 w 472"/>
                    <a:gd name="T69" fmla="*/ 35 h 66"/>
                    <a:gd name="T70" fmla="*/ 6 w 472"/>
                    <a:gd name="T71" fmla="*/ 35 h 66"/>
                    <a:gd name="T72" fmla="*/ 6 w 472"/>
                    <a:gd name="T73" fmla="*/ 30 h 66"/>
                    <a:gd name="T74" fmla="*/ 0 w 472"/>
                    <a:gd name="T75" fmla="*/ 17 h 6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72" h="66">
                      <a:moveTo>
                        <a:pt x="0" y="17"/>
                      </a:moveTo>
                      <a:lnTo>
                        <a:pt x="30" y="13"/>
                      </a:lnTo>
                      <a:lnTo>
                        <a:pt x="59" y="8"/>
                      </a:lnTo>
                      <a:lnTo>
                        <a:pt x="95" y="4"/>
                      </a:lnTo>
                      <a:lnTo>
                        <a:pt x="130" y="0"/>
                      </a:lnTo>
                      <a:lnTo>
                        <a:pt x="165" y="4"/>
                      </a:lnTo>
                      <a:lnTo>
                        <a:pt x="195" y="8"/>
                      </a:lnTo>
                      <a:lnTo>
                        <a:pt x="230" y="13"/>
                      </a:lnTo>
                      <a:lnTo>
                        <a:pt x="271" y="17"/>
                      </a:lnTo>
                      <a:lnTo>
                        <a:pt x="300" y="26"/>
                      </a:lnTo>
                      <a:lnTo>
                        <a:pt x="318" y="30"/>
                      </a:lnTo>
                      <a:lnTo>
                        <a:pt x="347" y="30"/>
                      </a:lnTo>
                      <a:lnTo>
                        <a:pt x="365" y="26"/>
                      </a:lnTo>
                      <a:lnTo>
                        <a:pt x="389" y="26"/>
                      </a:lnTo>
                      <a:lnTo>
                        <a:pt x="400" y="26"/>
                      </a:lnTo>
                      <a:lnTo>
                        <a:pt x="412" y="21"/>
                      </a:lnTo>
                      <a:lnTo>
                        <a:pt x="424" y="17"/>
                      </a:lnTo>
                      <a:lnTo>
                        <a:pt x="430" y="17"/>
                      </a:lnTo>
                      <a:lnTo>
                        <a:pt x="442" y="17"/>
                      </a:lnTo>
                      <a:lnTo>
                        <a:pt x="453" y="21"/>
                      </a:lnTo>
                      <a:lnTo>
                        <a:pt x="465" y="26"/>
                      </a:lnTo>
                      <a:lnTo>
                        <a:pt x="471" y="39"/>
                      </a:lnTo>
                      <a:lnTo>
                        <a:pt x="465" y="43"/>
                      </a:lnTo>
                      <a:lnTo>
                        <a:pt x="453" y="43"/>
                      </a:lnTo>
                      <a:lnTo>
                        <a:pt x="436" y="48"/>
                      </a:lnTo>
                      <a:lnTo>
                        <a:pt x="430" y="52"/>
                      </a:lnTo>
                      <a:lnTo>
                        <a:pt x="424" y="52"/>
                      </a:lnTo>
                      <a:lnTo>
                        <a:pt x="359" y="52"/>
                      </a:lnTo>
                      <a:lnTo>
                        <a:pt x="295" y="56"/>
                      </a:lnTo>
                      <a:lnTo>
                        <a:pt x="159" y="65"/>
                      </a:lnTo>
                      <a:lnTo>
                        <a:pt x="124" y="61"/>
                      </a:lnTo>
                      <a:lnTo>
                        <a:pt x="95" y="52"/>
                      </a:lnTo>
                      <a:lnTo>
                        <a:pt x="59" y="43"/>
                      </a:lnTo>
                      <a:lnTo>
                        <a:pt x="24" y="39"/>
                      </a:lnTo>
                      <a:lnTo>
                        <a:pt x="12" y="35"/>
                      </a:lnTo>
                      <a:lnTo>
                        <a:pt x="6" y="35"/>
                      </a:lnTo>
                      <a:lnTo>
                        <a:pt x="6" y="30"/>
                      </a:lnTo>
                      <a:lnTo>
                        <a:pt x="0" y="17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38" name="Freeform 33"/>
                <p:cNvSpPr>
                  <a:spLocks/>
                </p:cNvSpPr>
                <p:nvPr/>
              </p:nvSpPr>
              <p:spPr bwMode="auto">
                <a:xfrm>
                  <a:off x="2399" y="1769"/>
                  <a:ext cx="80" cy="18"/>
                </a:xfrm>
                <a:custGeom>
                  <a:avLst/>
                  <a:gdLst>
                    <a:gd name="T0" fmla="*/ 0 w 80"/>
                    <a:gd name="T1" fmla="*/ 0 h 18"/>
                    <a:gd name="T2" fmla="*/ 39 w 80"/>
                    <a:gd name="T3" fmla="*/ 3 h 18"/>
                    <a:gd name="T4" fmla="*/ 59 w 80"/>
                    <a:gd name="T5" fmla="*/ 3 h 18"/>
                    <a:gd name="T6" fmla="*/ 75 w 80"/>
                    <a:gd name="T7" fmla="*/ 6 h 18"/>
                    <a:gd name="T8" fmla="*/ 79 w 80"/>
                    <a:gd name="T9" fmla="*/ 9 h 18"/>
                    <a:gd name="T10" fmla="*/ 75 w 80"/>
                    <a:gd name="T11" fmla="*/ 11 h 18"/>
                    <a:gd name="T12" fmla="*/ 67 w 80"/>
                    <a:gd name="T13" fmla="*/ 17 h 18"/>
                    <a:gd name="T14" fmla="*/ 59 w 80"/>
                    <a:gd name="T15" fmla="*/ 17 h 18"/>
                    <a:gd name="T16" fmla="*/ 47 w 80"/>
                    <a:gd name="T17" fmla="*/ 17 h 18"/>
                    <a:gd name="T18" fmla="*/ 31 w 80"/>
                    <a:gd name="T19" fmla="*/ 14 h 18"/>
                    <a:gd name="T20" fmla="*/ 12 w 80"/>
                    <a:gd name="T21" fmla="*/ 9 h 18"/>
                    <a:gd name="T22" fmla="*/ 0 w 80"/>
                    <a:gd name="T23" fmla="*/ 0 h 1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80" h="18">
                      <a:moveTo>
                        <a:pt x="0" y="0"/>
                      </a:moveTo>
                      <a:lnTo>
                        <a:pt x="39" y="3"/>
                      </a:lnTo>
                      <a:lnTo>
                        <a:pt x="59" y="3"/>
                      </a:lnTo>
                      <a:lnTo>
                        <a:pt x="75" y="6"/>
                      </a:lnTo>
                      <a:lnTo>
                        <a:pt x="79" y="9"/>
                      </a:lnTo>
                      <a:lnTo>
                        <a:pt x="75" y="11"/>
                      </a:lnTo>
                      <a:lnTo>
                        <a:pt x="67" y="17"/>
                      </a:lnTo>
                      <a:lnTo>
                        <a:pt x="59" y="17"/>
                      </a:lnTo>
                      <a:lnTo>
                        <a:pt x="47" y="17"/>
                      </a:lnTo>
                      <a:lnTo>
                        <a:pt x="31" y="14"/>
                      </a:lnTo>
                      <a:lnTo>
                        <a:pt x="12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99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27" name="Group 34"/>
              <p:cNvGrpSpPr>
                <a:grpSpLocks/>
              </p:cNvGrpSpPr>
              <p:nvPr/>
            </p:nvGrpSpPr>
            <p:grpSpPr bwMode="auto">
              <a:xfrm>
                <a:off x="3538" y="944"/>
                <a:ext cx="902" cy="1055"/>
                <a:chOff x="2183" y="1768"/>
                <a:chExt cx="1264" cy="2223"/>
              </a:xfrm>
            </p:grpSpPr>
            <p:sp>
              <p:nvSpPr>
                <p:cNvPr id="25630" name="Freeform 35"/>
                <p:cNvSpPr>
                  <a:spLocks/>
                </p:cNvSpPr>
                <p:nvPr/>
              </p:nvSpPr>
              <p:spPr bwMode="auto">
                <a:xfrm>
                  <a:off x="2382" y="1768"/>
                  <a:ext cx="151" cy="39"/>
                </a:xfrm>
                <a:custGeom>
                  <a:avLst/>
                  <a:gdLst>
                    <a:gd name="T0" fmla="*/ 33 w 151"/>
                    <a:gd name="T1" fmla="*/ 38 h 39"/>
                    <a:gd name="T2" fmla="*/ 93 w 151"/>
                    <a:gd name="T3" fmla="*/ 26 h 39"/>
                    <a:gd name="T4" fmla="*/ 150 w 151"/>
                    <a:gd name="T5" fmla="*/ 15 h 39"/>
                    <a:gd name="T6" fmla="*/ 130 w 151"/>
                    <a:gd name="T7" fmla="*/ 9 h 39"/>
                    <a:gd name="T8" fmla="*/ 101 w 151"/>
                    <a:gd name="T9" fmla="*/ 3 h 39"/>
                    <a:gd name="T10" fmla="*/ 69 w 151"/>
                    <a:gd name="T11" fmla="*/ 0 h 39"/>
                    <a:gd name="T12" fmla="*/ 37 w 151"/>
                    <a:gd name="T13" fmla="*/ 0 h 39"/>
                    <a:gd name="T14" fmla="*/ 12 w 151"/>
                    <a:gd name="T15" fmla="*/ 3 h 39"/>
                    <a:gd name="T16" fmla="*/ 4 w 151"/>
                    <a:gd name="T17" fmla="*/ 6 h 39"/>
                    <a:gd name="T18" fmla="*/ 0 w 151"/>
                    <a:gd name="T19" fmla="*/ 12 h 39"/>
                    <a:gd name="T20" fmla="*/ 0 w 151"/>
                    <a:gd name="T21" fmla="*/ 15 h 39"/>
                    <a:gd name="T22" fmla="*/ 4 w 151"/>
                    <a:gd name="T23" fmla="*/ 24 h 39"/>
                    <a:gd name="T24" fmla="*/ 16 w 151"/>
                    <a:gd name="T25" fmla="*/ 29 h 39"/>
                    <a:gd name="T26" fmla="*/ 33 w 151"/>
                    <a:gd name="T27" fmla="*/ 38 h 3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51" h="39">
                      <a:moveTo>
                        <a:pt x="33" y="38"/>
                      </a:moveTo>
                      <a:lnTo>
                        <a:pt x="93" y="26"/>
                      </a:lnTo>
                      <a:lnTo>
                        <a:pt x="150" y="15"/>
                      </a:lnTo>
                      <a:lnTo>
                        <a:pt x="130" y="9"/>
                      </a:lnTo>
                      <a:lnTo>
                        <a:pt x="101" y="3"/>
                      </a:lnTo>
                      <a:lnTo>
                        <a:pt x="69" y="0"/>
                      </a:lnTo>
                      <a:lnTo>
                        <a:pt x="37" y="0"/>
                      </a:lnTo>
                      <a:lnTo>
                        <a:pt x="12" y="3"/>
                      </a:lnTo>
                      <a:lnTo>
                        <a:pt x="4" y="6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4" y="24"/>
                      </a:lnTo>
                      <a:lnTo>
                        <a:pt x="16" y="29"/>
                      </a:lnTo>
                      <a:lnTo>
                        <a:pt x="33" y="38"/>
                      </a:lnTo>
                    </a:path>
                  </a:pathLst>
                </a:custGeom>
                <a:solidFill>
                  <a:srgbClr val="99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631" name="Group 36"/>
                <p:cNvGrpSpPr>
                  <a:grpSpLocks/>
                </p:cNvGrpSpPr>
                <p:nvPr/>
              </p:nvGrpSpPr>
              <p:grpSpPr bwMode="auto">
                <a:xfrm>
                  <a:off x="2183" y="1790"/>
                  <a:ext cx="1264" cy="2201"/>
                  <a:chOff x="2183" y="1790"/>
                  <a:chExt cx="1264" cy="2201"/>
                </a:xfrm>
              </p:grpSpPr>
              <p:grpSp>
                <p:nvGrpSpPr>
                  <p:cNvPr id="25632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2183" y="1790"/>
                    <a:ext cx="1264" cy="2201"/>
                    <a:chOff x="2183" y="1790"/>
                    <a:chExt cx="1264" cy="2201"/>
                  </a:xfrm>
                </p:grpSpPr>
                <p:sp>
                  <p:nvSpPr>
                    <p:cNvPr id="2563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2183" y="2324"/>
                      <a:ext cx="1264" cy="1667"/>
                    </a:xfrm>
                    <a:custGeom>
                      <a:avLst/>
                      <a:gdLst>
                        <a:gd name="T0" fmla="*/ 226 w 1264"/>
                        <a:gd name="T1" fmla="*/ 102 h 1667"/>
                        <a:gd name="T2" fmla="*/ 127 w 1264"/>
                        <a:gd name="T3" fmla="*/ 140 h 1667"/>
                        <a:gd name="T4" fmla="*/ 39 w 1264"/>
                        <a:gd name="T5" fmla="*/ 185 h 1667"/>
                        <a:gd name="T6" fmla="*/ 155 w 1264"/>
                        <a:gd name="T7" fmla="*/ 179 h 1667"/>
                        <a:gd name="T8" fmla="*/ 221 w 1264"/>
                        <a:gd name="T9" fmla="*/ 230 h 1667"/>
                        <a:gd name="T10" fmla="*/ 89 w 1264"/>
                        <a:gd name="T11" fmla="*/ 230 h 1667"/>
                        <a:gd name="T12" fmla="*/ 28 w 1264"/>
                        <a:gd name="T13" fmla="*/ 274 h 1667"/>
                        <a:gd name="T14" fmla="*/ 188 w 1264"/>
                        <a:gd name="T15" fmla="*/ 300 h 1667"/>
                        <a:gd name="T16" fmla="*/ 215 w 1264"/>
                        <a:gd name="T17" fmla="*/ 408 h 1667"/>
                        <a:gd name="T18" fmla="*/ 193 w 1264"/>
                        <a:gd name="T19" fmla="*/ 523 h 1667"/>
                        <a:gd name="T20" fmla="*/ 232 w 1264"/>
                        <a:gd name="T21" fmla="*/ 472 h 1667"/>
                        <a:gd name="T22" fmla="*/ 248 w 1264"/>
                        <a:gd name="T23" fmla="*/ 376 h 1667"/>
                        <a:gd name="T24" fmla="*/ 293 w 1264"/>
                        <a:gd name="T25" fmla="*/ 530 h 1667"/>
                        <a:gd name="T26" fmla="*/ 221 w 1264"/>
                        <a:gd name="T27" fmla="*/ 638 h 1667"/>
                        <a:gd name="T28" fmla="*/ 193 w 1264"/>
                        <a:gd name="T29" fmla="*/ 715 h 1667"/>
                        <a:gd name="T30" fmla="*/ 326 w 1264"/>
                        <a:gd name="T31" fmla="*/ 708 h 1667"/>
                        <a:gd name="T32" fmla="*/ 458 w 1264"/>
                        <a:gd name="T33" fmla="*/ 772 h 1667"/>
                        <a:gd name="T34" fmla="*/ 612 w 1264"/>
                        <a:gd name="T35" fmla="*/ 772 h 1667"/>
                        <a:gd name="T36" fmla="*/ 728 w 1264"/>
                        <a:gd name="T37" fmla="*/ 798 h 1667"/>
                        <a:gd name="T38" fmla="*/ 883 w 1264"/>
                        <a:gd name="T39" fmla="*/ 817 h 1667"/>
                        <a:gd name="T40" fmla="*/ 767 w 1264"/>
                        <a:gd name="T41" fmla="*/ 919 h 1667"/>
                        <a:gd name="T42" fmla="*/ 734 w 1264"/>
                        <a:gd name="T43" fmla="*/ 1136 h 1667"/>
                        <a:gd name="T44" fmla="*/ 717 w 1264"/>
                        <a:gd name="T45" fmla="*/ 1404 h 1667"/>
                        <a:gd name="T46" fmla="*/ 734 w 1264"/>
                        <a:gd name="T47" fmla="*/ 1315 h 1667"/>
                        <a:gd name="T48" fmla="*/ 778 w 1264"/>
                        <a:gd name="T49" fmla="*/ 1047 h 1667"/>
                        <a:gd name="T50" fmla="*/ 827 w 1264"/>
                        <a:gd name="T51" fmla="*/ 951 h 1667"/>
                        <a:gd name="T52" fmla="*/ 910 w 1264"/>
                        <a:gd name="T53" fmla="*/ 900 h 1667"/>
                        <a:gd name="T54" fmla="*/ 883 w 1264"/>
                        <a:gd name="T55" fmla="*/ 1028 h 1667"/>
                        <a:gd name="T56" fmla="*/ 861 w 1264"/>
                        <a:gd name="T57" fmla="*/ 1455 h 1667"/>
                        <a:gd name="T58" fmla="*/ 827 w 1264"/>
                        <a:gd name="T59" fmla="*/ 1557 h 1667"/>
                        <a:gd name="T60" fmla="*/ 662 w 1264"/>
                        <a:gd name="T61" fmla="*/ 1602 h 1667"/>
                        <a:gd name="T62" fmla="*/ 585 w 1264"/>
                        <a:gd name="T63" fmla="*/ 1647 h 1667"/>
                        <a:gd name="T64" fmla="*/ 629 w 1264"/>
                        <a:gd name="T65" fmla="*/ 1640 h 1667"/>
                        <a:gd name="T66" fmla="*/ 756 w 1264"/>
                        <a:gd name="T67" fmla="*/ 1628 h 1667"/>
                        <a:gd name="T68" fmla="*/ 827 w 1264"/>
                        <a:gd name="T69" fmla="*/ 1615 h 1667"/>
                        <a:gd name="T70" fmla="*/ 883 w 1264"/>
                        <a:gd name="T71" fmla="*/ 1634 h 1667"/>
                        <a:gd name="T72" fmla="*/ 1059 w 1264"/>
                        <a:gd name="T73" fmla="*/ 1653 h 1667"/>
                        <a:gd name="T74" fmla="*/ 1175 w 1264"/>
                        <a:gd name="T75" fmla="*/ 1653 h 1667"/>
                        <a:gd name="T76" fmla="*/ 1009 w 1264"/>
                        <a:gd name="T77" fmla="*/ 1577 h 1667"/>
                        <a:gd name="T78" fmla="*/ 965 w 1264"/>
                        <a:gd name="T79" fmla="*/ 1474 h 1667"/>
                        <a:gd name="T80" fmla="*/ 932 w 1264"/>
                        <a:gd name="T81" fmla="*/ 1072 h 1667"/>
                        <a:gd name="T82" fmla="*/ 982 w 1264"/>
                        <a:gd name="T83" fmla="*/ 1002 h 1667"/>
                        <a:gd name="T84" fmla="*/ 1009 w 1264"/>
                        <a:gd name="T85" fmla="*/ 1143 h 1667"/>
                        <a:gd name="T86" fmla="*/ 1053 w 1264"/>
                        <a:gd name="T87" fmla="*/ 1366 h 1667"/>
                        <a:gd name="T88" fmla="*/ 1081 w 1264"/>
                        <a:gd name="T89" fmla="*/ 1564 h 1667"/>
                        <a:gd name="T90" fmla="*/ 1098 w 1264"/>
                        <a:gd name="T91" fmla="*/ 1564 h 1667"/>
                        <a:gd name="T92" fmla="*/ 1098 w 1264"/>
                        <a:gd name="T93" fmla="*/ 1226 h 1667"/>
                        <a:gd name="T94" fmla="*/ 1042 w 1264"/>
                        <a:gd name="T95" fmla="*/ 1066 h 1667"/>
                        <a:gd name="T96" fmla="*/ 1009 w 1264"/>
                        <a:gd name="T97" fmla="*/ 938 h 1667"/>
                        <a:gd name="T98" fmla="*/ 938 w 1264"/>
                        <a:gd name="T99" fmla="*/ 849 h 1667"/>
                        <a:gd name="T100" fmla="*/ 1147 w 1264"/>
                        <a:gd name="T101" fmla="*/ 823 h 1667"/>
                        <a:gd name="T102" fmla="*/ 1263 w 1264"/>
                        <a:gd name="T103" fmla="*/ 785 h 1667"/>
                        <a:gd name="T104" fmla="*/ 1098 w 1264"/>
                        <a:gd name="T105" fmla="*/ 785 h 1667"/>
                        <a:gd name="T106" fmla="*/ 866 w 1264"/>
                        <a:gd name="T107" fmla="*/ 721 h 1667"/>
                        <a:gd name="T108" fmla="*/ 596 w 1264"/>
                        <a:gd name="T109" fmla="*/ 676 h 1667"/>
                        <a:gd name="T110" fmla="*/ 464 w 1264"/>
                        <a:gd name="T111" fmla="*/ 664 h 1667"/>
                        <a:gd name="T112" fmla="*/ 425 w 1264"/>
                        <a:gd name="T113" fmla="*/ 606 h 1667"/>
                        <a:gd name="T114" fmla="*/ 386 w 1264"/>
                        <a:gd name="T115" fmla="*/ 504 h 1667"/>
                        <a:gd name="T116" fmla="*/ 375 w 1264"/>
                        <a:gd name="T117" fmla="*/ 319 h 1667"/>
                        <a:gd name="T118" fmla="*/ 519 w 1264"/>
                        <a:gd name="T119" fmla="*/ 249 h 1667"/>
                        <a:gd name="T120" fmla="*/ 464 w 1264"/>
                        <a:gd name="T121" fmla="*/ 230 h 1667"/>
                        <a:gd name="T122" fmla="*/ 364 w 1264"/>
                        <a:gd name="T123" fmla="*/ 134 h 1667"/>
                        <a:gd name="T124" fmla="*/ 309 w 1264"/>
                        <a:gd name="T125" fmla="*/ 32 h 1667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0" t="0" r="r" b="b"/>
                      <a:pathLst>
                        <a:path w="1264" h="1667">
                          <a:moveTo>
                            <a:pt x="271" y="0"/>
                          </a:moveTo>
                          <a:lnTo>
                            <a:pt x="265" y="32"/>
                          </a:lnTo>
                          <a:lnTo>
                            <a:pt x="260" y="51"/>
                          </a:lnTo>
                          <a:lnTo>
                            <a:pt x="248" y="76"/>
                          </a:lnTo>
                          <a:lnTo>
                            <a:pt x="226" y="96"/>
                          </a:lnTo>
                          <a:lnTo>
                            <a:pt x="226" y="102"/>
                          </a:lnTo>
                          <a:lnTo>
                            <a:pt x="221" y="108"/>
                          </a:lnTo>
                          <a:lnTo>
                            <a:pt x="204" y="115"/>
                          </a:lnTo>
                          <a:lnTo>
                            <a:pt x="182" y="121"/>
                          </a:lnTo>
                          <a:lnTo>
                            <a:pt x="160" y="127"/>
                          </a:lnTo>
                          <a:lnTo>
                            <a:pt x="144" y="134"/>
                          </a:lnTo>
                          <a:lnTo>
                            <a:pt x="127" y="140"/>
                          </a:lnTo>
                          <a:lnTo>
                            <a:pt x="111" y="147"/>
                          </a:lnTo>
                          <a:lnTo>
                            <a:pt x="100" y="153"/>
                          </a:lnTo>
                          <a:lnTo>
                            <a:pt x="94" y="153"/>
                          </a:lnTo>
                          <a:lnTo>
                            <a:pt x="72" y="166"/>
                          </a:lnTo>
                          <a:lnTo>
                            <a:pt x="44" y="172"/>
                          </a:lnTo>
                          <a:lnTo>
                            <a:pt x="39" y="185"/>
                          </a:lnTo>
                          <a:lnTo>
                            <a:pt x="44" y="191"/>
                          </a:lnTo>
                          <a:lnTo>
                            <a:pt x="61" y="198"/>
                          </a:lnTo>
                          <a:lnTo>
                            <a:pt x="83" y="191"/>
                          </a:lnTo>
                          <a:lnTo>
                            <a:pt x="111" y="191"/>
                          </a:lnTo>
                          <a:lnTo>
                            <a:pt x="138" y="179"/>
                          </a:lnTo>
                          <a:lnTo>
                            <a:pt x="155" y="179"/>
                          </a:lnTo>
                          <a:lnTo>
                            <a:pt x="171" y="185"/>
                          </a:lnTo>
                          <a:lnTo>
                            <a:pt x="210" y="191"/>
                          </a:lnTo>
                          <a:lnTo>
                            <a:pt x="226" y="198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1" y="230"/>
                          </a:lnTo>
                          <a:lnTo>
                            <a:pt x="215" y="223"/>
                          </a:lnTo>
                          <a:lnTo>
                            <a:pt x="199" y="210"/>
                          </a:lnTo>
                          <a:lnTo>
                            <a:pt x="160" y="210"/>
                          </a:lnTo>
                          <a:lnTo>
                            <a:pt x="122" y="217"/>
                          </a:lnTo>
                          <a:lnTo>
                            <a:pt x="105" y="223"/>
                          </a:lnTo>
                          <a:lnTo>
                            <a:pt x="89" y="230"/>
                          </a:lnTo>
                          <a:lnTo>
                            <a:pt x="56" y="249"/>
                          </a:lnTo>
                          <a:lnTo>
                            <a:pt x="28" y="262"/>
                          </a:lnTo>
                          <a:lnTo>
                            <a:pt x="0" y="268"/>
                          </a:lnTo>
                          <a:lnTo>
                            <a:pt x="11" y="274"/>
                          </a:lnTo>
                          <a:lnTo>
                            <a:pt x="22" y="274"/>
                          </a:lnTo>
                          <a:lnTo>
                            <a:pt x="28" y="274"/>
                          </a:lnTo>
                          <a:lnTo>
                            <a:pt x="33" y="274"/>
                          </a:lnTo>
                          <a:lnTo>
                            <a:pt x="50" y="274"/>
                          </a:lnTo>
                          <a:lnTo>
                            <a:pt x="72" y="274"/>
                          </a:lnTo>
                          <a:lnTo>
                            <a:pt x="105" y="274"/>
                          </a:lnTo>
                          <a:lnTo>
                            <a:pt x="149" y="287"/>
                          </a:lnTo>
                          <a:lnTo>
                            <a:pt x="188" y="300"/>
                          </a:lnTo>
                          <a:lnTo>
                            <a:pt x="199" y="306"/>
                          </a:lnTo>
                          <a:lnTo>
                            <a:pt x="210" y="319"/>
                          </a:lnTo>
                          <a:lnTo>
                            <a:pt x="210" y="332"/>
                          </a:lnTo>
                          <a:lnTo>
                            <a:pt x="215" y="345"/>
                          </a:lnTo>
                          <a:lnTo>
                            <a:pt x="215" y="376"/>
                          </a:lnTo>
                          <a:lnTo>
                            <a:pt x="215" y="408"/>
                          </a:lnTo>
                          <a:lnTo>
                            <a:pt x="215" y="447"/>
                          </a:lnTo>
                          <a:lnTo>
                            <a:pt x="215" y="466"/>
                          </a:lnTo>
                          <a:lnTo>
                            <a:pt x="215" y="479"/>
                          </a:lnTo>
                          <a:lnTo>
                            <a:pt x="210" y="491"/>
                          </a:lnTo>
                          <a:lnTo>
                            <a:pt x="204" y="498"/>
                          </a:lnTo>
                          <a:lnTo>
                            <a:pt x="193" y="523"/>
                          </a:lnTo>
                          <a:lnTo>
                            <a:pt x="204" y="530"/>
                          </a:lnTo>
                          <a:lnTo>
                            <a:pt x="210" y="536"/>
                          </a:lnTo>
                          <a:lnTo>
                            <a:pt x="215" y="523"/>
                          </a:lnTo>
                          <a:lnTo>
                            <a:pt x="221" y="504"/>
                          </a:lnTo>
                          <a:lnTo>
                            <a:pt x="232" y="485"/>
                          </a:lnTo>
                          <a:lnTo>
                            <a:pt x="232" y="472"/>
                          </a:lnTo>
                          <a:lnTo>
                            <a:pt x="232" y="440"/>
                          </a:lnTo>
                          <a:lnTo>
                            <a:pt x="237" y="415"/>
                          </a:lnTo>
                          <a:lnTo>
                            <a:pt x="232" y="396"/>
                          </a:lnTo>
                          <a:lnTo>
                            <a:pt x="232" y="383"/>
                          </a:lnTo>
                          <a:lnTo>
                            <a:pt x="237" y="376"/>
                          </a:lnTo>
                          <a:lnTo>
                            <a:pt x="248" y="376"/>
                          </a:lnTo>
                          <a:lnTo>
                            <a:pt x="260" y="370"/>
                          </a:lnTo>
                          <a:lnTo>
                            <a:pt x="276" y="383"/>
                          </a:lnTo>
                          <a:lnTo>
                            <a:pt x="287" y="402"/>
                          </a:lnTo>
                          <a:lnTo>
                            <a:pt x="298" y="447"/>
                          </a:lnTo>
                          <a:lnTo>
                            <a:pt x="298" y="491"/>
                          </a:lnTo>
                          <a:lnTo>
                            <a:pt x="293" y="530"/>
                          </a:lnTo>
                          <a:lnTo>
                            <a:pt x="282" y="549"/>
                          </a:lnTo>
                          <a:lnTo>
                            <a:pt x="276" y="562"/>
                          </a:lnTo>
                          <a:lnTo>
                            <a:pt x="271" y="562"/>
                          </a:lnTo>
                          <a:lnTo>
                            <a:pt x="260" y="587"/>
                          </a:lnTo>
                          <a:lnTo>
                            <a:pt x="237" y="606"/>
                          </a:lnTo>
                          <a:lnTo>
                            <a:pt x="221" y="638"/>
                          </a:lnTo>
                          <a:lnTo>
                            <a:pt x="204" y="664"/>
                          </a:lnTo>
                          <a:lnTo>
                            <a:pt x="188" y="689"/>
                          </a:lnTo>
                          <a:lnTo>
                            <a:pt x="166" y="715"/>
                          </a:lnTo>
                          <a:lnTo>
                            <a:pt x="166" y="721"/>
                          </a:lnTo>
                          <a:lnTo>
                            <a:pt x="177" y="721"/>
                          </a:lnTo>
                          <a:lnTo>
                            <a:pt x="193" y="715"/>
                          </a:lnTo>
                          <a:lnTo>
                            <a:pt x="210" y="708"/>
                          </a:lnTo>
                          <a:lnTo>
                            <a:pt x="237" y="702"/>
                          </a:lnTo>
                          <a:lnTo>
                            <a:pt x="260" y="696"/>
                          </a:lnTo>
                          <a:lnTo>
                            <a:pt x="287" y="702"/>
                          </a:lnTo>
                          <a:lnTo>
                            <a:pt x="304" y="708"/>
                          </a:lnTo>
                          <a:lnTo>
                            <a:pt x="326" y="708"/>
                          </a:lnTo>
                          <a:lnTo>
                            <a:pt x="353" y="708"/>
                          </a:lnTo>
                          <a:lnTo>
                            <a:pt x="375" y="721"/>
                          </a:lnTo>
                          <a:lnTo>
                            <a:pt x="392" y="740"/>
                          </a:lnTo>
                          <a:lnTo>
                            <a:pt x="408" y="759"/>
                          </a:lnTo>
                          <a:lnTo>
                            <a:pt x="430" y="772"/>
                          </a:lnTo>
                          <a:lnTo>
                            <a:pt x="458" y="772"/>
                          </a:lnTo>
                          <a:lnTo>
                            <a:pt x="475" y="766"/>
                          </a:lnTo>
                          <a:lnTo>
                            <a:pt x="497" y="766"/>
                          </a:lnTo>
                          <a:lnTo>
                            <a:pt x="519" y="759"/>
                          </a:lnTo>
                          <a:lnTo>
                            <a:pt x="563" y="759"/>
                          </a:lnTo>
                          <a:lnTo>
                            <a:pt x="601" y="766"/>
                          </a:lnTo>
                          <a:lnTo>
                            <a:pt x="612" y="772"/>
                          </a:lnTo>
                          <a:lnTo>
                            <a:pt x="623" y="779"/>
                          </a:lnTo>
                          <a:lnTo>
                            <a:pt x="634" y="791"/>
                          </a:lnTo>
                          <a:lnTo>
                            <a:pt x="645" y="798"/>
                          </a:lnTo>
                          <a:lnTo>
                            <a:pt x="662" y="798"/>
                          </a:lnTo>
                          <a:lnTo>
                            <a:pt x="690" y="798"/>
                          </a:lnTo>
                          <a:lnTo>
                            <a:pt x="728" y="798"/>
                          </a:lnTo>
                          <a:lnTo>
                            <a:pt x="767" y="804"/>
                          </a:lnTo>
                          <a:lnTo>
                            <a:pt x="805" y="804"/>
                          </a:lnTo>
                          <a:lnTo>
                            <a:pt x="844" y="804"/>
                          </a:lnTo>
                          <a:lnTo>
                            <a:pt x="866" y="804"/>
                          </a:lnTo>
                          <a:lnTo>
                            <a:pt x="883" y="804"/>
                          </a:lnTo>
                          <a:lnTo>
                            <a:pt x="883" y="817"/>
                          </a:lnTo>
                          <a:lnTo>
                            <a:pt x="877" y="823"/>
                          </a:lnTo>
                          <a:lnTo>
                            <a:pt x="855" y="830"/>
                          </a:lnTo>
                          <a:lnTo>
                            <a:pt x="827" y="836"/>
                          </a:lnTo>
                          <a:lnTo>
                            <a:pt x="805" y="855"/>
                          </a:lnTo>
                          <a:lnTo>
                            <a:pt x="783" y="868"/>
                          </a:lnTo>
                          <a:lnTo>
                            <a:pt x="767" y="919"/>
                          </a:lnTo>
                          <a:lnTo>
                            <a:pt x="756" y="970"/>
                          </a:lnTo>
                          <a:lnTo>
                            <a:pt x="756" y="1015"/>
                          </a:lnTo>
                          <a:lnTo>
                            <a:pt x="750" y="1060"/>
                          </a:lnTo>
                          <a:lnTo>
                            <a:pt x="745" y="1079"/>
                          </a:lnTo>
                          <a:lnTo>
                            <a:pt x="739" y="1091"/>
                          </a:lnTo>
                          <a:lnTo>
                            <a:pt x="734" y="1136"/>
                          </a:lnTo>
                          <a:lnTo>
                            <a:pt x="734" y="1181"/>
                          </a:lnTo>
                          <a:lnTo>
                            <a:pt x="728" y="1219"/>
                          </a:lnTo>
                          <a:lnTo>
                            <a:pt x="723" y="1257"/>
                          </a:lnTo>
                          <a:lnTo>
                            <a:pt x="723" y="1321"/>
                          </a:lnTo>
                          <a:lnTo>
                            <a:pt x="717" y="1385"/>
                          </a:lnTo>
                          <a:lnTo>
                            <a:pt x="717" y="1404"/>
                          </a:lnTo>
                          <a:lnTo>
                            <a:pt x="717" y="1411"/>
                          </a:lnTo>
                          <a:lnTo>
                            <a:pt x="723" y="1417"/>
                          </a:lnTo>
                          <a:lnTo>
                            <a:pt x="728" y="1411"/>
                          </a:lnTo>
                          <a:lnTo>
                            <a:pt x="728" y="1398"/>
                          </a:lnTo>
                          <a:lnTo>
                            <a:pt x="734" y="1353"/>
                          </a:lnTo>
                          <a:lnTo>
                            <a:pt x="734" y="1315"/>
                          </a:lnTo>
                          <a:lnTo>
                            <a:pt x="745" y="1277"/>
                          </a:lnTo>
                          <a:lnTo>
                            <a:pt x="756" y="1238"/>
                          </a:lnTo>
                          <a:lnTo>
                            <a:pt x="761" y="1162"/>
                          </a:lnTo>
                          <a:lnTo>
                            <a:pt x="767" y="1123"/>
                          </a:lnTo>
                          <a:lnTo>
                            <a:pt x="778" y="1079"/>
                          </a:lnTo>
                          <a:lnTo>
                            <a:pt x="778" y="1047"/>
                          </a:lnTo>
                          <a:lnTo>
                            <a:pt x="778" y="1021"/>
                          </a:lnTo>
                          <a:lnTo>
                            <a:pt x="783" y="1008"/>
                          </a:lnTo>
                          <a:lnTo>
                            <a:pt x="783" y="996"/>
                          </a:lnTo>
                          <a:lnTo>
                            <a:pt x="800" y="983"/>
                          </a:lnTo>
                          <a:lnTo>
                            <a:pt x="811" y="970"/>
                          </a:lnTo>
                          <a:lnTo>
                            <a:pt x="827" y="951"/>
                          </a:lnTo>
                          <a:lnTo>
                            <a:pt x="838" y="925"/>
                          </a:lnTo>
                          <a:lnTo>
                            <a:pt x="838" y="919"/>
                          </a:lnTo>
                          <a:lnTo>
                            <a:pt x="844" y="913"/>
                          </a:lnTo>
                          <a:lnTo>
                            <a:pt x="844" y="894"/>
                          </a:lnTo>
                          <a:lnTo>
                            <a:pt x="877" y="894"/>
                          </a:lnTo>
                          <a:lnTo>
                            <a:pt x="910" y="900"/>
                          </a:lnTo>
                          <a:lnTo>
                            <a:pt x="916" y="906"/>
                          </a:lnTo>
                          <a:lnTo>
                            <a:pt x="916" y="919"/>
                          </a:lnTo>
                          <a:lnTo>
                            <a:pt x="910" y="932"/>
                          </a:lnTo>
                          <a:lnTo>
                            <a:pt x="910" y="938"/>
                          </a:lnTo>
                          <a:lnTo>
                            <a:pt x="899" y="983"/>
                          </a:lnTo>
                          <a:lnTo>
                            <a:pt x="883" y="1028"/>
                          </a:lnTo>
                          <a:lnTo>
                            <a:pt x="888" y="1213"/>
                          </a:lnTo>
                          <a:lnTo>
                            <a:pt x="888" y="1391"/>
                          </a:lnTo>
                          <a:lnTo>
                            <a:pt x="888" y="1411"/>
                          </a:lnTo>
                          <a:lnTo>
                            <a:pt x="883" y="1430"/>
                          </a:lnTo>
                          <a:lnTo>
                            <a:pt x="877" y="1443"/>
                          </a:lnTo>
                          <a:lnTo>
                            <a:pt x="861" y="1455"/>
                          </a:lnTo>
                          <a:lnTo>
                            <a:pt x="849" y="1474"/>
                          </a:lnTo>
                          <a:lnTo>
                            <a:pt x="844" y="1494"/>
                          </a:lnTo>
                          <a:lnTo>
                            <a:pt x="833" y="1513"/>
                          </a:lnTo>
                          <a:lnTo>
                            <a:pt x="827" y="1538"/>
                          </a:lnTo>
                          <a:lnTo>
                            <a:pt x="827" y="1551"/>
                          </a:lnTo>
                          <a:lnTo>
                            <a:pt x="827" y="1557"/>
                          </a:lnTo>
                          <a:lnTo>
                            <a:pt x="794" y="1564"/>
                          </a:lnTo>
                          <a:lnTo>
                            <a:pt x="756" y="1564"/>
                          </a:lnTo>
                          <a:lnTo>
                            <a:pt x="734" y="1570"/>
                          </a:lnTo>
                          <a:lnTo>
                            <a:pt x="706" y="1577"/>
                          </a:lnTo>
                          <a:lnTo>
                            <a:pt x="684" y="1596"/>
                          </a:lnTo>
                          <a:lnTo>
                            <a:pt x="662" y="1602"/>
                          </a:lnTo>
                          <a:lnTo>
                            <a:pt x="634" y="1609"/>
                          </a:lnTo>
                          <a:lnTo>
                            <a:pt x="607" y="1615"/>
                          </a:lnTo>
                          <a:lnTo>
                            <a:pt x="601" y="1621"/>
                          </a:lnTo>
                          <a:lnTo>
                            <a:pt x="590" y="1628"/>
                          </a:lnTo>
                          <a:lnTo>
                            <a:pt x="590" y="1640"/>
                          </a:lnTo>
                          <a:lnTo>
                            <a:pt x="585" y="1647"/>
                          </a:lnTo>
                          <a:lnTo>
                            <a:pt x="574" y="1647"/>
                          </a:lnTo>
                          <a:lnTo>
                            <a:pt x="568" y="1647"/>
                          </a:lnTo>
                          <a:lnTo>
                            <a:pt x="590" y="1647"/>
                          </a:lnTo>
                          <a:lnTo>
                            <a:pt x="607" y="1647"/>
                          </a:lnTo>
                          <a:lnTo>
                            <a:pt x="623" y="1640"/>
                          </a:lnTo>
                          <a:lnTo>
                            <a:pt x="629" y="1640"/>
                          </a:lnTo>
                          <a:lnTo>
                            <a:pt x="640" y="1640"/>
                          </a:lnTo>
                          <a:lnTo>
                            <a:pt x="651" y="1640"/>
                          </a:lnTo>
                          <a:lnTo>
                            <a:pt x="668" y="1640"/>
                          </a:lnTo>
                          <a:lnTo>
                            <a:pt x="695" y="1640"/>
                          </a:lnTo>
                          <a:lnTo>
                            <a:pt x="734" y="1634"/>
                          </a:lnTo>
                          <a:lnTo>
                            <a:pt x="756" y="1628"/>
                          </a:lnTo>
                          <a:lnTo>
                            <a:pt x="772" y="1621"/>
                          </a:lnTo>
                          <a:lnTo>
                            <a:pt x="783" y="1621"/>
                          </a:lnTo>
                          <a:lnTo>
                            <a:pt x="794" y="1621"/>
                          </a:lnTo>
                          <a:lnTo>
                            <a:pt x="805" y="1615"/>
                          </a:lnTo>
                          <a:lnTo>
                            <a:pt x="811" y="1615"/>
                          </a:lnTo>
                          <a:lnTo>
                            <a:pt x="827" y="1615"/>
                          </a:lnTo>
                          <a:lnTo>
                            <a:pt x="833" y="1615"/>
                          </a:lnTo>
                          <a:lnTo>
                            <a:pt x="844" y="1621"/>
                          </a:lnTo>
                          <a:lnTo>
                            <a:pt x="849" y="1621"/>
                          </a:lnTo>
                          <a:lnTo>
                            <a:pt x="855" y="1621"/>
                          </a:lnTo>
                          <a:lnTo>
                            <a:pt x="877" y="1628"/>
                          </a:lnTo>
                          <a:lnTo>
                            <a:pt x="883" y="1634"/>
                          </a:lnTo>
                          <a:lnTo>
                            <a:pt x="888" y="1634"/>
                          </a:lnTo>
                          <a:lnTo>
                            <a:pt x="921" y="1628"/>
                          </a:lnTo>
                          <a:lnTo>
                            <a:pt x="943" y="1628"/>
                          </a:lnTo>
                          <a:lnTo>
                            <a:pt x="965" y="1628"/>
                          </a:lnTo>
                          <a:lnTo>
                            <a:pt x="998" y="1634"/>
                          </a:lnTo>
                          <a:lnTo>
                            <a:pt x="1059" y="1653"/>
                          </a:lnTo>
                          <a:lnTo>
                            <a:pt x="1114" y="1666"/>
                          </a:lnTo>
                          <a:lnTo>
                            <a:pt x="1158" y="1666"/>
                          </a:lnTo>
                          <a:lnTo>
                            <a:pt x="1202" y="1660"/>
                          </a:lnTo>
                          <a:lnTo>
                            <a:pt x="1197" y="1660"/>
                          </a:lnTo>
                          <a:lnTo>
                            <a:pt x="1186" y="1660"/>
                          </a:lnTo>
                          <a:lnTo>
                            <a:pt x="1175" y="1653"/>
                          </a:lnTo>
                          <a:lnTo>
                            <a:pt x="1153" y="1647"/>
                          </a:lnTo>
                          <a:lnTo>
                            <a:pt x="1125" y="1640"/>
                          </a:lnTo>
                          <a:lnTo>
                            <a:pt x="1087" y="1615"/>
                          </a:lnTo>
                          <a:lnTo>
                            <a:pt x="1042" y="1596"/>
                          </a:lnTo>
                          <a:lnTo>
                            <a:pt x="1026" y="1589"/>
                          </a:lnTo>
                          <a:lnTo>
                            <a:pt x="1009" y="1577"/>
                          </a:lnTo>
                          <a:lnTo>
                            <a:pt x="1009" y="1570"/>
                          </a:lnTo>
                          <a:lnTo>
                            <a:pt x="1004" y="1564"/>
                          </a:lnTo>
                          <a:lnTo>
                            <a:pt x="993" y="1551"/>
                          </a:lnTo>
                          <a:lnTo>
                            <a:pt x="976" y="1538"/>
                          </a:lnTo>
                          <a:lnTo>
                            <a:pt x="971" y="1494"/>
                          </a:lnTo>
                          <a:lnTo>
                            <a:pt x="965" y="1474"/>
                          </a:lnTo>
                          <a:lnTo>
                            <a:pt x="954" y="1455"/>
                          </a:lnTo>
                          <a:lnTo>
                            <a:pt x="943" y="1411"/>
                          </a:lnTo>
                          <a:lnTo>
                            <a:pt x="927" y="1366"/>
                          </a:lnTo>
                          <a:lnTo>
                            <a:pt x="921" y="1296"/>
                          </a:lnTo>
                          <a:lnTo>
                            <a:pt x="921" y="1219"/>
                          </a:lnTo>
                          <a:lnTo>
                            <a:pt x="932" y="1072"/>
                          </a:lnTo>
                          <a:lnTo>
                            <a:pt x="932" y="1053"/>
                          </a:lnTo>
                          <a:lnTo>
                            <a:pt x="932" y="1028"/>
                          </a:lnTo>
                          <a:lnTo>
                            <a:pt x="943" y="1008"/>
                          </a:lnTo>
                          <a:lnTo>
                            <a:pt x="960" y="996"/>
                          </a:lnTo>
                          <a:lnTo>
                            <a:pt x="971" y="996"/>
                          </a:lnTo>
                          <a:lnTo>
                            <a:pt x="982" y="1002"/>
                          </a:lnTo>
                          <a:lnTo>
                            <a:pt x="987" y="1008"/>
                          </a:lnTo>
                          <a:lnTo>
                            <a:pt x="993" y="1034"/>
                          </a:lnTo>
                          <a:lnTo>
                            <a:pt x="998" y="1053"/>
                          </a:lnTo>
                          <a:lnTo>
                            <a:pt x="998" y="1066"/>
                          </a:lnTo>
                          <a:lnTo>
                            <a:pt x="1004" y="1111"/>
                          </a:lnTo>
                          <a:lnTo>
                            <a:pt x="1009" y="1143"/>
                          </a:lnTo>
                          <a:lnTo>
                            <a:pt x="1015" y="1174"/>
                          </a:lnTo>
                          <a:lnTo>
                            <a:pt x="1026" y="1213"/>
                          </a:lnTo>
                          <a:lnTo>
                            <a:pt x="1037" y="1264"/>
                          </a:lnTo>
                          <a:lnTo>
                            <a:pt x="1048" y="1308"/>
                          </a:lnTo>
                          <a:lnTo>
                            <a:pt x="1053" y="1340"/>
                          </a:lnTo>
                          <a:lnTo>
                            <a:pt x="1053" y="1366"/>
                          </a:lnTo>
                          <a:lnTo>
                            <a:pt x="1059" y="1372"/>
                          </a:lnTo>
                          <a:lnTo>
                            <a:pt x="1059" y="1379"/>
                          </a:lnTo>
                          <a:lnTo>
                            <a:pt x="1065" y="1449"/>
                          </a:lnTo>
                          <a:lnTo>
                            <a:pt x="1065" y="1487"/>
                          </a:lnTo>
                          <a:lnTo>
                            <a:pt x="1076" y="1519"/>
                          </a:lnTo>
                          <a:lnTo>
                            <a:pt x="1081" y="1564"/>
                          </a:lnTo>
                          <a:lnTo>
                            <a:pt x="1081" y="1596"/>
                          </a:lnTo>
                          <a:lnTo>
                            <a:pt x="1081" y="1609"/>
                          </a:lnTo>
                          <a:lnTo>
                            <a:pt x="1087" y="1615"/>
                          </a:lnTo>
                          <a:lnTo>
                            <a:pt x="1087" y="1609"/>
                          </a:lnTo>
                          <a:lnTo>
                            <a:pt x="1087" y="1596"/>
                          </a:lnTo>
                          <a:lnTo>
                            <a:pt x="1098" y="1564"/>
                          </a:lnTo>
                          <a:lnTo>
                            <a:pt x="1098" y="1532"/>
                          </a:lnTo>
                          <a:lnTo>
                            <a:pt x="1103" y="1487"/>
                          </a:lnTo>
                          <a:lnTo>
                            <a:pt x="1103" y="1430"/>
                          </a:lnTo>
                          <a:lnTo>
                            <a:pt x="1103" y="1360"/>
                          </a:lnTo>
                          <a:lnTo>
                            <a:pt x="1103" y="1296"/>
                          </a:lnTo>
                          <a:lnTo>
                            <a:pt x="1098" y="1226"/>
                          </a:lnTo>
                          <a:lnTo>
                            <a:pt x="1081" y="1168"/>
                          </a:lnTo>
                          <a:lnTo>
                            <a:pt x="1059" y="1117"/>
                          </a:lnTo>
                          <a:lnTo>
                            <a:pt x="1053" y="1098"/>
                          </a:lnTo>
                          <a:lnTo>
                            <a:pt x="1048" y="1079"/>
                          </a:lnTo>
                          <a:lnTo>
                            <a:pt x="1048" y="1072"/>
                          </a:lnTo>
                          <a:lnTo>
                            <a:pt x="1042" y="1066"/>
                          </a:lnTo>
                          <a:lnTo>
                            <a:pt x="1042" y="1040"/>
                          </a:lnTo>
                          <a:lnTo>
                            <a:pt x="1037" y="1021"/>
                          </a:lnTo>
                          <a:lnTo>
                            <a:pt x="1031" y="1008"/>
                          </a:lnTo>
                          <a:lnTo>
                            <a:pt x="1020" y="989"/>
                          </a:lnTo>
                          <a:lnTo>
                            <a:pt x="1015" y="957"/>
                          </a:lnTo>
                          <a:lnTo>
                            <a:pt x="1009" y="938"/>
                          </a:lnTo>
                          <a:lnTo>
                            <a:pt x="993" y="932"/>
                          </a:lnTo>
                          <a:lnTo>
                            <a:pt x="976" y="925"/>
                          </a:lnTo>
                          <a:lnTo>
                            <a:pt x="960" y="925"/>
                          </a:lnTo>
                          <a:lnTo>
                            <a:pt x="949" y="900"/>
                          </a:lnTo>
                          <a:lnTo>
                            <a:pt x="932" y="874"/>
                          </a:lnTo>
                          <a:lnTo>
                            <a:pt x="938" y="849"/>
                          </a:lnTo>
                          <a:lnTo>
                            <a:pt x="943" y="842"/>
                          </a:lnTo>
                          <a:lnTo>
                            <a:pt x="954" y="836"/>
                          </a:lnTo>
                          <a:lnTo>
                            <a:pt x="971" y="823"/>
                          </a:lnTo>
                          <a:lnTo>
                            <a:pt x="1059" y="830"/>
                          </a:lnTo>
                          <a:lnTo>
                            <a:pt x="1103" y="830"/>
                          </a:lnTo>
                          <a:lnTo>
                            <a:pt x="1147" y="823"/>
                          </a:lnTo>
                          <a:lnTo>
                            <a:pt x="1153" y="817"/>
                          </a:lnTo>
                          <a:lnTo>
                            <a:pt x="1164" y="811"/>
                          </a:lnTo>
                          <a:lnTo>
                            <a:pt x="1202" y="798"/>
                          </a:lnTo>
                          <a:lnTo>
                            <a:pt x="1246" y="791"/>
                          </a:lnTo>
                          <a:lnTo>
                            <a:pt x="1257" y="791"/>
                          </a:lnTo>
                          <a:lnTo>
                            <a:pt x="1263" y="785"/>
                          </a:lnTo>
                          <a:lnTo>
                            <a:pt x="1257" y="779"/>
                          </a:lnTo>
                          <a:lnTo>
                            <a:pt x="1246" y="772"/>
                          </a:lnTo>
                          <a:lnTo>
                            <a:pt x="1197" y="779"/>
                          </a:lnTo>
                          <a:lnTo>
                            <a:pt x="1147" y="779"/>
                          </a:lnTo>
                          <a:lnTo>
                            <a:pt x="1120" y="785"/>
                          </a:lnTo>
                          <a:lnTo>
                            <a:pt x="1098" y="785"/>
                          </a:lnTo>
                          <a:lnTo>
                            <a:pt x="1042" y="772"/>
                          </a:lnTo>
                          <a:lnTo>
                            <a:pt x="1004" y="759"/>
                          </a:lnTo>
                          <a:lnTo>
                            <a:pt x="960" y="747"/>
                          </a:lnTo>
                          <a:lnTo>
                            <a:pt x="932" y="728"/>
                          </a:lnTo>
                          <a:lnTo>
                            <a:pt x="905" y="721"/>
                          </a:lnTo>
                          <a:lnTo>
                            <a:pt x="866" y="721"/>
                          </a:lnTo>
                          <a:lnTo>
                            <a:pt x="827" y="721"/>
                          </a:lnTo>
                          <a:lnTo>
                            <a:pt x="778" y="708"/>
                          </a:lnTo>
                          <a:lnTo>
                            <a:pt x="734" y="696"/>
                          </a:lnTo>
                          <a:lnTo>
                            <a:pt x="634" y="689"/>
                          </a:lnTo>
                          <a:lnTo>
                            <a:pt x="612" y="683"/>
                          </a:lnTo>
                          <a:lnTo>
                            <a:pt x="596" y="676"/>
                          </a:lnTo>
                          <a:lnTo>
                            <a:pt x="568" y="670"/>
                          </a:lnTo>
                          <a:lnTo>
                            <a:pt x="552" y="670"/>
                          </a:lnTo>
                          <a:lnTo>
                            <a:pt x="535" y="670"/>
                          </a:lnTo>
                          <a:lnTo>
                            <a:pt x="508" y="664"/>
                          </a:lnTo>
                          <a:lnTo>
                            <a:pt x="469" y="664"/>
                          </a:lnTo>
                          <a:lnTo>
                            <a:pt x="464" y="664"/>
                          </a:lnTo>
                          <a:lnTo>
                            <a:pt x="453" y="657"/>
                          </a:lnTo>
                          <a:lnTo>
                            <a:pt x="447" y="651"/>
                          </a:lnTo>
                          <a:lnTo>
                            <a:pt x="436" y="638"/>
                          </a:lnTo>
                          <a:lnTo>
                            <a:pt x="430" y="632"/>
                          </a:lnTo>
                          <a:lnTo>
                            <a:pt x="430" y="625"/>
                          </a:lnTo>
                          <a:lnTo>
                            <a:pt x="425" y="606"/>
                          </a:lnTo>
                          <a:lnTo>
                            <a:pt x="425" y="593"/>
                          </a:lnTo>
                          <a:lnTo>
                            <a:pt x="419" y="587"/>
                          </a:lnTo>
                          <a:lnTo>
                            <a:pt x="403" y="574"/>
                          </a:lnTo>
                          <a:lnTo>
                            <a:pt x="397" y="549"/>
                          </a:lnTo>
                          <a:lnTo>
                            <a:pt x="392" y="530"/>
                          </a:lnTo>
                          <a:lnTo>
                            <a:pt x="386" y="504"/>
                          </a:lnTo>
                          <a:lnTo>
                            <a:pt x="375" y="485"/>
                          </a:lnTo>
                          <a:lnTo>
                            <a:pt x="370" y="472"/>
                          </a:lnTo>
                          <a:lnTo>
                            <a:pt x="364" y="453"/>
                          </a:lnTo>
                          <a:lnTo>
                            <a:pt x="370" y="402"/>
                          </a:lnTo>
                          <a:lnTo>
                            <a:pt x="370" y="345"/>
                          </a:lnTo>
                          <a:lnTo>
                            <a:pt x="375" y="319"/>
                          </a:lnTo>
                          <a:lnTo>
                            <a:pt x="386" y="306"/>
                          </a:lnTo>
                          <a:lnTo>
                            <a:pt x="419" y="281"/>
                          </a:lnTo>
                          <a:lnTo>
                            <a:pt x="458" y="274"/>
                          </a:lnTo>
                          <a:lnTo>
                            <a:pt x="502" y="268"/>
                          </a:lnTo>
                          <a:lnTo>
                            <a:pt x="519" y="268"/>
                          </a:lnTo>
                          <a:lnTo>
                            <a:pt x="519" y="249"/>
                          </a:lnTo>
                          <a:lnTo>
                            <a:pt x="546" y="242"/>
                          </a:lnTo>
                          <a:lnTo>
                            <a:pt x="568" y="236"/>
                          </a:lnTo>
                          <a:lnTo>
                            <a:pt x="541" y="230"/>
                          </a:lnTo>
                          <a:lnTo>
                            <a:pt x="519" y="230"/>
                          </a:lnTo>
                          <a:lnTo>
                            <a:pt x="491" y="230"/>
                          </a:lnTo>
                          <a:lnTo>
                            <a:pt x="464" y="230"/>
                          </a:lnTo>
                          <a:lnTo>
                            <a:pt x="441" y="217"/>
                          </a:lnTo>
                          <a:lnTo>
                            <a:pt x="414" y="204"/>
                          </a:lnTo>
                          <a:lnTo>
                            <a:pt x="403" y="185"/>
                          </a:lnTo>
                          <a:lnTo>
                            <a:pt x="397" y="166"/>
                          </a:lnTo>
                          <a:lnTo>
                            <a:pt x="386" y="147"/>
                          </a:lnTo>
                          <a:lnTo>
                            <a:pt x="364" y="134"/>
                          </a:lnTo>
                          <a:lnTo>
                            <a:pt x="353" y="83"/>
                          </a:lnTo>
                          <a:lnTo>
                            <a:pt x="348" y="64"/>
                          </a:lnTo>
                          <a:lnTo>
                            <a:pt x="331" y="51"/>
                          </a:lnTo>
                          <a:lnTo>
                            <a:pt x="326" y="38"/>
                          </a:lnTo>
                          <a:lnTo>
                            <a:pt x="320" y="38"/>
                          </a:lnTo>
                          <a:lnTo>
                            <a:pt x="309" y="32"/>
                          </a:lnTo>
                          <a:lnTo>
                            <a:pt x="304" y="25"/>
                          </a:lnTo>
                          <a:lnTo>
                            <a:pt x="298" y="13"/>
                          </a:lnTo>
                          <a:lnTo>
                            <a:pt x="287" y="6"/>
                          </a:lnTo>
                          <a:lnTo>
                            <a:pt x="271" y="0"/>
                          </a:lnTo>
                        </a:path>
                      </a:pathLst>
                    </a:custGeom>
                    <a:solidFill>
                      <a:srgbClr val="99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3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2437" y="1790"/>
                      <a:ext cx="61" cy="612"/>
                    </a:xfrm>
                    <a:custGeom>
                      <a:avLst/>
                      <a:gdLst>
                        <a:gd name="T0" fmla="*/ 32 w 61"/>
                        <a:gd name="T1" fmla="*/ 0 h 612"/>
                        <a:gd name="T2" fmla="*/ 28 w 61"/>
                        <a:gd name="T3" fmla="*/ 27 h 612"/>
                        <a:gd name="T4" fmla="*/ 24 w 61"/>
                        <a:gd name="T5" fmla="*/ 54 h 612"/>
                        <a:gd name="T6" fmla="*/ 24 w 61"/>
                        <a:gd name="T7" fmla="*/ 73 h 612"/>
                        <a:gd name="T8" fmla="*/ 20 w 61"/>
                        <a:gd name="T9" fmla="*/ 96 h 612"/>
                        <a:gd name="T10" fmla="*/ 16 w 61"/>
                        <a:gd name="T11" fmla="*/ 115 h 612"/>
                        <a:gd name="T12" fmla="*/ 16 w 61"/>
                        <a:gd name="T13" fmla="*/ 123 h 612"/>
                        <a:gd name="T14" fmla="*/ 16 w 61"/>
                        <a:gd name="T15" fmla="*/ 150 h 612"/>
                        <a:gd name="T16" fmla="*/ 20 w 61"/>
                        <a:gd name="T17" fmla="*/ 169 h 612"/>
                        <a:gd name="T18" fmla="*/ 20 w 61"/>
                        <a:gd name="T19" fmla="*/ 200 h 612"/>
                        <a:gd name="T20" fmla="*/ 24 w 61"/>
                        <a:gd name="T21" fmla="*/ 231 h 612"/>
                        <a:gd name="T22" fmla="*/ 32 w 61"/>
                        <a:gd name="T23" fmla="*/ 265 h 612"/>
                        <a:gd name="T24" fmla="*/ 8 w 61"/>
                        <a:gd name="T25" fmla="*/ 450 h 612"/>
                        <a:gd name="T26" fmla="*/ 8 w 61"/>
                        <a:gd name="T27" fmla="*/ 515 h 612"/>
                        <a:gd name="T28" fmla="*/ 4 w 61"/>
                        <a:gd name="T29" fmla="*/ 576 h 612"/>
                        <a:gd name="T30" fmla="*/ 0 w 61"/>
                        <a:gd name="T31" fmla="*/ 584 h 612"/>
                        <a:gd name="T32" fmla="*/ 0 w 61"/>
                        <a:gd name="T33" fmla="*/ 588 h 612"/>
                        <a:gd name="T34" fmla="*/ 0 w 61"/>
                        <a:gd name="T35" fmla="*/ 592 h 612"/>
                        <a:gd name="T36" fmla="*/ 0 w 61"/>
                        <a:gd name="T37" fmla="*/ 596 h 612"/>
                        <a:gd name="T38" fmla="*/ 4 w 61"/>
                        <a:gd name="T39" fmla="*/ 596 h 612"/>
                        <a:gd name="T40" fmla="*/ 12 w 61"/>
                        <a:gd name="T41" fmla="*/ 599 h 612"/>
                        <a:gd name="T42" fmla="*/ 24 w 61"/>
                        <a:gd name="T43" fmla="*/ 596 h 612"/>
                        <a:gd name="T44" fmla="*/ 32 w 61"/>
                        <a:gd name="T45" fmla="*/ 596 h 612"/>
                        <a:gd name="T46" fmla="*/ 40 w 61"/>
                        <a:gd name="T47" fmla="*/ 603 h 612"/>
                        <a:gd name="T48" fmla="*/ 52 w 61"/>
                        <a:gd name="T49" fmla="*/ 611 h 612"/>
                        <a:gd name="T50" fmla="*/ 56 w 61"/>
                        <a:gd name="T51" fmla="*/ 603 h 612"/>
                        <a:gd name="T52" fmla="*/ 56 w 61"/>
                        <a:gd name="T53" fmla="*/ 599 h 612"/>
                        <a:gd name="T54" fmla="*/ 60 w 61"/>
                        <a:gd name="T55" fmla="*/ 592 h 612"/>
                        <a:gd name="T56" fmla="*/ 56 w 61"/>
                        <a:gd name="T57" fmla="*/ 588 h 612"/>
                        <a:gd name="T58" fmla="*/ 52 w 61"/>
                        <a:gd name="T59" fmla="*/ 576 h 612"/>
                        <a:gd name="T60" fmla="*/ 48 w 61"/>
                        <a:gd name="T61" fmla="*/ 565 h 612"/>
                        <a:gd name="T62" fmla="*/ 48 w 61"/>
                        <a:gd name="T63" fmla="*/ 553 h 612"/>
                        <a:gd name="T64" fmla="*/ 44 w 61"/>
                        <a:gd name="T65" fmla="*/ 546 h 612"/>
                        <a:gd name="T66" fmla="*/ 44 w 61"/>
                        <a:gd name="T67" fmla="*/ 542 h 612"/>
                        <a:gd name="T68" fmla="*/ 40 w 61"/>
                        <a:gd name="T69" fmla="*/ 507 h 612"/>
                        <a:gd name="T70" fmla="*/ 40 w 61"/>
                        <a:gd name="T71" fmla="*/ 480 h 612"/>
                        <a:gd name="T72" fmla="*/ 36 w 61"/>
                        <a:gd name="T73" fmla="*/ 427 h 612"/>
                        <a:gd name="T74" fmla="*/ 36 w 61"/>
                        <a:gd name="T75" fmla="*/ 400 h 612"/>
                        <a:gd name="T76" fmla="*/ 36 w 61"/>
                        <a:gd name="T77" fmla="*/ 373 h 612"/>
                        <a:gd name="T78" fmla="*/ 40 w 61"/>
                        <a:gd name="T79" fmla="*/ 338 h 612"/>
                        <a:gd name="T80" fmla="*/ 40 w 61"/>
                        <a:gd name="T81" fmla="*/ 296 h 612"/>
                        <a:gd name="T82" fmla="*/ 36 w 61"/>
                        <a:gd name="T83" fmla="*/ 273 h 612"/>
                        <a:gd name="T84" fmla="*/ 36 w 61"/>
                        <a:gd name="T85" fmla="*/ 254 h 612"/>
                        <a:gd name="T86" fmla="*/ 28 w 61"/>
                        <a:gd name="T87" fmla="*/ 238 h 612"/>
                        <a:gd name="T88" fmla="*/ 20 w 61"/>
                        <a:gd name="T89" fmla="*/ 219 h 612"/>
                        <a:gd name="T90" fmla="*/ 24 w 61"/>
                        <a:gd name="T91" fmla="*/ 185 h 612"/>
                        <a:gd name="T92" fmla="*/ 24 w 61"/>
                        <a:gd name="T93" fmla="*/ 154 h 612"/>
                        <a:gd name="T94" fmla="*/ 28 w 61"/>
                        <a:gd name="T95" fmla="*/ 146 h 612"/>
                        <a:gd name="T96" fmla="*/ 32 w 61"/>
                        <a:gd name="T97" fmla="*/ 142 h 612"/>
                        <a:gd name="T98" fmla="*/ 40 w 61"/>
                        <a:gd name="T99" fmla="*/ 135 h 612"/>
                        <a:gd name="T100" fmla="*/ 36 w 61"/>
                        <a:gd name="T101" fmla="*/ 115 h 612"/>
                        <a:gd name="T102" fmla="*/ 32 w 61"/>
                        <a:gd name="T103" fmla="*/ 92 h 612"/>
                        <a:gd name="T104" fmla="*/ 32 w 61"/>
                        <a:gd name="T105" fmla="*/ 46 h 612"/>
                        <a:gd name="T106" fmla="*/ 32 w 61"/>
                        <a:gd name="T107" fmla="*/ 0 h 61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0" t="0" r="r" b="b"/>
                      <a:pathLst>
                        <a:path w="61" h="612">
                          <a:moveTo>
                            <a:pt x="32" y="0"/>
                          </a:moveTo>
                          <a:lnTo>
                            <a:pt x="28" y="27"/>
                          </a:lnTo>
                          <a:lnTo>
                            <a:pt x="24" y="54"/>
                          </a:lnTo>
                          <a:lnTo>
                            <a:pt x="24" y="73"/>
                          </a:lnTo>
                          <a:lnTo>
                            <a:pt x="20" y="96"/>
                          </a:lnTo>
                          <a:lnTo>
                            <a:pt x="16" y="115"/>
                          </a:lnTo>
                          <a:lnTo>
                            <a:pt x="16" y="123"/>
                          </a:lnTo>
                          <a:lnTo>
                            <a:pt x="16" y="150"/>
                          </a:lnTo>
                          <a:lnTo>
                            <a:pt x="20" y="169"/>
                          </a:lnTo>
                          <a:lnTo>
                            <a:pt x="20" y="200"/>
                          </a:lnTo>
                          <a:lnTo>
                            <a:pt x="24" y="231"/>
                          </a:lnTo>
                          <a:lnTo>
                            <a:pt x="32" y="265"/>
                          </a:lnTo>
                          <a:lnTo>
                            <a:pt x="8" y="450"/>
                          </a:lnTo>
                          <a:lnTo>
                            <a:pt x="8" y="515"/>
                          </a:lnTo>
                          <a:lnTo>
                            <a:pt x="4" y="576"/>
                          </a:lnTo>
                          <a:lnTo>
                            <a:pt x="0" y="584"/>
                          </a:lnTo>
                          <a:lnTo>
                            <a:pt x="0" y="588"/>
                          </a:lnTo>
                          <a:lnTo>
                            <a:pt x="0" y="592"/>
                          </a:lnTo>
                          <a:lnTo>
                            <a:pt x="0" y="596"/>
                          </a:lnTo>
                          <a:lnTo>
                            <a:pt x="4" y="596"/>
                          </a:lnTo>
                          <a:lnTo>
                            <a:pt x="12" y="599"/>
                          </a:lnTo>
                          <a:lnTo>
                            <a:pt x="24" y="596"/>
                          </a:lnTo>
                          <a:lnTo>
                            <a:pt x="32" y="596"/>
                          </a:lnTo>
                          <a:lnTo>
                            <a:pt x="40" y="603"/>
                          </a:lnTo>
                          <a:lnTo>
                            <a:pt x="52" y="611"/>
                          </a:lnTo>
                          <a:lnTo>
                            <a:pt x="56" y="603"/>
                          </a:lnTo>
                          <a:lnTo>
                            <a:pt x="56" y="599"/>
                          </a:lnTo>
                          <a:lnTo>
                            <a:pt x="60" y="592"/>
                          </a:lnTo>
                          <a:lnTo>
                            <a:pt x="56" y="588"/>
                          </a:lnTo>
                          <a:lnTo>
                            <a:pt x="52" y="576"/>
                          </a:lnTo>
                          <a:lnTo>
                            <a:pt x="48" y="565"/>
                          </a:lnTo>
                          <a:lnTo>
                            <a:pt x="48" y="553"/>
                          </a:lnTo>
                          <a:lnTo>
                            <a:pt x="44" y="546"/>
                          </a:lnTo>
                          <a:lnTo>
                            <a:pt x="44" y="542"/>
                          </a:lnTo>
                          <a:lnTo>
                            <a:pt x="40" y="507"/>
                          </a:lnTo>
                          <a:lnTo>
                            <a:pt x="40" y="480"/>
                          </a:lnTo>
                          <a:lnTo>
                            <a:pt x="36" y="427"/>
                          </a:lnTo>
                          <a:lnTo>
                            <a:pt x="36" y="400"/>
                          </a:lnTo>
                          <a:lnTo>
                            <a:pt x="36" y="373"/>
                          </a:lnTo>
                          <a:lnTo>
                            <a:pt x="40" y="338"/>
                          </a:lnTo>
                          <a:lnTo>
                            <a:pt x="40" y="296"/>
                          </a:lnTo>
                          <a:lnTo>
                            <a:pt x="36" y="273"/>
                          </a:lnTo>
                          <a:lnTo>
                            <a:pt x="36" y="254"/>
                          </a:lnTo>
                          <a:lnTo>
                            <a:pt x="28" y="238"/>
                          </a:lnTo>
                          <a:lnTo>
                            <a:pt x="20" y="219"/>
                          </a:lnTo>
                          <a:lnTo>
                            <a:pt x="24" y="185"/>
                          </a:lnTo>
                          <a:lnTo>
                            <a:pt x="24" y="154"/>
                          </a:lnTo>
                          <a:lnTo>
                            <a:pt x="28" y="146"/>
                          </a:lnTo>
                          <a:lnTo>
                            <a:pt x="32" y="142"/>
                          </a:lnTo>
                          <a:lnTo>
                            <a:pt x="40" y="135"/>
                          </a:lnTo>
                          <a:lnTo>
                            <a:pt x="36" y="115"/>
                          </a:lnTo>
                          <a:lnTo>
                            <a:pt x="32" y="92"/>
                          </a:lnTo>
                          <a:lnTo>
                            <a:pt x="32" y="46"/>
                          </a:lnTo>
                          <a:lnTo>
                            <a:pt x="32" y="0"/>
                          </a:lnTo>
                        </a:path>
                      </a:pathLst>
                    </a:custGeom>
                    <a:solidFill>
                      <a:srgbClr val="99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rnd">
                          <a:solidFill>
                            <a:schemeClr val="tx1"/>
                          </a:solidFill>
                          <a:round/>
                          <a:headEnd type="none" w="sm" len="sm"/>
                          <a:tailEnd type="none" w="sm" len="sm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5633" name="Freeform 40"/>
                  <p:cNvSpPr>
                    <a:spLocks/>
                  </p:cNvSpPr>
                  <p:nvPr/>
                </p:nvSpPr>
                <p:spPr bwMode="auto">
                  <a:xfrm>
                    <a:off x="2896" y="3294"/>
                    <a:ext cx="53" cy="628"/>
                  </a:xfrm>
                  <a:custGeom>
                    <a:avLst/>
                    <a:gdLst>
                      <a:gd name="T0" fmla="*/ 48 w 53"/>
                      <a:gd name="T1" fmla="*/ 0 h 628"/>
                      <a:gd name="T2" fmla="*/ 43 w 53"/>
                      <a:gd name="T3" fmla="*/ 31 h 628"/>
                      <a:gd name="T4" fmla="*/ 38 w 53"/>
                      <a:gd name="T5" fmla="*/ 69 h 628"/>
                      <a:gd name="T6" fmla="*/ 33 w 53"/>
                      <a:gd name="T7" fmla="*/ 94 h 628"/>
                      <a:gd name="T8" fmla="*/ 33 w 53"/>
                      <a:gd name="T9" fmla="*/ 113 h 628"/>
                      <a:gd name="T10" fmla="*/ 33 w 53"/>
                      <a:gd name="T11" fmla="*/ 144 h 628"/>
                      <a:gd name="T12" fmla="*/ 29 w 53"/>
                      <a:gd name="T13" fmla="*/ 169 h 628"/>
                      <a:gd name="T14" fmla="*/ 19 w 53"/>
                      <a:gd name="T15" fmla="*/ 207 h 628"/>
                      <a:gd name="T16" fmla="*/ 24 w 53"/>
                      <a:gd name="T17" fmla="*/ 225 h 628"/>
                      <a:gd name="T18" fmla="*/ 29 w 53"/>
                      <a:gd name="T19" fmla="*/ 232 h 628"/>
                      <a:gd name="T20" fmla="*/ 24 w 53"/>
                      <a:gd name="T21" fmla="*/ 244 h 628"/>
                      <a:gd name="T22" fmla="*/ 19 w 53"/>
                      <a:gd name="T23" fmla="*/ 269 h 628"/>
                      <a:gd name="T24" fmla="*/ 14 w 53"/>
                      <a:gd name="T25" fmla="*/ 288 h 628"/>
                      <a:gd name="T26" fmla="*/ 10 w 53"/>
                      <a:gd name="T27" fmla="*/ 301 h 628"/>
                      <a:gd name="T28" fmla="*/ 5 w 53"/>
                      <a:gd name="T29" fmla="*/ 345 h 628"/>
                      <a:gd name="T30" fmla="*/ 5 w 53"/>
                      <a:gd name="T31" fmla="*/ 382 h 628"/>
                      <a:gd name="T32" fmla="*/ 5 w 53"/>
                      <a:gd name="T33" fmla="*/ 420 h 628"/>
                      <a:gd name="T34" fmla="*/ 5 w 53"/>
                      <a:gd name="T35" fmla="*/ 458 h 628"/>
                      <a:gd name="T36" fmla="*/ 0 w 53"/>
                      <a:gd name="T37" fmla="*/ 545 h 628"/>
                      <a:gd name="T38" fmla="*/ 0 w 53"/>
                      <a:gd name="T39" fmla="*/ 627 h 628"/>
                      <a:gd name="T40" fmla="*/ 10 w 53"/>
                      <a:gd name="T41" fmla="*/ 589 h 628"/>
                      <a:gd name="T42" fmla="*/ 19 w 53"/>
                      <a:gd name="T43" fmla="*/ 545 h 628"/>
                      <a:gd name="T44" fmla="*/ 24 w 53"/>
                      <a:gd name="T45" fmla="*/ 527 h 628"/>
                      <a:gd name="T46" fmla="*/ 29 w 53"/>
                      <a:gd name="T47" fmla="*/ 508 h 628"/>
                      <a:gd name="T48" fmla="*/ 33 w 53"/>
                      <a:gd name="T49" fmla="*/ 495 h 628"/>
                      <a:gd name="T50" fmla="*/ 33 w 53"/>
                      <a:gd name="T51" fmla="*/ 489 h 628"/>
                      <a:gd name="T52" fmla="*/ 38 w 53"/>
                      <a:gd name="T53" fmla="*/ 364 h 628"/>
                      <a:gd name="T54" fmla="*/ 48 w 53"/>
                      <a:gd name="T55" fmla="*/ 244 h 628"/>
                      <a:gd name="T56" fmla="*/ 52 w 53"/>
                      <a:gd name="T57" fmla="*/ 119 h 628"/>
                      <a:gd name="T58" fmla="*/ 48 w 53"/>
                      <a:gd name="T59" fmla="*/ 0 h 628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</a:gdLst>
                    <a:ahLst/>
                    <a:cxnLst>
                      <a:cxn ang="T60">
                        <a:pos x="T0" y="T1"/>
                      </a:cxn>
                      <a:cxn ang="T61">
                        <a:pos x="T2" y="T3"/>
                      </a:cxn>
                      <a:cxn ang="T62">
                        <a:pos x="T4" y="T5"/>
                      </a:cxn>
                      <a:cxn ang="T63">
                        <a:pos x="T6" y="T7"/>
                      </a:cxn>
                      <a:cxn ang="T64">
                        <a:pos x="T8" y="T9"/>
                      </a:cxn>
                      <a:cxn ang="T65">
                        <a:pos x="T10" y="T11"/>
                      </a:cxn>
                      <a:cxn ang="T66">
                        <a:pos x="T12" y="T13"/>
                      </a:cxn>
                      <a:cxn ang="T67">
                        <a:pos x="T14" y="T15"/>
                      </a:cxn>
                      <a:cxn ang="T68">
                        <a:pos x="T16" y="T17"/>
                      </a:cxn>
                      <a:cxn ang="T69">
                        <a:pos x="T18" y="T19"/>
                      </a:cxn>
                      <a:cxn ang="T70">
                        <a:pos x="T20" y="T21"/>
                      </a:cxn>
                      <a:cxn ang="T71">
                        <a:pos x="T22" y="T23"/>
                      </a:cxn>
                      <a:cxn ang="T72">
                        <a:pos x="T24" y="T25"/>
                      </a:cxn>
                      <a:cxn ang="T73">
                        <a:pos x="T26" y="T27"/>
                      </a:cxn>
                      <a:cxn ang="T74">
                        <a:pos x="T28" y="T29"/>
                      </a:cxn>
                      <a:cxn ang="T75">
                        <a:pos x="T30" y="T31"/>
                      </a:cxn>
                      <a:cxn ang="T76">
                        <a:pos x="T32" y="T33"/>
                      </a:cxn>
                      <a:cxn ang="T77">
                        <a:pos x="T34" y="T35"/>
                      </a:cxn>
                      <a:cxn ang="T78">
                        <a:pos x="T36" y="T37"/>
                      </a:cxn>
                      <a:cxn ang="T79">
                        <a:pos x="T38" y="T39"/>
                      </a:cxn>
                      <a:cxn ang="T80">
                        <a:pos x="T40" y="T41"/>
                      </a:cxn>
                      <a:cxn ang="T81">
                        <a:pos x="T42" y="T43"/>
                      </a:cxn>
                      <a:cxn ang="T82">
                        <a:pos x="T44" y="T45"/>
                      </a:cxn>
                      <a:cxn ang="T83">
                        <a:pos x="T46" y="T47"/>
                      </a:cxn>
                      <a:cxn ang="T84">
                        <a:pos x="T48" y="T49"/>
                      </a:cxn>
                      <a:cxn ang="T85">
                        <a:pos x="T50" y="T51"/>
                      </a:cxn>
                      <a:cxn ang="T86">
                        <a:pos x="T52" y="T53"/>
                      </a:cxn>
                      <a:cxn ang="T87">
                        <a:pos x="T54" y="T55"/>
                      </a:cxn>
                      <a:cxn ang="T88">
                        <a:pos x="T56" y="T57"/>
                      </a:cxn>
                      <a:cxn ang="T89">
                        <a:pos x="T58" y="T59"/>
                      </a:cxn>
                    </a:cxnLst>
                    <a:rect l="0" t="0" r="r" b="b"/>
                    <a:pathLst>
                      <a:path w="53" h="628">
                        <a:moveTo>
                          <a:pt x="48" y="0"/>
                        </a:moveTo>
                        <a:lnTo>
                          <a:pt x="43" y="31"/>
                        </a:lnTo>
                        <a:lnTo>
                          <a:pt x="38" y="69"/>
                        </a:lnTo>
                        <a:lnTo>
                          <a:pt x="33" y="94"/>
                        </a:lnTo>
                        <a:lnTo>
                          <a:pt x="33" y="113"/>
                        </a:lnTo>
                        <a:lnTo>
                          <a:pt x="33" y="144"/>
                        </a:lnTo>
                        <a:lnTo>
                          <a:pt x="29" y="169"/>
                        </a:lnTo>
                        <a:lnTo>
                          <a:pt x="19" y="207"/>
                        </a:lnTo>
                        <a:lnTo>
                          <a:pt x="24" y="225"/>
                        </a:lnTo>
                        <a:lnTo>
                          <a:pt x="29" y="232"/>
                        </a:lnTo>
                        <a:lnTo>
                          <a:pt x="24" y="244"/>
                        </a:lnTo>
                        <a:lnTo>
                          <a:pt x="19" y="269"/>
                        </a:lnTo>
                        <a:lnTo>
                          <a:pt x="14" y="288"/>
                        </a:lnTo>
                        <a:lnTo>
                          <a:pt x="10" y="301"/>
                        </a:lnTo>
                        <a:lnTo>
                          <a:pt x="5" y="345"/>
                        </a:lnTo>
                        <a:lnTo>
                          <a:pt x="5" y="382"/>
                        </a:lnTo>
                        <a:lnTo>
                          <a:pt x="5" y="420"/>
                        </a:lnTo>
                        <a:lnTo>
                          <a:pt x="5" y="458"/>
                        </a:lnTo>
                        <a:lnTo>
                          <a:pt x="0" y="545"/>
                        </a:lnTo>
                        <a:lnTo>
                          <a:pt x="0" y="627"/>
                        </a:lnTo>
                        <a:lnTo>
                          <a:pt x="10" y="589"/>
                        </a:lnTo>
                        <a:lnTo>
                          <a:pt x="19" y="545"/>
                        </a:lnTo>
                        <a:lnTo>
                          <a:pt x="24" y="527"/>
                        </a:lnTo>
                        <a:lnTo>
                          <a:pt x="29" y="508"/>
                        </a:lnTo>
                        <a:lnTo>
                          <a:pt x="33" y="495"/>
                        </a:lnTo>
                        <a:lnTo>
                          <a:pt x="33" y="489"/>
                        </a:lnTo>
                        <a:lnTo>
                          <a:pt x="38" y="364"/>
                        </a:lnTo>
                        <a:lnTo>
                          <a:pt x="48" y="244"/>
                        </a:lnTo>
                        <a:lnTo>
                          <a:pt x="52" y="11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rgbClr val="99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5628" name="AutoShape 41"/>
              <p:cNvSpPr>
                <a:spLocks noChangeArrowheads="1"/>
              </p:cNvSpPr>
              <p:nvPr/>
            </p:nvSpPr>
            <p:spPr bwMode="auto">
              <a:xfrm rot="-2037246">
                <a:off x="4154" y="1148"/>
                <a:ext cx="240" cy="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0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9" name="AutoShape 42"/>
              <p:cNvSpPr>
                <a:spLocks noChangeArrowheads="1"/>
              </p:cNvSpPr>
              <p:nvPr/>
            </p:nvSpPr>
            <p:spPr bwMode="auto">
              <a:xfrm>
                <a:off x="4394" y="1673"/>
                <a:ext cx="240" cy="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420 w 21600"/>
                  <a:gd name="T13" fmla="*/ 5459 h 21600"/>
                  <a:gd name="T14" fmla="*/ 18900 w 21600"/>
                  <a:gd name="T15" fmla="*/ 1614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549833F-C3A7-46BA-863D-E8E8B9A00AA9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2765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76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B0319E-AEC2-4959-943F-37493F768383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76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Komplexní monitorování přírody</a:t>
            </a:r>
          </a:p>
        </p:txBody>
      </p:sp>
      <p:pic>
        <p:nvPicPr>
          <p:cNvPr id="27655" name="Picture 4" descr="HabitatSensingNode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492375"/>
            <a:ext cx="575945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96C58-E184-4715-9400-181D884EDFEB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FF5180-583B-48C5-AF1B-A4D2175D607A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Medicínské aplikace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05038"/>
            <a:ext cx="496887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016014-73E4-4241-A44A-DE4449596D65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317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17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E84597-190F-4D27-95D1-904823D3A0E7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Monitorování namáhaných konstrukcí (mosty)</a:t>
            </a:r>
          </a:p>
        </p:txBody>
      </p:sp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5832475" cy="38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707CB5-42DA-416F-83C5-D8C24FF93F43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337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37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E41770-CF35-4AD3-99F5-611CA4D4816B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411662"/>
          </a:xfrm>
        </p:spPr>
        <p:txBody>
          <a:bodyPr/>
          <a:lstStyle/>
          <a:p>
            <a:pPr eaLnBrk="1" hangingPunct="1"/>
            <a:r>
              <a:rPr lang="cs-CZ" altLang="cs-CZ" smtClean="0"/>
              <a:t>Aplikace související s životem v civilizaci</a:t>
            </a:r>
          </a:p>
          <a:p>
            <a:pPr lvl="1" eaLnBrk="1" hangingPunct="1"/>
            <a:r>
              <a:rPr lang="cs-CZ" altLang="cs-CZ" sz="2400" smtClean="0"/>
              <a:t>„chytré budovy“ – EZS, EPS</a:t>
            </a:r>
          </a:p>
          <a:p>
            <a:pPr lvl="1" eaLnBrk="1" hangingPunct="1"/>
            <a:r>
              <a:rPr lang="cs-CZ" altLang="cs-CZ" sz="2400" smtClean="0"/>
              <a:t>Průmyslová automatizace, aplikace v energetice</a:t>
            </a:r>
          </a:p>
          <a:p>
            <a:pPr lvl="1" eaLnBrk="1" hangingPunct="1"/>
            <a:r>
              <a:rPr lang="cs-CZ" altLang="cs-CZ" sz="2400" smtClean="0"/>
              <a:t>Řízení provozu na komunikacích, monitorování polohy</a:t>
            </a:r>
          </a:p>
          <a:p>
            <a:pPr lvl="1" eaLnBrk="1" hangingPunct="1"/>
            <a:r>
              <a:rPr lang="cs-CZ" altLang="cs-CZ" sz="2400" smtClean="0"/>
              <a:t>Udržování komunikační a jiné infrastruktury (mosty, budovy, …), seismické monitorování</a:t>
            </a:r>
          </a:p>
          <a:p>
            <a:pPr lvl="1" eaLnBrk="1" hangingPunct="1"/>
            <a:r>
              <a:rPr lang="cs-CZ" altLang="cs-CZ" sz="2400" smtClean="0"/>
              <a:t>Medicínské aplikace, monitorování zdraví</a:t>
            </a:r>
          </a:p>
          <a:p>
            <a:pPr lvl="1" eaLnBrk="1" hangingPunct="1"/>
            <a:r>
              <a:rPr lang="cs-CZ" altLang="cs-CZ" sz="2400" smtClean="0"/>
              <a:t>Monitorování  vnitřního i vnějšího prostředí, ekologie</a:t>
            </a:r>
          </a:p>
          <a:p>
            <a:pPr lvl="1" eaLnBrk="1" hangingPunct="1"/>
            <a:r>
              <a:rPr lang="cs-CZ" altLang="cs-CZ" sz="2400" smtClean="0"/>
              <a:t>Monitorování pohybu zvířat</a:t>
            </a:r>
          </a:p>
          <a:p>
            <a:pPr lvl="1" eaLnBrk="1" hangingPunct="1"/>
            <a:r>
              <a:rPr lang="cs-CZ" altLang="cs-CZ" sz="2400" smtClean="0"/>
              <a:t>Nebezpečné prostory</a:t>
            </a:r>
          </a:p>
          <a:p>
            <a:pPr lvl="1" eaLnBrk="1" hangingPunct="1"/>
            <a:r>
              <a:rPr lang="cs-CZ" altLang="cs-CZ" sz="2400" smtClean="0"/>
              <a:t>Vojenství a bezpečnost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Infrastruktura</a:t>
            </a:r>
            <a:endParaRPr lang="en-US" altLang="en-US" smtClean="0"/>
          </a:p>
        </p:txBody>
      </p:sp>
      <p:pic>
        <p:nvPicPr>
          <p:cNvPr id="7171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44675"/>
            <a:ext cx="8229600" cy="2254250"/>
          </a:xfrm>
        </p:spPr>
      </p:pic>
      <p:sp>
        <p:nvSpPr>
          <p:cNvPr id="717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A51770-C848-48E5-88A6-248550A378E5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717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1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76A982-35C2-4FD8-8ACC-051334160EF0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EEE71-F4DE-40E3-9B16-FEDF704C2337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358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58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F253C4-FD8B-480A-B00C-7C497BD7FCAC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Aplikace bezdrátových senzorů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800" smtClean="0"/>
              <a:t>Obecně převod (neelektrických) veličin do číselného  tvaru</a:t>
            </a:r>
          </a:p>
          <a:p>
            <a:pPr lvl="1" eaLnBrk="1" hangingPunct="1"/>
            <a:r>
              <a:rPr lang="cs-CZ" altLang="cs-CZ" sz="2400" smtClean="0"/>
              <a:t>Teplota, osvětlení, hluk, vibrace, namáhání konstrukcí, vlhkost, kyselost, výška hladiny, magnetické pole, radioaktivita, plyny, …</a:t>
            </a:r>
          </a:p>
          <a:p>
            <a:pPr lvl="1" eaLnBrk="1" hangingPunct="1"/>
            <a:r>
              <a:rPr lang="cs-CZ" altLang="cs-CZ" sz="2400" smtClean="0"/>
              <a:t>Sledování chodu zařízení (otáčky, tlak, napětí)</a:t>
            </a:r>
          </a:p>
          <a:p>
            <a:pPr eaLnBrk="1" hangingPunct="1"/>
            <a:r>
              <a:rPr lang="cs-CZ" altLang="cs-CZ" sz="2800" smtClean="0"/>
              <a:t>Nové možnosti</a:t>
            </a:r>
          </a:p>
          <a:p>
            <a:pPr lvl="1" eaLnBrk="1" hangingPunct="1"/>
            <a:r>
              <a:rPr lang="cs-CZ" altLang="cs-CZ" sz="2400" smtClean="0"/>
              <a:t>Sledování pohybu</a:t>
            </a:r>
            <a:endParaRPr lang="en-US" altLang="cs-CZ" sz="2400" smtClean="0"/>
          </a:p>
          <a:p>
            <a:pPr lvl="1" eaLnBrk="1" hangingPunct="1"/>
            <a:r>
              <a:rPr lang="cs-CZ" altLang="cs-CZ" sz="2400" smtClean="0"/>
              <a:t>Předpověď počasí</a:t>
            </a:r>
            <a:endParaRPr lang="en-US" altLang="cs-CZ" sz="2400" smtClean="0"/>
          </a:p>
          <a:p>
            <a:pPr lvl="1" eaLnBrk="1" hangingPunct="1"/>
            <a:r>
              <a:rPr lang="cs-CZ" altLang="cs-CZ" sz="2400" smtClean="0"/>
              <a:t>Nepřímé monitorování</a:t>
            </a:r>
            <a:endParaRPr lang="en-US" altLang="cs-CZ" sz="2400" smtClean="0"/>
          </a:p>
          <a:p>
            <a:pPr lvl="1" eaLnBrk="1" hangingPunct="1"/>
            <a:endParaRPr lang="cs-CZ" altLang="cs-CZ" sz="2400" smtClean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377A02-D02C-49E7-9E15-57C2C76868F9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378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78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131E2E-F172-4736-86D9-A62BF0E12276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Požadované vlastnosti mikrosenzorů</a:t>
            </a:r>
          </a:p>
        </p:txBody>
      </p:sp>
      <p:sp>
        <p:nvSpPr>
          <p:cNvPr id="3789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ko-KR" smtClean="0"/>
              <a:t>Laciné mikrosenzory, umožňující zpracování dat, shromažďování dat, vzájemná komunikace</a:t>
            </a:r>
            <a:endParaRPr lang="en-US" altLang="ko-KR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mtClean="0">
                <a:ea typeface="Gulim" pitchFamily="34" charset="-127"/>
              </a:rPr>
              <a:t>Ad-hoc </a:t>
            </a:r>
            <a:r>
              <a:rPr lang="cs-CZ" altLang="ko-KR" smtClean="0"/>
              <a:t>rozmisťování umožněné bezdrátovou komunikací, nevyžadují speciální komunikační infrastrukturu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Možnost monitorování v „polních“ podmínkách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Možnost mobilního monitorování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Možnost „hustého“ monitorování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Odolnost proti poruchám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ko-KR" smtClean="0"/>
              <a:t>Cíl – monitorování dříve nemonitorovatelných objektů a událostí</a:t>
            </a:r>
          </a:p>
          <a:p>
            <a:pPr eaLnBrk="1" hangingPunct="1">
              <a:lnSpc>
                <a:spcPct val="80000"/>
              </a:lnSpc>
            </a:pPr>
            <a:endParaRPr lang="cs-CZ" altLang="cs-CZ" smtClean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4A15F7-EB5F-40A8-9B12-A11E434F350F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399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399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DEC0572-758F-49AF-B1A1-B9456F682B89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Bezdrátové senzorické sítě</a:t>
            </a:r>
            <a:endParaRPr lang="en-US" altLang="cs-CZ" smtClean="0"/>
          </a:p>
        </p:txBody>
      </p:sp>
      <p:sp>
        <p:nvSpPr>
          <p:cNvPr id="3994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Velmi odlišné požadavky na senzorické sítě (v porovnání s klasickými sítěmi)</a:t>
            </a:r>
          </a:p>
          <a:p>
            <a:pPr eaLnBrk="1" hangingPunct="1"/>
            <a:r>
              <a:rPr lang="cs-CZ" altLang="cs-CZ" smtClean="0"/>
              <a:t>Nové požadavky na strukturu mikrosenzorů</a:t>
            </a:r>
          </a:p>
          <a:p>
            <a:pPr lvl="1" eaLnBrk="1" hangingPunct="1"/>
            <a:r>
              <a:rPr lang="cs-CZ" altLang="cs-CZ" smtClean="0"/>
              <a:t>Procesor s minimální spotřebou, schopný rychle přejít do neaktivního stavu</a:t>
            </a:r>
          </a:p>
          <a:p>
            <a:pPr lvl="1" eaLnBrk="1" hangingPunct="1"/>
            <a:r>
              <a:rPr lang="cs-CZ" altLang="cs-CZ" smtClean="0"/>
              <a:t>Přítomnost dostatečného paměťového prostoru pro ukládání dat (s minimálními nároky na napájení)</a:t>
            </a:r>
          </a:p>
          <a:p>
            <a:pPr lvl="1" eaLnBrk="1" hangingPunct="1"/>
            <a:r>
              <a:rPr lang="cs-CZ" altLang="cs-CZ" smtClean="0"/>
              <a:t>Zabudované senzory s minimálními požadavky na napájení</a:t>
            </a:r>
          </a:p>
          <a:p>
            <a:pPr lvl="1" eaLnBrk="1" hangingPunct="1"/>
            <a:r>
              <a:rPr lang="cs-CZ" altLang="cs-CZ" smtClean="0"/>
              <a:t>Speciální požadavky na bezdrátový přenos dat (malé vzdálenosti, rychlé přenosy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C99D6B-4F86-4F11-83E9-227489446F6A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4198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19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8C24F7-03F1-4AA4-B50F-BCE644C18497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Bezdrátové senzorické sítě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Nové požadavky na topologii sítě (propojení)</a:t>
            </a:r>
          </a:p>
          <a:p>
            <a:pPr lvl="1" eaLnBrk="1" hangingPunct="1"/>
            <a:r>
              <a:rPr lang="cs-CZ" altLang="cs-CZ" smtClean="0"/>
              <a:t>Nové směrovací algoritmy</a:t>
            </a:r>
          </a:p>
          <a:p>
            <a:pPr lvl="1" eaLnBrk="1" hangingPunct="1"/>
            <a:r>
              <a:rPr lang="cs-CZ" altLang="cs-CZ" smtClean="0"/>
              <a:t>Odolnost proti výpadkům a poruchám senzorů</a:t>
            </a:r>
          </a:p>
          <a:p>
            <a:pPr lvl="1" eaLnBrk="1" hangingPunct="1"/>
            <a:r>
              <a:rPr lang="cs-CZ" altLang="cs-CZ" smtClean="0"/>
              <a:t>Odolnost proti rušení při přenosu dat</a:t>
            </a:r>
          </a:p>
          <a:p>
            <a:pPr eaLnBrk="1" hangingPunct="1"/>
            <a:r>
              <a:rPr lang="cs-CZ" altLang="cs-CZ" smtClean="0"/>
              <a:t>Požadavky na lokalizaci mikrosenzorů</a:t>
            </a:r>
          </a:p>
          <a:p>
            <a:pPr lvl="1" eaLnBrk="1" hangingPunct="1"/>
            <a:r>
              <a:rPr lang="cs-CZ" altLang="cs-CZ" smtClean="0"/>
              <a:t>Pozice záleží na tom, kam se „zahodí“</a:t>
            </a:r>
          </a:p>
          <a:p>
            <a:pPr lvl="1" eaLnBrk="1" hangingPunct="1"/>
            <a:r>
              <a:rPr lang="cs-CZ" altLang="cs-CZ" smtClean="0"/>
              <a:t>Použití GPS nereálné (rozměry, cena)</a:t>
            </a:r>
          </a:p>
          <a:p>
            <a:pPr eaLnBrk="1" hangingPunct="1"/>
            <a:r>
              <a:rPr lang="cs-CZ" altLang="cs-CZ" smtClean="0"/>
              <a:t>Nové požadavky na získávání dat</a:t>
            </a:r>
          </a:p>
          <a:p>
            <a:pPr lvl="1" eaLnBrk="1" hangingPunct="1"/>
            <a:r>
              <a:rPr lang="cs-CZ" altLang="cs-CZ" smtClean="0"/>
              <a:t>Nemožnost adresovat jednotlivé mikrosenzory</a:t>
            </a:r>
          </a:p>
          <a:p>
            <a:pPr lvl="1" eaLnBrk="1" hangingPunct="1"/>
            <a:r>
              <a:rPr lang="cs-CZ" altLang="cs-CZ" smtClean="0"/>
              <a:t>Analogie s databázemi – vyhledání dat podle klíče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263F2-8302-4DD8-8A31-C41DEB843DB5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4403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403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2F7D18-443B-4D19-BA6C-F23F360A2838}" type="slidenum">
              <a:rPr lang="cs-CZ" altLang="cs-CZ" smtClean="0"/>
              <a:pPr/>
              <a:t>24</a:t>
            </a:fld>
            <a:endParaRPr lang="cs-CZ" altLang="cs-CZ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Bezdrátové senzorické sítě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Nové požadavky na rozměry mikrosenzorů</a:t>
            </a:r>
          </a:p>
          <a:p>
            <a:pPr lvl="1" eaLnBrk="1" hangingPunct="1"/>
            <a:r>
              <a:rPr lang="cs-CZ" altLang="cs-CZ" smtClean="0"/>
              <a:t>Požadavek malých rozměrů</a:t>
            </a:r>
          </a:p>
          <a:p>
            <a:pPr eaLnBrk="1" hangingPunct="1"/>
            <a:r>
              <a:rPr lang="cs-CZ" altLang="cs-CZ" smtClean="0"/>
              <a:t>Nové požadavky na napájení</a:t>
            </a:r>
          </a:p>
          <a:p>
            <a:pPr lvl="1" eaLnBrk="1" hangingPunct="1"/>
            <a:r>
              <a:rPr lang="cs-CZ" altLang="cs-CZ" smtClean="0"/>
              <a:t>Minimalizace odběru energie</a:t>
            </a:r>
          </a:p>
          <a:p>
            <a:pPr lvl="1" eaLnBrk="1" hangingPunct="1"/>
            <a:r>
              <a:rPr lang="cs-CZ" altLang="cs-CZ" smtClean="0"/>
              <a:t>Samostatné napájení – možnost rozmístit na několik let</a:t>
            </a:r>
          </a:p>
          <a:p>
            <a:pPr eaLnBrk="1" hangingPunct="1"/>
            <a:r>
              <a:rPr lang="cs-CZ" altLang="cs-CZ" smtClean="0"/>
              <a:t>Nové požadavky na počet mikrosenzorů v síti</a:t>
            </a:r>
          </a:p>
          <a:p>
            <a:pPr lvl="1" eaLnBrk="1" hangingPunct="1"/>
            <a:r>
              <a:rPr lang="cs-CZ" altLang="cs-CZ" smtClean="0"/>
              <a:t>Desítky, stovky a tisíce podle aplikace</a:t>
            </a:r>
          </a:p>
          <a:p>
            <a:pPr lvl="1" eaLnBrk="1" hangingPunct="1"/>
            <a:r>
              <a:rPr lang="cs-CZ" altLang="cs-CZ" smtClean="0"/>
              <a:t>Požadavek nízké ceny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64D28A-D546-45E3-8931-DD2944F973A6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4608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60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677F4C-7AB5-4300-BFD0-281D8BCB4518}" type="slidenum">
              <a:rPr lang="cs-CZ" altLang="cs-CZ" smtClean="0"/>
              <a:pPr/>
              <a:t>25</a:t>
            </a:fld>
            <a:endParaRPr lang="cs-CZ" altLang="cs-CZ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Architektura systému</a:t>
            </a:r>
            <a:endParaRPr lang="en-US" altLang="cs-CZ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Vychází z úrovňového modelu ISO/OSI</a:t>
            </a:r>
          </a:p>
          <a:p>
            <a:pPr eaLnBrk="1" hangingPunct="1"/>
            <a:r>
              <a:rPr lang="cs-CZ" altLang="cs-CZ" smtClean="0"/>
              <a:t>Fyzická úroveň</a:t>
            </a:r>
          </a:p>
          <a:p>
            <a:pPr lvl="1" eaLnBrk="1" hangingPunct="1"/>
            <a:r>
              <a:rPr lang="cs-CZ" altLang="cs-CZ" smtClean="0"/>
              <a:t>Výběr vhodné bezdrátové sítě (Zigbee, Bluetooth, …)</a:t>
            </a:r>
          </a:p>
          <a:p>
            <a:pPr eaLnBrk="1" hangingPunct="1"/>
            <a:r>
              <a:rPr lang="cs-CZ" altLang="cs-CZ" smtClean="0"/>
              <a:t>Přístupová úroveň</a:t>
            </a:r>
          </a:p>
          <a:p>
            <a:pPr lvl="1" eaLnBrk="1" hangingPunct="1"/>
            <a:r>
              <a:rPr lang="cs-CZ" altLang="cs-CZ" smtClean="0"/>
              <a:t>Výběr vhodné přístupové metody (CSMA/CA)</a:t>
            </a:r>
          </a:p>
          <a:p>
            <a:pPr lvl="1" eaLnBrk="1" hangingPunct="1"/>
            <a:r>
              <a:rPr lang="cs-CZ" altLang="cs-CZ" smtClean="0"/>
              <a:t>Minimalizace doby naslouchání</a:t>
            </a:r>
          </a:p>
          <a:p>
            <a:pPr lvl="1" eaLnBrk="1" hangingPunct="1"/>
            <a:r>
              <a:rPr lang="cs-CZ" altLang="cs-CZ" smtClean="0"/>
              <a:t>Minimalizace kolizí</a:t>
            </a:r>
          </a:p>
          <a:p>
            <a:pPr lvl="1" eaLnBrk="1" hangingPunct="1"/>
            <a:r>
              <a:rPr lang="cs-CZ" altLang="cs-CZ" smtClean="0"/>
              <a:t>Distribuovaná metoda, minimální znalost okolí</a:t>
            </a:r>
          </a:p>
          <a:p>
            <a:pPr eaLnBrk="1" hangingPunct="1"/>
            <a:r>
              <a:rPr lang="cs-CZ" altLang="cs-CZ" smtClean="0"/>
              <a:t>Linková úroveň</a:t>
            </a:r>
          </a:p>
          <a:p>
            <a:pPr lvl="1" eaLnBrk="1" hangingPunct="1"/>
            <a:r>
              <a:rPr lang="cs-CZ" altLang="cs-CZ" smtClean="0"/>
              <a:t>Minimalizace doby přenosu</a:t>
            </a:r>
          </a:p>
          <a:p>
            <a:pPr lvl="1" eaLnBrk="1" hangingPunct="1"/>
            <a:r>
              <a:rPr lang="cs-CZ" altLang="cs-CZ" smtClean="0"/>
              <a:t>Předpoklad přenosu krátkých samostatných zpráv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0FEAEB-5D37-455F-86DC-7AAA8ED0E6ED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4813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4813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89966F-2295-479D-8260-F146CBF1DCBD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Architektura systému</a:t>
            </a:r>
            <a:endParaRPr lang="en-US" altLang="cs-CZ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Síťová úroveň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Mechanizmus adresování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Mechanizmus směrování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Transportní úroveň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Distribuční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Algoritmy určení polohy mikrosenzoru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Algoritmy pro určení topologie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Časová synchronizace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Aplikační úroveň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Mechanizmy vyhledávání informace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Zpracování dotazů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Operační systém (TinyOS, Contiki, ...)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F8A64A-6F4C-4654-94AF-38F4BCF40DC0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5017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018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3143C7-B498-4A41-8C7D-DE30D390FC1B}" type="slidenum">
              <a:rPr lang="cs-CZ" altLang="cs-CZ" smtClean="0"/>
              <a:pPr/>
              <a:t>27</a:t>
            </a:fld>
            <a:endParaRPr lang="cs-CZ" altLang="cs-CZ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Architektura systému</a:t>
            </a:r>
            <a:endParaRPr lang="en-US" altLang="cs-CZ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procesy (zásobník procesů)</a:t>
            </a:r>
          </a:p>
          <a:p>
            <a:pPr lvl="1" eaLnBrk="1" hangingPunct="1"/>
            <a:r>
              <a:rPr lang="cs-CZ" altLang="cs-CZ" sz="2400" smtClean="0"/>
              <a:t>Procesy pro zpracování aplikací</a:t>
            </a:r>
          </a:p>
          <a:p>
            <a:pPr lvl="1" eaLnBrk="1" hangingPunct="1"/>
            <a:r>
              <a:rPr lang="cs-CZ" altLang="cs-CZ" sz="2400" smtClean="0"/>
              <a:t>Proces pro určení polohy (mobilita)</a:t>
            </a:r>
          </a:p>
          <a:p>
            <a:pPr lvl="1" eaLnBrk="1" hangingPunct="1"/>
            <a:r>
              <a:rPr lang="cs-CZ" altLang="cs-CZ" sz="2400" smtClean="0"/>
              <a:t>Proces pro řízení spotřeby</a:t>
            </a:r>
          </a:p>
          <a:p>
            <a:pPr lvl="1" eaLnBrk="1" hangingPunct="1"/>
            <a:endParaRPr lang="cs-CZ" altLang="cs-CZ" sz="2400" smtClean="0"/>
          </a:p>
          <a:p>
            <a:pPr lvl="1" eaLnBrk="1" hangingPunct="1"/>
            <a:endParaRPr lang="cs-CZ" altLang="cs-CZ" sz="240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EAB9CF-3342-44E2-81A0-C00BA961DBC5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5222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222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D71F7B-5022-4D97-93C4-682C1DEBE50C}" type="slidenum">
              <a:rPr lang="cs-CZ" altLang="cs-CZ" smtClean="0"/>
              <a:pPr/>
              <a:t>28</a:t>
            </a:fld>
            <a:endParaRPr lang="cs-CZ" altLang="cs-CZ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Architektura systému (úrovně)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Společné zpracování událostí</a:t>
            </a:r>
          </a:p>
          <a:p>
            <a:pPr eaLnBrk="1" hangingPunct="1"/>
            <a:r>
              <a:rPr lang="cs-CZ" altLang="cs-CZ" smtClean="0"/>
              <a:t>Organizace front a spouštění úloh</a:t>
            </a:r>
          </a:p>
          <a:p>
            <a:pPr eaLnBrk="1" hangingPunct="1"/>
            <a:r>
              <a:rPr lang="cs-CZ" altLang="cs-CZ" smtClean="0"/>
              <a:t>Zpracování dat</a:t>
            </a:r>
          </a:p>
          <a:p>
            <a:pPr lvl="1" eaLnBrk="1" hangingPunct="1"/>
            <a:r>
              <a:rPr lang="cs-CZ" altLang="cs-CZ" smtClean="0"/>
              <a:t>Směrování (data centric), agregace a komprese dat, ukládání dat</a:t>
            </a:r>
          </a:p>
          <a:p>
            <a:pPr eaLnBrk="1" hangingPunct="1"/>
            <a:r>
              <a:rPr lang="cs-CZ" altLang="cs-CZ" smtClean="0"/>
              <a:t>Společné zpracování signálů</a:t>
            </a:r>
          </a:p>
          <a:p>
            <a:pPr lvl="1" eaLnBrk="1" hangingPunct="1"/>
            <a:r>
              <a:rPr lang="cs-CZ" altLang="cs-CZ" smtClean="0"/>
              <a:t>Lokalizace polohy, časová synchronizace, kalibrace, řízení přístupu k médiu</a:t>
            </a:r>
          </a:p>
          <a:p>
            <a:pPr eaLnBrk="1" hangingPunct="1"/>
            <a:r>
              <a:rPr lang="cs-CZ" altLang="cs-CZ" smtClean="0"/>
              <a:t>Operační systém</a:t>
            </a:r>
          </a:p>
          <a:p>
            <a:pPr eaLnBrk="1" hangingPunct="1"/>
            <a:r>
              <a:rPr lang="cs-CZ" altLang="cs-CZ" smtClean="0"/>
              <a:t> Hardware</a:t>
            </a:r>
          </a:p>
          <a:p>
            <a:pPr lvl="1" eaLnBrk="1" hangingPunct="1"/>
            <a:r>
              <a:rPr lang="cs-CZ" altLang="cs-CZ" smtClean="0"/>
              <a:t>Mikrokontrolér, vysílač/přijímač, senzory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A45D85-02BA-4196-A205-6841CE9D9D3A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5427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427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7B58B3-A146-40D2-8EB7-8A7875C4606F}" type="slidenum">
              <a:rPr lang="cs-CZ" altLang="cs-CZ" smtClean="0"/>
              <a:pPr/>
              <a:t>29</a:t>
            </a:fld>
            <a:endParaRPr lang="cs-CZ" altLang="cs-CZ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Základní požadavky pro návrh senzorických sítí</a:t>
            </a:r>
            <a:endParaRPr lang="en-US" altLang="cs-CZ" sz="3200" smtClean="0"/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Efektivní napájení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Senzory mohou pracovat několik let bez výměny napájecího zdroje</a:t>
            </a:r>
          </a:p>
          <a:p>
            <a:pPr lvl="1" eaLnBrk="1" hangingPunct="1"/>
            <a:r>
              <a:rPr lang="cs-CZ" altLang="cs-CZ" smtClean="0"/>
              <a:t>Požadavek na úsporné výpočetní moduly s řízením spotřeby</a:t>
            </a:r>
          </a:p>
          <a:p>
            <a:pPr lvl="1" eaLnBrk="1" hangingPunct="1"/>
            <a:r>
              <a:rPr lang="cs-CZ" altLang="cs-CZ" smtClean="0"/>
              <a:t>Požadavek na velmi energeticky úsporné komunikační protokoly</a:t>
            </a:r>
          </a:p>
          <a:p>
            <a:pPr lvl="1" eaLnBrk="1" hangingPunct="1"/>
            <a:r>
              <a:rPr lang="cs-CZ" altLang="cs-CZ" smtClean="0"/>
              <a:t>Požadavek na výkonné baterie</a:t>
            </a:r>
          </a:p>
          <a:p>
            <a:pPr eaLnBrk="1" hangingPunct="1"/>
            <a:r>
              <a:rPr lang="cs-CZ" altLang="cs-CZ" smtClean="0"/>
              <a:t>Schopnost rychle reagovat na vnější podněty 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Periodický přechod mezi uspáním a aktivací může omezit rychlost reakce senzorů</a:t>
            </a:r>
          </a:p>
          <a:p>
            <a:pPr lvl="2" eaLnBrk="1" hangingPunct="1"/>
            <a:r>
              <a:rPr lang="cs-CZ" altLang="cs-CZ" smtClean="0"/>
              <a:t>Mohou být ztraceny důležité události</a:t>
            </a:r>
          </a:p>
          <a:p>
            <a:pPr lvl="1" eaLnBrk="1" hangingPunct="1"/>
            <a:r>
              <a:rPr lang="cs-CZ" altLang="cs-CZ" smtClean="0"/>
              <a:t>V RT aplikacích musí být rychlost reakce na událost v daných mezích i v případě zahlcení sítě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0B5E80-508D-472D-9E20-9D758DC99EA2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BB534A-DD92-425E-A7B8-597A0042A425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Co jsou to senzorické sítě</a:t>
            </a:r>
            <a:endParaRPr lang="en-US" altLang="cs-CZ" smtClean="0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ko-KR" smtClean="0"/>
              <a:t>Mikrosenzor - Mote – malý, bezdrátový, napájený z baterií</a:t>
            </a:r>
          </a:p>
        </p:txBody>
      </p:sp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2762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900113" y="2492375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latin typeface="Comic Sans MS" panose="030F0702030302020204" pitchFamily="66" charset="0"/>
                <a:ea typeface="Gulim" pitchFamily="34" charset="-127"/>
              </a:rPr>
              <a:t>MICA2 mote</a:t>
            </a:r>
            <a:endParaRPr lang="en-US" altLang="cs-CZ">
              <a:latin typeface="Comic Sans MS" panose="030F0702030302020204" pitchFamily="66" charset="0"/>
            </a:endParaRPr>
          </a:p>
        </p:txBody>
      </p:sp>
      <p:pic>
        <p:nvPicPr>
          <p:cNvPr id="82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924175"/>
            <a:ext cx="3503612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Text Box 7"/>
          <p:cNvSpPr txBox="1">
            <a:spLocks noChangeArrowheads="1"/>
          </p:cNvSpPr>
          <p:nvPr/>
        </p:nvSpPr>
        <p:spPr bwMode="auto">
          <a:xfrm>
            <a:off x="5219700" y="2492375"/>
            <a:ext cx="142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ko-KR">
                <a:latin typeface="Comic Sans MS" panose="030F0702030302020204" pitchFamily="66" charset="0"/>
                <a:ea typeface="Gulim" pitchFamily="34" charset="-127"/>
              </a:rPr>
              <a:t>Smart Dust</a:t>
            </a:r>
            <a:endParaRPr lang="en-US" altLang="cs-CZ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B35B8F-783C-4DA3-A6AD-A0BF86D61F0E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563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63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F4F9C-B82C-4E9B-A363-A30E85515C1F}" type="slidenum">
              <a:rPr lang="cs-CZ" altLang="cs-CZ" smtClean="0"/>
              <a:pPr/>
              <a:t>30</a:t>
            </a:fld>
            <a:endParaRPr lang="cs-CZ" altLang="cs-CZ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Robustnost 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Protože je kladen požadavek na nízkou cenu senzorů, mohou být za určitých podmínek i nespolehlivé</a:t>
            </a:r>
          </a:p>
          <a:p>
            <a:pPr lvl="2" eaLnBrk="1" hangingPunct="1"/>
            <a:r>
              <a:rPr lang="cs-CZ" altLang="cs-CZ" smtClean="0"/>
              <a:t>Předpokládá se i zničení senzoru</a:t>
            </a:r>
          </a:p>
          <a:p>
            <a:pPr lvl="1" eaLnBrk="1" hangingPunct="1"/>
            <a:r>
              <a:rPr lang="cs-CZ" altLang="cs-CZ" smtClean="0"/>
              <a:t>Celková výkonnost systému však nesmí záviset na chybách jednotlivých senzorů</a:t>
            </a:r>
          </a:p>
          <a:p>
            <a:pPr lvl="1" eaLnBrk="1" hangingPunct="1"/>
            <a:r>
              <a:rPr lang="cs-CZ" altLang="cs-CZ" smtClean="0"/>
              <a:t>Významné snížení výkonu může nastat při hromadném výpadku senzorů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61E7009-F6BF-4E33-9DF8-C55F0A143FA8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583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583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A1E294-0BEB-4BC0-8D2E-E329286333E7}" type="slidenum">
              <a:rPr lang="cs-CZ" altLang="cs-CZ" smtClean="0"/>
              <a:pPr/>
              <a:t>31</a:t>
            </a:fld>
            <a:endParaRPr lang="cs-CZ" altLang="cs-CZ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Škálovatelnost 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Do senzorické sítě může být vloženo více než 10000 senzorů (velké oblasti, velké rozlišení)</a:t>
            </a:r>
          </a:p>
          <a:p>
            <a:pPr lvl="1" eaLnBrk="1" hangingPunct="1"/>
            <a:r>
              <a:rPr lang="cs-CZ" altLang="cs-CZ" smtClean="0"/>
              <a:t>Distribuovaná komunikace (bez centrálního uzlu)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Využití hierarchické struktury (clustery, vedoucí clusterů)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Řešení základních problémů</a:t>
            </a:r>
            <a:endParaRPr lang="en-US" altLang="cs-CZ" smtClean="0"/>
          </a:p>
          <a:p>
            <a:pPr lvl="2" eaLnBrk="1" hangingPunct="1"/>
            <a:r>
              <a:rPr lang="cs-CZ" altLang="cs-CZ" smtClean="0"/>
              <a:t>Zpracování chyb</a:t>
            </a:r>
            <a:endParaRPr lang="en-US" altLang="cs-CZ" smtClean="0"/>
          </a:p>
          <a:p>
            <a:pPr lvl="2" eaLnBrk="1" hangingPunct="1"/>
            <a:r>
              <a:rPr lang="cs-CZ" altLang="cs-CZ" smtClean="0"/>
              <a:t>Programování v terénu</a:t>
            </a:r>
            <a:endParaRPr lang="en-US" altLang="cs-CZ" smtClean="0"/>
          </a:p>
          <a:p>
            <a:pPr lvl="2" eaLnBrk="1" hangingPunct="1"/>
            <a:r>
              <a:rPr lang="cs-CZ" altLang="cs-CZ" smtClean="0"/>
              <a:t>Propustnost sítě, omezení přenosové kapacity</a:t>
            </a:r>
            <a:r>
              <a:rPr lang="en-US" altLang="cs-CZ" smtClean="0"/>
              <a:t> 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387D3E-2767-4CBC-952E-8E1E6B817F4A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604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04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2FD79-BC5A-44A5-9DF6-6D8FB7C40C12}" type="slidenum">
              <a:rPr lang="cs-CZ" altLang="cs-CZ" smtClean="0"/>
              <a:pPr/>
              <a:t>32</a:t>
            </a:fld>
            <a:endParaRPr lang="cs-CZ" altLang="cs-CZ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Heterogenita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Heterogenní mohou být výpočetní prostředky i čidla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Rozdělení do skupin – dvouúrovňová architektura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Uzly s větší a menší výpočetní kapacitou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Jednodušší i vybavenější uzly s čidly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Problém určení vhodné architektury systému (výpočetní uzly a jednoduché uzly s čidly)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Autokonfigurace 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Neudržovatelný systém (nedostupné uzly)</a:t>
            </a:r>
            <a:endParaRPr lang="en-US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Uzly si musí nakonfigurovat síťovou topologii sami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Lokalizace, synchronizace, kalibrace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smtClean="0"/>
              <a:t>Musí mezi sebou komunikovat a koordinovat své činnosti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F3ED97-917E-4559-A7A5-D1D95A0EEA74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6246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246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8D6C8D-A39F-4256-892D-24AA4F9E1402}" type="slidenum">
              <a:rPr lang="cs-CZ" altLang="cs-CZ" smtClean="0"/>
              <a:pPr/>
              <a:t>33</a:t>
            </a:fld>
            <a:endParaRPr lang="cs-CZ" altLang="cs-CZ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požadavky pro návrh senzorických sítí</a:t>
            </a:r>
            <a:endParaRPr lang="en-US" altLang="cs-CZ" smtClean="0"/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Autooptimalizace a adaptace na změny prostředí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Nelze optimalizovat předem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Prostředí se chová nepredikovatelně a může se také rychle a významně měnit</a:t>
            </a:r>
          </a:p>
          <a:p>
            <a:pPr lvl="1" eaLnBrk="1" hangingPunct="1"/>
            <a:r>
              <a:rPr lang="cs-CZ" altLang="cs-CZ" smtClean="0"/>
              <a:t>Mikrosenzory musí být vybaveny protokoly pro adaptaci sebe sama za chodu</a:t>
            </a:r>
          </a:p>
          <a:p>
            <a:pPr eaLnBrk="1" hangingPunct="1"/>
            <a:r>
              <a:rPr lang="cs-CZ" altLang="cs-CZ" smtClean="0"/>
              <a:t>Bezpečnost a důvěrnost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Musí zachovat bezpečnost zejména v případě kritických aplikací (vojenské aplikace)</a:t>
            </a:r>
          </a:p>
          <a:p>
            <a:pPr lvl="1" eaLnBrk="1" hangingPunct="1"/>
            <a:r>
              <a:rPr lang="cs-CZ" altLang="cs-CZ" smtClean="0"/>
              <a:t>Musí zamezit ničení (omezení monitorování)</a:t>
            </a:r>
          </a:p>
          <a:p>
            <a:pPr lvl="1" eaLnBrk="1" hangingPunct="1"/>
            <a:r>
              <a:rPr lang="cs-CZ" altLang="cs-CZ" smtClean="0"/>
              <a:t>Důvěrnost např. v lékařství – naměřená data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BD7079-A195-4AA7-BE04-301DE459D6E2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645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45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323979-CC8C-40DB-9E93-1146179DDCAC}" type="slidenum">
              <a:rPr lang="cs-CZ" altLang="cs-CZ" smtClean="0"/>
              <a:pPr/>
              <a:t>34</a:t>
            </a:fld>
            <a:endParaRPr lang="cs-CZ" altLang="cs-CZ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Parametry mikrosenzorů</a:t>
            </a:r>
            <a:endParaRPr lang="en-US" altLang="cs-CZ" sz="3200" smtClean="0"/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4248150" cy="2951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Zabudovaný 8 bitový mikroprocesor (ATmega128, Freescale, … 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Paměť na data (RAM KiB)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Paměť na program (FLASH MiB)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Úložiště dat (MiB)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Radio (dosah desítky metrů, rychlost přenosu kb/s až Mb/s)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smtClean="0"/>
              <a:t>Napájení z baterie</a:t>
            </a:r>
          </a:p>
        </p:txBody>
      </p:sp>
      <p:pic>
        <p:nvPicPr>
          <p:cNvPr id="645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240088" cy="20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167063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6774CB-7098-46D3-A275-6D1EEEE5A182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665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65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6BEBCF-BE5B-4C2F-8174-39017F773A39}" type="slidenum">
              <a:rPr lang="cs-CZ" altLang="cs-CZ" smtClean="0"/>
              <a:pPr/>
              <a:t>35</a:t>
            </a:fld>
            <a:endParaRPr lang="cs-CZ" altLang="cs-CZ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Parametry mikrosenzorů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Příklad - Mica2</a:t>
            </a:r>
          </a:p>
          <a:p>
            <a:pPr lvl="1" eaLnBrk="1" hangingPunct="1"/>
            <a:r>
              <a:rPr lang="cs-CZ" altLang="cs-CZ" smtClean="0"/>
              <a:t>ATmega 128L, 7.3827MHz</a:t>
            </a:r>
          </a:p>
          <a:p>
            <a:pPr lvl="1" eaLnBrk="1" hangingPunct="1"/>
            <a:r>
              <a:rPr lang="cs-CZ" altLang="cs-CZ" smtClean="0"/>
              <a:t>128 KiB EEPROM</a:t>
            </a:r>
          </a:p>
          <a:p>
            <a:pPr lvl="1" eaLnBrk="1" hangingPunct="1"/>
            <a:r>
              <a:rPr lang="cs-CZ" altLang="cs-CZ" smtClean="0"/>
              <a:t>4 KiB RAM</a:t>
            </a:r>
          </a:p>
          <a:p>
            <a:pPr lvl="1" eaLnBrk="1" hangingPunct="1"/>
            <a:r>
              <a:rPr lang="cs-CZ" altLang="cs-CZ" smtClean="0"/>
              <a:t>128KiB FLASH</a:t>
            </a:r>
          </a:p>
          <a:p>
            <a:pPr lvl="1" eaLnBrk="1" hangingPunct="1"/>
            <a:r>
              <a:rPr lang="cs-CZ" altLang="cs-CZ" smtClean="0"/>
              <a:t>UART</a:t>
            </a:r>
          </a:p>
          <a:p>
            <a:pPr lvl="1" eaLnBrk="1" hangingPunct="1"/>
            <a:r>
              <a:rPr lang="cs-CZ" altLang="cs-CZ" smtClean="0"/>
              <a:t>ADC</a:t>
            </a:r>
          </a:p>
          <a:p>
            <a:pPr lvl="1" eaLnBrk="1" hangingPunct="1"/>
            <a:r>
              <a:rPr lang="en-US" altLang="cs-CZ" smtClean="0"/>
              <a:t>Chipcorn</a:t>
            </a:r>
            <a:r>
              <a:rPr lang="cs-CZ" altLang="cs-CZ" smtClean="0"/>
              <a:t> </a:t>
            </a:r>
            <a:r>
              <a:rPr lang="en-US" altLang="cs-CZ" smtClean="0"/>
              <a:t>CC1000</a:t>
            </a:r>
            <a:r>
              <a:rPr lang="cs-CZ" altLang="cs-CZ" smtClean="0"/>
              <a:t> </a:t>
            </a:r>
            <a:r>
              <a:rPr lang="en-US" altLang="cs-CZ" smtClean="0"/>
              <a:t>Radio Transciever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Rychlost přenosu 38 kb/s</a:t>
            </a:r>
          </a:p>
          <a:p>
            <a:pPr lvl="1" eaLnBrk="1" hangingPunct="1"/>
            <a:r>
              <a:rPr lang="cs-CZ" altLang="cs-CZ" smtClean="0"/>
              <a:t>Napájení 2AA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3732C0-796D-45A1-8511-CDD7F88D28A3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6861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6861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256E41-4D65-4F02-A1A5-9168163588A6}" type="slidenum">
              <a:rPr lang="cs-CZ" altLang="cs-CZ" smtClean="0"/>
              <a:pPr/>
              <a:t>36</a:t>
            </a:fld>
            <a:endParaRPr lang="cs-CZ" altLang="cs-CZ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Čidla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Mikrosenzory mechanické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Akcelerace, vibrace, gyroskop, náklonu, magnetická, tepelná, pohybu, tlaku, rychlosti, světla, deště, vlhkosti, tlaku, zvuku</a:t>
            </a:r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C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hemické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CO, CO</a:t>
            </a:r>
            <a:r>
              <a:rPr lang="en-US" altLang="cs-CZ" baseline="-2500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radon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PB, O</a:t>
            </a:r>
            <a:r>
              <a:rPr lang="cs-CZ" altLang="cs-CZ" baseline="-2500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Biologické </a:t>
            </a:r>
            <a:endParaRPr lang="en-US" altLang="cs-CZ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Patogenní detektory</a:t>
            </a: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Times New Roman" panose="02020603050405020304" pitchFamily="18" charset="0"/>
              </a:rPr>
              <a:t>Multimediální</a:t>
            </a:r>
          </a:p>
          <a:p>
            <a:pPr lvl="1" eaLnBrk="1" hangingPunct="1"/>
            <a:r>
              <a:rPr lang="cs-CZ" altLang="cs-CZ" smtClean="0">
                <a:solidFill>
                  <a:srgbClr val="000000"/>
                </a:solidFill>
                <a:cs typeface="Times New Roman" panose="02020603050405020304" pitchFamily="18" charset="0"/>
              </a:rPr>
              <a:t>CCD kamery (90x90)</a:t>
            </a:r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Akční prvky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 (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zrcadla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motory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chytré povrchy</a:t>
            </a:r>
            <a:r>
              <a:rPr lang="en-US" altLang="cs-CZ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cs-CZ" altLang="cs-CZ" smtClean="0">
                <a:solidFill>
                  <a:srgbClr val="000000"/>
                </a:solidFill>
                <a:cs typeface="Arial" panose="020B0604020202020204" pitchFamily="34" charset="0"/>
              </a:rPr>
              <a:t>mikroroboti, magnety, zdroje světla, … </a:t>
            </a:r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en-US" altLang="cs-CZ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4AF23B-656F-46BB-946A-15FF4CC3865C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7065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066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721A92-0689-433C-97C2-18D94265C717}" type="slidenum">
              <a:rPr lang="cs-CZ" altLang="cs-CZ" smtClean="0"/>
              <a:pPr/>
              <a:t>37</a:t>
            </a:fld>
            <a:endParaRPr lang="cs-CZ" altLang="cs-CZ" smtClean="0"/>
          </a:p>
        </p:txBody>
      </p:sp>
      <p:sp>
        <p:nvSpPr>
          <p:cNvPr id="706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Varianty monitorování</a:t>
            </a:r>
            <a:endParaRPr lang="en-US" altLang="cs-CZ" smtClean="0"/>
          </a:p>
        </p:txBody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Mobilní nebo nemobilní mikrosenzory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Problém polohy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Diskrétní nebo kontinuální monitorování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Problém vzorkování, shromažďování dat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Monitorování v RT nebo monitorování pro pozdější analýzu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Synchronizace měření a přenosu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Zpracování nahromaděných dat, jejich výběr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Náhodné dotazování nebo periodické (kontinuální) dotazování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Detekování událost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Zatížení sítě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endParaRPr lang="en-US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5DC1D0-BE51-45F5-AA82-75796D4348C7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7270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27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CB3FF0-74BA-4866-857A-141A349F2555}" type="slidenum">
              <a:rPr lang="cs-CZ" altLang="cs-CZ" smtClean="0"/>
              <a:pPr/>
              <a:t>38</a:t>
            </a:fld>
            <a:endParaRPr lang="cs-CZ" altLang="cs-CZ" smtClean="0"/>
          </a:p>
        </p:txBody>
      </p: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Fyzická úroveň</a:t>
            </a:r>
            <a:endParaRPr lang="en-US" altLang="en-US" smtClean="0"/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7388"/>
            <a:ext cx="8229600" cy="4173537"/>
          </a:xfrm>
        </p:spPr>
        <p:txBody>
          <a:bodyPr/>
          <a:lstStyle/>
          <a:p>
            <a:pPr eaLnBrk="1" hangingPunct="1"/>
            <a:r>
              <a:rPr lang="cs-CZ" altLang="en-US" smtClean="0"/>
              <a:t>Záležitost hardware</a:t>
            </a:r>
          </a:p>
          <a:p>
            <a:pPr lvl="1" eaLnBrk="1" hangingPunct="1"/>
            <a:r>
              <a:rPr lang="cs-CZ" altLang="en-US" smtClean="0"/>
              <a:t>Výběr frekvence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Generování signálu (MAC)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Detekce signálu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Modulace</a:t>
            </a:r>
            <a:endParaRPr lang="en-US" altLang="en-US" smtClean="0"/>
          </a:p>
          <a:p>
            <a:pPr eaLnBrk="1" hangingPunct="1"/>
            <a:r>
              <a:rPr lang="cs-CZ" altLang="en-US" smtClean="0"/>
              <a:t>Parametry</a:t>
            </a:r>
          </a:p>
          <a:p>
            <a:pPr lvl="1" eaLnBrk="1" hangingPunct="1"/>
            <a:r>
              <a:rPr lang="cs-CZ" altLang="en-US" smtClean="0"/>
              <a:t>Nízká cena</a:t>
            </a:r>
          </a:p>
          <a:p>
            <a:pPr lvl="1" eaLnBrk="1" hangingPunct="1"/>
            <a:r>
              <a:rPr lang="cs-CZ" altLang="en-US" smtClean="0"/>
              <a:t>Nízký výkon</a:t>
            </a:r>
          </a:p>
          <a:p>
            <a:pPr lvl="1" eaLnBrk="1" hangingPunct="1"/>
            <a:r>
              <a:rPr lang="cs-CZ" altLang="en-US" smtClean="0"/>
              <a:t>Krátká vysílání v pásmu GHz</a:t>
            </a:r>
          </a:p>
          <a:p>
            <a:pPr lvl="1" eaLnBrk="1" hangingPunct="1"/>
            <a:r>
              <a:rPr lang="cs-CZ" altLang="en-US" smtClean="0"/>
              <a:t>Rychlost přenosu 10Mb/s až 100Mb/s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E9EE02-541E-450A-B08E-624C10B8C51E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7475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475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D2C17D-C321-4D9E-89C8-51B82A478825}" type="slidenum">
              <a:rPr lang="cs-CZ" altLang="cs-CZ" smtClean="0"/>
              <a:pPr/>
              <a:t>39</a:t>
            </a:fld>
            <a:endParaRPr lang="cs-CZ" altLang="cs-CZ" smtClean="0"/>
          </a:p>
        </p:txBody>
      </p:sp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Fyzická úroveň</a:t>
            </a:r>
            <a:endParaRPr lang="en-US" altLang="cs-CZ" smtClean="0"/>
          </a:p>
        </p:txBody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Zigbee/IEEE 802.15.4</a:t>
            </a:r>
            <a:endParaRPr lang="en-US" altLang="ko-KR" smtClean="0">
              <a:ea typeface="Gulim" pitchFamily="34" charset="-127"/>
            </a:endParaRPr>
          </a:p>
          <a:p>
            <a:pPr lvl="1" eaLnBrk="1" hangingPunct="1"/>
            <a:r>
              <a:rPr lang="cs-CZ" altLang="ko-KR" smtClean="0"/>
              <a:t>Pásmo </a:t>
            </a:r>
            <a:r>
              <a:rPr lang="en-US" altLang="ko-KR" smtClean="0">
                <a:ea typeface="Gulim" pitchFamily="34" charset="-127"/>
              </a:rPr>
              <a:t>2.4GHz</a:t>
            </a:r>
            <a:endParaRPr lang="cs-CZ" altLang="ko-KR" smtClean="0"/>
          </a:p>
          <a:p>
            <a:pPr lvl="1" eaLnBrk="1" hangingPunct="1"/>
            <a:r>
              <a:rPr lang="cs-CZ" altLang="ko-KR" smtClean="0"/>
              <a:t>Rychlost přenosu </a:t>
            </a:r>
            <a:r>
              <a:rPr lang="en-US" altLang="ko-KR" smtClean="0">
                <a:ea typeface="Gulim" pitchFamily="34" charset="-127"/>
              </a:rPr>
              <a:t>250Kb</a:t>
            </a:r>
            <a:r>
              <a:rPr lang="cs-CZ" altLang="ko-KR" smtClean="0"/>
              <a:t>/s</a:t>
            </a:r>
            <a:endParaRPr lang="en-US" altLang="ko-KR" smtClean="0">
              <a:ea typeface="Gulim" pitchFamily="34" charset="-127"/>
            </a:endParaRPr>
          </a:p>
          <a:p>
            <a:pPr lvl="1" eaLnBrk="1" hangingPunct="1"/>
            <a:r>
              <a:rPr lang="cs-CZ" altLang="ko-KR" smtClean="0"/>
              <a:t>Dosah až 30m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Pico radio</a:t>
            </a:r>
            <a:endParaRPr lang="en-US" altLang="ko-KR" smtClean="0">
              <a:ea typeface="Gulim" pitchFamily="34" charset="-127"/>
            </a:endParaRPr>
          </a:p>
          <a:p>
            <a:pPr lvl="1" eaLnBrk="1" hangingPunct="1"/>
            <a:r>
              <a:rPr lang="en-US" altLang="ko-KR" smtClean="0">
                <a:ea typeface="Gulim" pitchFamily="34" charset="-127"/>
              </a:rPr>
              <a:t>100Kbps</a:t>
            </a:r>
          </a:p>
          <a:p>
            <a:pPr lvl="1" eaLnBrk="1" hangingPunct="1"/>
            <a:r>
              <a:rPr lang="cs-CZ" altLang="ko-KR" smtClean="0"/>
              <a:t>Příkon do</a:t>
            </a:r>
            <a:r>
              <a:rPr lang="en-US" altLang="ko-KR" smtClean="0">
                <a:ea typeface="Gulim" pitchFamily="34" charset="-127"/>
              </a:rPr>
              <a:t> 100 </a:t>
            </a:r>
            <a:r>
              <a:rPr lang="el-GR" altLang="ko-KR" smtClean="0">
                <a:ea typeface="Gulim" pitchFamily="34" charset="-127"/>
                <a:cs typeface="Arial" panose="020B0604020202020204" pitchFamily="34" charset="0"/>
              </a:rPr>
              <a:t>μ</a:t>
            </a:r>
            <a:r>
              <a:rPr lang="en-US" altLang="ko-KR" smtClean="0">
                <a:ea typeface="Gulim" pitchFamily="34" charset="-127"/>
              </a:rPr>
              <a:t>W </a:t>
            </a:r>
            <a:endParaRPr lang="en-US" altLang="en-US" smtClean="0"/>
          </a:p>
          <a:p>
            <a:pPr eaLnBrk="1" hangingPunct="1"/>
            <a:r>
              <a:rPr lang="cs-CZ" altLang="en-US" smtClean="0"/>
              <a:t>Další možnosti</a:t>
            </a:r>
          </a:p>
          <a:p>
            <a:pPr lvl="1" eaLnBrk="1" hangingPunct="1"/>
            <a:r>
              <a:rPr lang="cs-CZ" altLang="en-US" smtClean="0"/>
              <a:t>Infračervené spektrum</a:t>
            </a:r>
            <a:endParaRPr lang="en-US" altLang="en-US" smtClean="0"/>
          </a:p>
          <a:p>
            <a:pPr eaLnBrk="1" hangingPunct="1"/>
            <a:endParaRPr lang="en-US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Telos</a:t>
            </a:r>
          </a:p>
        </p:txBody>
      </p:sp>
      <p:sp>
        <p:nvSpPr>
          <p:cNvPr id="10243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C6AF6-B5CD-471A-B319-E0139F2522F2}" type="datetime1">
              <a:rPr lang="cs-CZ" altLang="en-US" smtClean="0"/>
              <a:pPr/>
              <a:t>26. 11. 2019</a:t>
            </a:fld>
            <a:endParaRPr lang="cs-CZ" altLang="en-US" smtClean="0"/>
          </a:p>
        </p:txBody>
      </p:sp>
      <p:sp>
        <p:nvSpPr>
          <p:cNvPr id="10244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mtClean="0"/>
              <a:t>Bezdrátové senzorické sítě</a:t>
            </a:r>
          </a:p>
        </p:txBody>
      </p:sp>
      <p:sp>
        <p:nvSpPr>
          <p:cNvPr id="1024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2E8256-75A0-4A53-8C01-86A1146D5AD2}" type="slidenum">
              <a:rPr lang="cs-CZ" altLang="en-US" smtClean="0"/>
              <a:pPr/>
              <a:t>4</a:t>
            </a:fld>
            <a:endParaRPr lang="cs-CZ" altLang="en-US" smtClean="0"/>
          </a:p>
        </p:txBody>
      </p:sp>
      <p:pic>
        <p:nvPicPr>
          <p:cNvPr id="10246" name="Picture 2" descr="http://www.wsnblog.com/wp-content/uploads/2010/08/Z1-vs.-TelosB_html_1281cc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68103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A515F7-52BE-4A09-A908-69B8EE0FED83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7680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680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D0786A-1F51-4188-AFB8-95F3785D85D0}" type="slidenum">
              <a:rPr lang="cs-CZ" altLang="cs-CZ" smtClean="0"/>
              <a:pPr/>
              <a:t>40</a:t>
            </a:fld>
            <a:endParaRPr lang="cs-CZ" altLang="cs-CZ" smtClean="0"/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Linková úroveň</a:t>
            </a:r>
            <a:endParaRPr lang="en-US" altLang="en-US" smtClean="0"/>
          </a:p>
        </p:txBody>
      </p:sp>
      <p:sp>
        <p:nvSpPr>
          <p:cNvPr id="7680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Cíl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Vytváření síťové infrastruktury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Spravedlivé a efektivní sdílení komunikačních zdrojů mezi mikrosenzory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Možnosti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Celulární sítě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Ad hoc sítě (802.11, Bluetooth)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Multiplexování přenosů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Detekce datových rámců 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Přístup ke komunikačnímu médiu</a:t>
            </a: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cs-CZ" altLang="en-US" smtClean="0"/>
              <a:t>Zpracování chyb</a:t>
            </a:r>
          </a:p>
          <a:p>
            <a:pPr eaLnBrk="1" hangingPunct="1">
              <a:lnSpc>
                <a:spcPct val="90000"/>
              </a:lnSpc>
            </a:pPr>
            <a:endParaRPr lang="cs-CZ" alt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567FB5-C86C-48D3-873B-746F8A5B601A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7885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7885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41769F-FDFF-4BEE-B458-BDAB34DF43BE}" type="slidenum">
              <a:rPr lang="cs-CZ" altLang="cs-CZ" smtClean="0"/>
              <a:pPr/>
              <a:t>41</a:t>
            </a:fld>
            <a:endParaRPr lang="cs-CZ" altLang="cs-CZ" smtClean="0"/>
          </a:p>
        </p:txBody>
      </p:sp>
      <p:sp>
        <p:nvSpPr>
          <p:cNvPr id="788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Přístup</a:t>
            </a:r>
            <a:r>
              <a:rPr lang="en-US" altLang="en-US" smtClean="0"/>
              <a:t> </a:t>
            </a:r>
            <a:r>
              <a:rPr lang="cs-CZ" altLang="en-US" smtClean="0"/>
              <a:t>k médiu</a:t>
            </a:r>
            <a:endParaRPr lang="en-US" altLang="en-US" smtClean="0"/>
          </a:p>
        </p:txBody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6100"/>
            <a:ext cx="8229600" cy="4314825"/>
          </a:xfrm>
        </p:spPr>
        <p:txBody>
          <a:bodyPr/>
          <a:lstStyle/>
          <a:p>
            <a:pPr eaLnBrk="1" hangingPunct="1"/>
            <a:r>
              <a:rPr lang="cs-CZ" altLang="en-US" smtClean="0"/>
              <a:t>Výběr podle kritéria minimální spotřeby</a:t>
            </a:r>
          </a:p>
          <a:p>
            <a:pPr eaLnBrk="1" hangingPunct="1"/>
            <a:r>
              <a:rPr lang="cs-CZ" altLang="en-US" smtClean="0"/>
              <a:t>Radiový přenos představuje největší</a:t>
            </a:r>
            <a:r>
              <a:rPr lang="en-US" altLang="en-US" smtClean="0"/>
              <a:t> </a:t>
            </a:r>
            <a:r>
              <a:rPr lang="cs-CZ" altLang="en-US" smtClean="0"/>
              <a:t>požadavky na napájení</a:t>
            </a:r>
          </a:p>
          <a:p>
            <a:pPr eaLnBrk="1" hangingPunct="1"/>
            <a:r>
              <a:rPr lang="cs-CZ" altLang="en-US" smtClean="0"/>
              <a:t>Používá se </a:t>
            </a:r>
            <a:r>
              <a:rPr lang="en-US" altLang="en-US" smtClean="0"/>
              <a:t>CSMA/</a:t>
            </a:r>
            <a:r>
              <a:rPr lang="cs-CZ" altLang="en-US" smtClean="0"/>
              <a:t>CA, plánování na aplikační úrovni, speciální metody vyvinuté pro tento účel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93636A-9844-4D9D-B481-8D26FE3C599F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8089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09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C78C69-913B-4222-A676-1EDEA572EC21}" type="slidenum">
              <a:rPr lang="cs-CZ" altLang="cs-CZ" smtClean="0"/>
              <a:pPr/>
              <a:t>42</a:t>
            </a:fld>
            <a:endParaRPr lang="cs-CZ" altLang="cs-CZ" smtClean="0"/>
          </a:p>
        </p:txBody>
      </p:sp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</a:t>
            </a:r>
            <a:r>
              <a:rPr lang="cs-CZ" altLang="en-US" smtClean="0"/>
              <a:t>íťová úroveň</a:t>
            </a:r>
            <a:endParaRPr lang="en-US" altLang="en-US" smtClean="0"/>
          </a:p>
        </p:txBody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35487"/>
          </a:xfrm>
        </p:spPr>
        <p:txBody>
          <a:bodyPr/>
          <a:lstStyle/>
          <a:p>
            <a:pPr eaLnBrk="1" hangingPunct="1"/>
            <a:r>
              <a:rPr lang="cs-CZ" altLang="cs-CZ" smtClean="0"/>
              <a:t>Použité principy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Zajištění požadavku minimální spotřeby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Data-centric zpracování dat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Pokud je třeba výměna dat, pak pokud je to možné, využije se agregace d</a:t>
            </a:r>
            <a:r>
              <a:rPr lang="en-US" altLang="en-US" smtClean="0"/>
              <a:t>a</a:t>
            </a:r>
            <a:r>
              <a:rPr lang="cs-CZ" altLang="en-US" smtClean="0"/>
              <a:t>t</a:t>
            </a:r>
          </a:p>
          <a:p>
            <a:pPr lvl="1" eaLnBrk="1" hangingPunct="1"/>
            <a:r>
              <a:rPr lang="cs-CZ" altLang="en-US" smtClean="0"/>
              <a:t>K adresování se nepoužívají síťové adresy ani jiný mechanizmus vztažený k umístění mikrosenzoru</a:t>
            </a:r>
          </a:p>
          <a:p>
            <a:pPr lvl="1" eaLnBrk="1" hangingPunct="1"/>
            <a:r>
              <a:rPr lang="cs-CZ" altLang="en-US" smtClean="0"/>
              <a:t>Adresování je založené na atributech (vyhledání uzlu s danou teplotou</a:t>
            </a:r>
          </a:p>
          <a:p>
            <a:pPr lvl="1" eaLnBrk="1" hangingPunct="1"/>
            <a:r>
              <a:rPr lang="cs-CZ" altLang="en-US" smtClean="0"/>
              <a:t>Uzly mohou (musí) znát </a:t>
            </a:r>
            <a:r>
              <a:rPr lang="en-US" altLang="en-US" smtClean="0"/>
              <a:t>s</a:t>
            </a:r>
            <a:r>
              <a:rPr lang="cs-CZ" altLang="en-US" smtClean="0"/>
              <a:t>voji geografickou (vzájemnou) polohu (s teplotou se přenese i lokalita sondy)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50D4AB-BFCD-4A82-ABBC-7BA8E00233A3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829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29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0BDC75B-E832-4036-92C4-4FE3BFBEC26E}" type="slidenum">
              <a:rPr lang="cs-CZ" altLang="cs-CZ" smtClean="0"/>
              <a:pPr/>
              <a:t>43</a:t>
            </a:fld>
            <a:endParaRPr lang="cs-CZ" altLang="cs-CZ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en-US" smtClean="0"/>
              <a:t>S</a:t>
            </a:r>
            <a:r>
              <a:rPr lang="cs-CZ" altLang="en-US" smtClean="0"/>
              <a:t>íťová úroveň</a:t>
            </a:r>
            <a:endParaRPr lang="en-US" altLang="en-US" smtClean="0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103687"/>
          </a:xfrm>
        </p:spPr>
        <p:txBody>
          <a:bodyPr/>
          <a:lstStyle/>
          <a:p>
            <a:pPr eaLnBrk="1" hangingPunct="1"/>
            <a:r>
              <a:rPr lang="cs-CZ" altLang="cs-CZ" smtClean="0"/>
              <a:t>Směrování</a:t>
            </a:r>
          </a:p>
          <a:p>
            <a:pPr lvl="1" eaLnBrk="1" hangingPunct="1"/>
            <a:r>
              <a:rPr lang="cs-CZ" altLang="en-US" smtClean="0"/>
              <a:t>Podle minimální potřebné energie (min. počet přeskoků)</a:t>
            </a:r>
          </a:p>
          <a:p>
            <a:pPr lvl="1" eaLnBrk="1" hangingPunct="1"/>
            <a:r>
              <a:rPr lang="cs-CZ" altLang="en-US" smtClean="0"/>
              <a:t>Podle maximálního dostupného výkonu</a:t>
            </a:r>
          </a:p>
          <a:p>
            <a:pPr eaLnBrk="1" hangingPunct="1"/>
            <a:r>
              <a:rPr lang="cs-CZ" altLang="en-US" smtClean="0"/>
              <a:t>Da</a:t>
            </a:r>
            <a:r>
              <a:rPr lang="en-US" altLang="en-US" smtClean="0"/>
              <a:t>t</a:t>
            </a:r>
            <a:r>
              <a:rPr lang="cs-CZ" altLang="en-US" smtClean="0"/>
              <a:t>a-centric směrování</a:t>
            </a:r>
          </a:p>
          <a:p>
            <a:pPr lvl="1" eaLnBrk="1" hangingPunct="1"/>
            <a:r>
              <a:rPr lang="cs-CZ" altLang="en-US" smtClean="0"/>
              <a:t>Difuzní směrování</a:t>
            </a:r>
            <a:r>
              <a:rPr lang="en-US" altLang="en-US" smtClean="0"/>
              <a:t> </a:t>
            </a:r>
            <a:r>
              <a:rPr lang="cs-CZ" altLang="en-US" smtClean="0"/>
              <a:t>- podle atributů, agregace da</a:t>
            </a:r>
            <a:r>
              <a:rPr lang="en-US" altLang="en-US" smtClean="0"/>
              <a:t>t</a:t>
            </a:r>
            <a:endParaRPr lang="cs-CZ" altLang="en-US" smtClean="0"/>
          </a:p>
          <a:p>
            <a:pPr eaLnBrk="1" hangingPunct="1"/>
            <a:r>
              <a:rPr lang="cs-CZ" altLang="en-US" smtClean="0"/>
              <a:t>Záplavové směrování</a:t>
            </a:r>
          </a:p>
          <a:p>
            <a:pPr eaLnBrk="1" hangingPunct="1"/>
            <a:r>
              <a:rPr lang="cs-CZ" altLang="en-US" smtClean="0"/>
              <a:t>Náhodné směrování (gossip)</a:t>
            </a:r>
            <a:endParaRPr lang="en-US" altLang="en-US" smtClean="0"/>
          </a:p>
          <a:p>
            <a:pPr lvl="1" eaLnBrk="1" hangingPunct="1"/>
            <a:r>
              <a:rPr lang="cs-CZ" altLang="en-US" smtClean="0"/>
              <a:t>Nejednotné šíření</a:t>
            </a:r>
          </a:p>
          <a:p>
            <a:pPr eaLnBrk="1" hangingPunct="1"/>
            <a:r>
              <a:rPr lang="cs-CZ" altLang="en-US" smtClean="0"/>
              <a:t>Geografické směrování</a:t>
            </a:r>
            <a:endParaRPr lang="en-US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711217-E16A-42B1-B385-E9858950560F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849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49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884622-ECDA-48AA-8669-6873DDDF0000}" type="slidenum">
              <a:rPr lang="cs-CZ" altLang="cs-CZ" smtClean="0"/>
              <a:pPr/>
              <a:t>44</a:t>
            </a:fld>
            <a:endParaRPr lang="cs-CZ" altLang="cs-CZ" smtClean="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Transportní úroveň</a:t>
            </a:r>
            <a:endParaRPr lang="en-US" altLang="cs-CZ" smtClean="0"/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Spolehlivý přenos dat mezi koncovými uzly</a:t>
            </a:r>
            <a:endParaRPr lang="en-US" altLang="cs-CZ" smtClean="0"/>
          </a:p>
          <a:p>
            <a:pPr lvl="1" eaLnBrk="1" hangingPunct="1"/>
            <a:r>
              <a:rPr lang="cs-CZ" altLang="cs-CZ" smtClean="0"/>
              <a:t>Problém řízení toku dat</a:t>
            </a:r>
          </a:p>
          <a:p>
            <a:pPr lvl="1" eaLnBrk="1" hangingPunct="1"/>
            <a:r>
              <a:rPr lang="cs-CZ" altLang="cs-CZ" smtClean="0"/>
              <a:t>Problém opakování přenosu</a:t>
            </a:r>
          </a:p>
          <a:p>
            <a:pPr lvl="2" eaLnBrk="1" hangingPunct="1"/>
            <a:r>
              <a:rPr lang="cs-CZ" altLang="cs-CZ" smtClean="0"/>
              <a:t>Mezi koncovými uzly</a:t>
            </a:r>
          </a:p>
          <a:p>
            <a:pPr lvl="2" eaLnBrk="1" hangingPunct="1"/>
            <a:r>
              <a:rPr lang="cs-CZ" altLang="cs-CZ" smtClean="0"/>
              <a:t>Mezi sousedními uzly</a:t>
            </a:r>
          </a:p>
          <a:p>
            <a:pPr lvl="1" eaLnBrk="1" hangingPunct="1"/>
            <a:r>
              <a:rPr lang="cs-CZ" altLang="cs-CZ" smtClean="0"/>
              <a:t>Problém zahlcení sítě</a:t>
            </a:r>
            <a:endParaRPr lang="en-US" altLang="cs-CZ" smtClean="0"/>
          </a:p>
          <a:p>
            <a:pPr eaLnBrk="1" hangingPunct="1"/>
            <a:r>
              <a:rPr lang="cs-CZ" altLang="cs-CZ" smtClean="0"/>
              <a:t>Bezpečnost přenosu dat mezi koncovými uzly</a:t>
            </a:r>
          </a:p>
          <a:p>
            <a:pPr lvl="1" eaLnBrk="1" hangingPunct="1"/>
            <a:r>
              <a:rPr lang="cs-CZ" altLang="cs-CZ" smtClean="0"/>
              <a:t>Ověřování identity, šifrování, ochrana integrity dat</a:t>
            </a:r>
          </a:p>
          <a:p>
            <a:pPr lvl="1" eaLnBrk="1" hangingPunct="1"/>
            <a:r>
              <a:rPr lang="cs-CZ" altLang="ko-KR" smtClean="0"/>
              <a:t>Problém s agregací dat</a:t>
            </a:r>
          </a:p>
          <a:p>
            <a:pPr lvl="1" eaLnBrk="1" hangingPunct="1"/>
            <a:r>
              <a:rPr lang="cs-CZ" altLang="ko-KR" smtClean="0"/>
              <a:t>Problém sdílení klíčů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4D5FDC-1ABF-4F5F-8A71-EADFEC1944E4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8704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704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9158C9-8662-43F7-B399-AD383463674E}" type="slidenum">
              <a:rPr lang="cs-CZ" altLang="cs-CZ" smtClean="0"/>
              <a:pPr/>
              <a:t>45</a:t>
            </a:fld>
            <a:endParaRPr lang="cs-CZ" altLang="cs-CZ" smtClean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Aplikační úroveň</a:t>
            </a:r>
            <a:endParaRPr lang="en-US" altLang="en-US" smtClean="0"/>
          </a:p>
        </p:txBody>
      </p:sp>
      <p:sp>
        <p:nvSpPr>
          <p:cNvPr id="870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Databázové aplikace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Síť senzorů se chápe jako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Jazyky pro manipulaci s daty</a:t>
            </a:r>
            <a:endParaRPr lang="en-US" altLang="cs-CZ" smtClean="0"/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Pohled na síť jako na virtuální stroj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Použití middleware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Zajištění transparentnosti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Operační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vlákna, mikrovlákna, prioritní obsluha, řízení událostmi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TinyOS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Multiplatformní systém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Záruka stability?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Mantis OS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Další?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363078-074C-40C6-B835-72258C2576C2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8909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8909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D84872-6210-4087-A225-026A1CC33737}" type="slidenum">
              <a:rPr lang="cs-CZ" altLang="cs-CZ" smtClean="0"/>
              <a:pPr/>
              <a:t>46</a:t>
            </a:fld>
            <a:endParaRPr lang="cs-CZ" altLang="cs-CZ" smtClean="0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Další problémy</a:t>
            </a:r>
            <a:endParaRPr lang="en-US" altLang="en-US" smtClean="0"/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en-US" smtClean="0"/>
              <a:t>Problém lokalizace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Data nemají význam bez znalosti polohy kde byla získána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GPS není vhodný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Senzory i v místech, k</a:t>
            </a:r>
            <a:r>
              <a:rPr lang="en-US" altLang="en-US" smtClean="0"/>
              <a:t>d</a:t>
            </a:r>
            <a:r>
              <a:rPr lang="cs-CZ" altLang="en-US" smtClean="0"/>
              <a:t>e není signál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Většinou stačí relativní pozice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smtClean="0"/>
              <a:t>Lokalizace relativně k vytipovaným bodům (vysílače polohy)</a:t>
            </a:r>
            <a:endParaRPr lang="en-US" altLang="cs-CZ" sz="1800" smtClean="0"/>
          </a:p>
          <a:p>
            <a:pPr lvl="2" eaLnBrk="1" hangingPunct="1">
              <a:lnSpc>
                <a:spcPct val="90000"/>
              </a:lnSpc>
            </a:pPr>
            <a:r>
              <a:rPr lang="cs-CZ" altLang="cs-CZ" sz="1800" smtClean="0"/>
              <a:t>Lokalizace relativně k počátku (vstup do sítě)</a:t>
            </a:r>
            <a:endParaRPr lang="cs-CZ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</a:t>
            </a:r>
            <a:r>
              <a:rPr lang="cs-CZ" altLang="en-US" smtClean="0"/>
              <a:t>roblém časové synchronizace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Lokalizace pohybu tělesa podle hluku, který vydává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Výpočet polohy na základě intenzity hluku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Přesnost závisí na časové synchronizaci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mtClean="0"/>
              <a:t>NTP není vhodné, GPS (10ns) také ne (cena, příkon, velikost)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6797BB-E369-4BDC-B4E4-C6006A612F4E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911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11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03BB23-E6AD-486F-A4EF-4EF45DBEFD71}" type="slidenum">
              <a:rPr lang="cs-CZ" altLang="cs-CZ" smtClean="0"/>
              <a:pPr/>
              <a:t>47</a:t>
            </a:fld>
            <a:endParaRPr lang="cs-CZ" altLang="cs-CZ" smtClean="0"/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problémy</a:t>
            </a: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</a:t>
            </a:r>
            <a:r>
              <a:rPr lang="cs-CZ" altLang="en-US" smtClean="0"/>
              <a:t>roblém kalibrace čidel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cs-CZ" altLang="en-US" smtClean="0"/>
              <a:t>roblém agregace a míchání dat</a:t>
            </a:r>
          </a:p>
          <a:p>
            <a:pPr lvl="1" eaLnBrk="1" hangingPunct="1"/>
            <a:r>
              <a:rPr lang="cs-CZ" altLang="en-US" smtClean="0"/>
              <a:t>Redukce množství přenášených dat</a:t>
            </a:r>
          </a:p>
          <a:p>
            <a:pPr lvl="1" eaLnBrk="1" hangingPunct="1"/>
            <a:r>
              <a:rPr lang="cs-CZ" altLang="en-US" smtClean="0"/>
              <a:t>Může také odhadovat důležitost dat</a:t>
            </a:r>
          </a:p>
          <a:p>
            <a:pPr lvl="1" eaLnBrk="1" hangingPunct="1"/>
            <a:r>
              <a:rPr lang="cs-CZ" altLang="en-US" smtClean="0"/>
              <a:t>Koordinace vzorkování dat</a:t>
            </a:r>
          </a:p>
          <a:p>
            <a:pPr lvl="1" eaLnBrk="1" hangingPunct="1"/>
            <a:r>
              <a:rPr lang="cs-CZ" altLang="en-US" smtClean="0"/>
              <a:t>Vazba směrování </a:t>
            </a:r>
          </a:p>
          <a:p>
            <a:pPr eaLnBrk="1" hangingPunct="1"/>
            <a:r>
              <a:rPr lang="en-US" altLang="en-US" smtClean="0"/>
              <a:t>P</a:t>
            </a:r>
            <a:r>
              <a:rPr lang="cs-CZ" altLang="en-US" smtClean="0"/>
              <a:t>roblematika bezpečnosti</a:t>
            </a:r>
          </a:p>
          <a:p>
            <a:pPr lvl="1" eaLnBrk="1" hangingPunct="1"/>
            <a:r>
              <a:rPr lang="cs-CZ" altLang="en-US" smtClean="0"/>
              <a:t>Šifrování, ověřování, integrita dat</a:t>
            </a:r>
          </a:p>
          <a:p>
            <a:pPr eaLnBrk="1" hangingPunct="1"/>
            <a:r>
              <a:rPr lang="cs-CZ" altLang="en-US" smtClean="0"/>
              <a:t>Problém ochrany proti DOS útokům</a:t>
            </a:r>
          </a:p>
          <a:p>
            <a:pPr eaLnBrk="1" hangingPunct="1"/>
            <a:r>
              <a:rPr lang="cs-CZ" altLang="en-US" smtClean="0"/>
              <a:t>Problém zajištění </a:t>
            </a:r>
            <a:r>
              <a:rPr lang="en-US" altLang="en-US" smtClean="0"/>
              <a:t>d</a:t>
            </a:r>
            <a:r>
              <a:rPr lang="cs-CZ" altLang="en-US" smtClean="0"/>
              <a:t>ůvěrnosti sítě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40AE4F-11B2-4DC1-80C3-48E164AC73C6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93187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318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904B18-BD34-48DD-B1F7-F61B4FEC1D5E}" type="slidenum">
              <a:rPr lang="cs-CZ" altLang="cs-CZ" smtClean="0"/>
              <a:pPr/>
              <a:t>48</a:t>
            </a:fld>
            <a:endParaRPr lang="cs-CZ" altLang="cs-CZ" smtClean="0"/>
          </a:p>
        </p:txBody>
      </p:sp>
      <p:sp>
        <p:nvSpPr>
          <p:cNvPr id="931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TinyOS</a:t>
            </a:r>
          </a:p>
        </p:txBody>
      </p:sp>
      <p:sp>
        <p:nvSpPr>
          <p:cNvPr id="93190" name="AutoShape 3"/>
          <p:cNvSpPr>
            <a:spLocks noChangeArrowheads="1"/>
          </p:cNvSpPr>
          <p:nvPr/>
        </p:nvSpPr>
        <p:spPr bwMode="auto">
          <a:xfrm>
            <a:off x="1122363" y="4384675"/>
            <a:ext cx="1798637" cy="604838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b="1">
              <a:ea typeface="SimSun" panose="02010600030101010101" pitchFamily="2" charset="-122"/>
            </a:endParaRPr>
          </a:p>
        </p:txBody>
      </p:sp>
      <p:sp>
        <p:nvSpPr>
          <p:cNvPr id="93191" name="AutoShape 4"/>
          <p:cNvSpPr>
            <a:spLocks noChangeArrowheads="1"/>
          </p:cNvSpPr>
          <p:nvPr/>
        </p:nvSpPr>
        <p:spPr bwMode="auto">
          <a:xfrm>
            <a:off x="2347913" y="4384675"/>
            <a:ext cx="1797050" cy="604838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zh-CN" altLang="en-US" b="1">
              <a:ea typeface="SimSun" panose="02010600030101010101" pitchFamily="2" charset="-122"/>
            </a:endParaRPr>
          </a:p>
        </p:txBody>
      </p:sp>
      <p:sp>
        <p:nvSpPr>
          <p:cNvPr id="93192" name="AutoShape 5"/>
          <p:cNvSpPr>
            <a:spLocks noChangeArrowheads="1"/>
          </p:cNvSpPr>
          <p:nvPr/>
        </p:nvSpPr>
        <p:spPr bwMode="auto">
          <a:xfrm>
            <a:off x="1122363" y="3163888"/>
            <a:ext cx="6689725" cy="2497137"/>
          </a:xfrm>
          <a:prstGeom prst="cube">
            <a:avLst>
              <a:gd name="adj" fmla="val 23421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Communication</a:t>
            </a:r>
          </a:p>
        </p:txBody>
      </p:sp>
      <p:sp>
        <p:nvSpPr>
          <p:cNvPr id="93193" name="AutoShape 6"/>
          <p:cNvSpPr>
            <a:spLocks noChangeArrowheads="1"/>
          </p:cNvSpPr>
          <p:nvPr/>
        </p:nvSpPr>
        <p:spPr bwMode="auto">
          <a:xfrm>
            <a:off x="1122363" y="2870200"/>
            <a:ext cx="2230437" cy="2500313"/>
          </a:xfrm>
          <a:prstGeom prst="cub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Actuating</a:t>
            </a:r>
          </a:p>
        </p:txBody>
      </p:sp>
      <p:sp>
        <p:nvSpPr>
          <p:cNvPr id="93194" name="AutoShape 7"/>
          <p:cNvSpPr>
            <a:spLocks noChangeArrowheads="1"/>
          </p:cNvSpPr>
          <p:nvPr/>
        </p:nvSpPr>
        <p:spPr bwMode="auto">
          <a:xfrm>
            <a:off x="2347913" y="2870200"/>
            <a:ext cx="2230437" cy="2500313"/>
          </a:xfrm>
          <a:prstGeom prst="cube">
            <a:avLst>
              <a:gd name="adj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Sensing</a:t>
            </a:r>
          </a:p>
        </p:txBody>
      </p:sp>
      <p:sp>
        <p:nvSpPr>
          <p:cNvPr id="93195" name="AutoShape 8"/>
          <p:cNvSpPr>
            <a:spLocks noChangeArrowheads="1"/>
          </p:cNvSpPr>
          <p:nvPr/>
        </p:nvSpPr>
        <p:spPr bwMode="auto">
          <a:xfrm>
            <a:off x="3571875" y="2870200"/>
            <a:ext cx="3381375" cy="2500313"/>
          </a:xfrm>
          <a:prstGeom prst="cube">
            <a:avLst>
              <a:gd name="adj" fmla="val 2342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Communication</a:t>
            </a:r>
          </a:p>
        </p:txBody>
      </p:sp>
      <p:sp>
        <p:nvSpPr>
          <p:cNvPr id="93196" name="AutoShape 9"/>
          <p:cNvSpPr>
            <a:spLocks noChangeArrowheads="1"/>
          </p:cNvSpPr>
          <p:nvPr/>
        </p:nvSpPr>
        <p:spPr bwMode="auto">
          <a:xfrm>
            <a:off x="1282700" y="2284413"/>
            <a:ext cx="6329363" cy="1439862"/>
          </a:xfrm>
          <a:prstGeom prst="cube">
            <a:avLst>
              <a:gd name="adj" fmla="val 3444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Application (User Components)</a:t>
            </a:r>
          </a:p>
        </p:txBody>
      </p:sp>
      <p:sp>
        <p:nvSpPr>
          <p:cNvPr id="93197" name="AutoShape 10"/>
          <p:cNvSpPr>
            <a:spLocks noChangeArrowheads="1"/>
          </p:cNvSpPr>
          <p:nvPr/>
        </p:nvSpPr>
        <p:spPr bwMode="auto">
          <a:xfrm>
            <a:off x="1547813" y="1844675"/>
            <a:ext cx="4343400" cy="1060450"/>
          </a:xfrm>
          <a:prstGeom prst="cube">
            <a:avLst>
              <a:gd name="adj" fmla="val 25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Main (includes Scheduler)</a:t>
            </a:r>
          </a:p>
        </p:txBody>
      </p:sp>
      <p:sp>
        <p:nvSpPr>
          <p:cNvPr id="93198" name="Text Box 11"/>
          <p:cNvSpPr txBox="1">
            <a:spLocks noChangeArrowheads="1"/>
          </p:cNvSpPr>
          <p:nvPr/>
        </p:nvSpPr>
        <p:spPr bwMode="auto">
          <a:xfrm>
            <a:off x="2244725" y="4457700"/>
            <a:ext cx="248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Hardware Abstractions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4BDD39-4B64-4EC8-BCB3-71FE9F556773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95235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523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3085AA-0A50-46B1-B0DA-B8E3464EB709}" type="slidenum">
              <a:rPr lang="cs-CZ" altLang="cs-CZ" smtClean="0"/>
              <a:pPr/>
              <a:t>49</a:t>
            </a:fld>
            <a:endParaRPr lang="cs-CZ" altLang="cs-CZ" smtClean="0"/>
          </a:p>
        </p:txBody>
      </p:sp>
      <p:sp>
        <p:nvSpPr>
          <p:cNvPr id="952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TinyOS – příklad aplikace</a:t>
            </a:r>
          </a:p>
        </p:txBody>
      </p:sp>
      <p:sp>
        <p:nvSpPr>
          <p:cNvPr id="95238" name="Rectangle 3"/>
          <p:cNvSpPr>
            <a:spLocks noChangeArrowheads="1"/>
          </p:cNvSpPr>
          <p:nvPr/>
        </p:nvSpPr>
        <p:spPr bwMode="auto">
          <a:xfrm>
            <a:off x="1617663" y="5130800"/>
            <a:ext cx="2243137" cy="48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39" name="Rectangle 4"/>
          <p:cNvSpPr>
            <a:spLocks noChangeArrowheads="1"/>
          </p:cNvSpPr>
          <p:nvPr/>
        </p:nvSpPr>
        <p:spPr bwMode="auto">
          <a:xfrm>
            <a:off x="1617663" y="4305300"/>
            <a:ext cx="2638425" cy="482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40" name="Line 5"/>
          <p:cNvSpPr>
            <a:spLocks noChangeShapeType="1"/>
          </p:cNvSpPr>
          <p:nvPr/>
        </p:nvSpPr>
        <p:spPr bwMode="auto">
          <a:xfrm flipH="1">
            <a:off x="4648200" y="2133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1" name="Line 6"/>
          <p:cNvSpPr>
            <a:spLocks noChangeShapeType="1"/>
          </p:cNvSpPr>
          <p:nvPr/>
        </p:nvSpPr>
        <p:spPr bwMode="auto">
          <a:xfrm>
            <a:off x="5486400" y="2209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7"/>
          <p:cNvSpPr txBox="1">
            <a:spLocks noChangeArrowheads="1"/>
          </p:cNvSpPr>
          <p:nvPr/>
        </p:nvSpPr>
        <p:spPr bwMode="auto">
          <a:xfrm>
            <a:off x="1635125" y="6018213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RFM</a:t>
            </a:r>
          </a:p>
        </p:txBody>
      </p:sp>
      <p:sp>
        <p:nvSpPr>
          <p:cNvPr id="95243" name="Rectangle 8"/>
          <p:cNvSpPr>
            <a:spLocks noChangeArrowheads="1"/>
          </p:cNvSpPr>
          <p:nvPr/>
        </p:nvSpPr>
        <p:spPr bwMode="auto">
          <a:xfrm>
            <a:off x="1617663" y="5969000"/>
            <a:ext cx="1774825" cy="469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44" name="Text Box 9"/>
          <p:cNvSpPr txBox="1">
            <a:spLocks noChangeArrowheads="1"/>
          </p:cNvSpPr>
          <p:nvPr/>
        </p:nvSpPr>
        <p:spPr bwMode="auto">
          <a:xfrm>
            <a:off x="1673225" y="5167313"/>
            <a:ext cx="1774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Radio byte (MAC)</a:t>
            </a:r>
          </a:p>
        </p:txBody>
      </p:sp>
      <p:sp>
        <p:nvSpPr>
          <p:cNvPr id="95245" name="Text Box 10"/>
          <p:cNvSpPr txBox="1">
            <a:spLocks noChangeArrowheads="1"/>
          </p:cNvSpPr>
          <p:nvPr/>
        </p:nvSpPr>
        <p:spPr bwMode="auto">
          <a:xfrm>
            <a:off x="2227263" y="4367213"/>
            <a:ext cx="1296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Radio Packet</a:t>
            </a:r>
          </a:p>
        </p:txBody>
      </p:sp>
      <p:sp>
        <p:nvSpPr>
          <p:cNvPr id="95246" name="Text Box 11"/>
          <p:cNvSpPr txBox="1">
            <a:spLocks noChangeArrowheads="1"/>
          </p:cNvSpPr>
          <p:nvPr/>
        </p:nvSpPr>
        <p:spPr bwMode="auto">
          <a:xfrm>
            <a:off x="6905625" y="6030913"/>
            <a:ext cx="4302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i2c</a:t>
            </a:r>
          </a:p>
        </p:txBody>
      </p:sp>
      <p:sp>
        <p:nvSpPr>
          <p:cNvPr id="95247" name="Rectangle 12"/>
          <p:cNvSpPr>
            <a:spLocks noChangeArrowheads="1"/>
          </p:cNvSpPr>
          <p:nvPr/>
        </p:nvSpPr>
        <p:spPr bwMode="auto">
          <a:xfrm>
            <a:off x="6927850" y="5994400"/>
            <a:ext cx="533400" cy="482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48" name="Text Box 13"/>
          <p:cNvSpPr txBox="1">
            <a:spLocks noChangeArrowheads="1"/>
          </p:cNvSpPr>
          <p:nvPr/>
        </p:nvSpPr>
        <p:spPr bwMode="auto">
          <a:xfrm>
            <a:off x="6880225" y="5192713"/>
            <a:ext cx="657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Temp</a:t>
            </a:r>
          </a:p>
        </p:txBody>
      </p:sp>
      <p:sp>
        <p:nvSpPr>
          <p:cNvPr id="95249" name="Rectangle 14"/>
          <p:cNvSpPr>
            <a:spLocks noChangeArrowheads="1"/>
          </p:cNvSpPr>
          <p:nvPr/>
        </p:nvSpPr>
        <p:spPr bwMode="auto">
          <a:xfrm>
            <a:off x="6832600" y="5172075"/>
            <a:ext cx="723900" cy="45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50" name="Text Box 15"/>
          <p:cNvSpPr txBox="1">
            <a:spLocks noChangeArrowheads="1"/>
          </p:cNvSpPr>
          <p:nvPr/>
        </p:nvSpPr>
        <p:spPr bwMode="auto">
          <a:xfrm>
            <a:off x="5965825" y="5268913"/>
            <a:ext cx="674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photo</a:t>
            </a:r>
          </a:p>
        </p:txBody>
      </p:sp>
      <p:sp>
        <p:nvSpPr>
          <p:cNvPr id="95251" name="Rectangle 16"/>
          <p:cNvSpPr>
            <a:spLocks noChangeArrowheads="1"/>
          </p:cNvSpPr>
          <p:nvPr/>
        </p:nvSpPr>
        <p:spPr bwMode="auto">
          <a:xfrm>
            <a:off x="5943600" y="5168900"/>
            <a:ext cx="7239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52" name="Rectangle 17"/>
          <p:cNvSpPr>
            <a:spLocks noChangeArrowheads="1"/>
          </p:cNvSpPr>
          <p:nvPr/>
        </p:nvSpPr>
        <p:spPr bwMode="auto">
          <a:xfrm>
            <a:off x="1617663" y="3403600"/>
            <a:ext cx="3086100" cy="558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1400" b="1"/>
              <a:t>Messaging Layer</a:t>
            </a:r>
          </a:p>
        </p:txBody>
      </p:sp>
      <p:sp>
        <p:nvSpPr>
          <p:cNvPr id="95253" name="Text Box 18"/>
          <p:cNvSpPr txBox="1">
            <a:spLocks noChangeArrowheads="1"/>
          </p:cNvSpPr>
          <p:nvPr/>
        </p:nvSpPr>
        <p:spPr bwMode="auto">
          <a:xfrm>
            <a:off x="4724400" y="6096000"/>
            <a:ext cx="735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clocks</a:t>
            </a:r>
          </a:p>
        </p:txBody>
      </p:sp>
      <p:sp>
        <p:nvSpPr>
          <p:cNvPr id="95254" name="Rectangle 19"/>
          <p:cNvSpPr>
            <a:spLocks noChangeArrowheads="1"/>
          </p:cNvSpPr>
          <p:nvPr/>
        </p:nvSpPr>
        <p:spPr bwMode="auto">
          <a:xfrm>
            <a:off x="4702175" y="5995988"/>
            <a:ext cx="723900" cy="482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55" name="Text Box 20"/>
          <p:cNvSpPr txBox="1">
            <a:spLocks noChangeArrowheads="1"/>
          </p:cNvSpPr>
          <p:nvPr/>
        </p:nvSpPr>
        <p:spPr bwMode="auto">
          <a:xfrm>
            <a:off x="1019175" y="606266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bit</a:t>
            </a:r>
          </a:p>
        </p:txBody>
      </p:sp>
      <p:sp>
        <p:nvSpPr>
          <p:cNvPr id="95256" name="Text Box 21"/>
          <p:cNvSpPr txBox="1">
            <a:spLocks noChangeArrowheads="1"/>
          </p:cNvSpPr>
          <p:nvPr/>
        </p:nvSpPr>
        <p:spPr bwMode="auto">
          <a:xfrm>
            <a:off x="871538" y="5202238"/>
            <a:ext cx="547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byte</a:t>
            </a:r>
          </a:p>
        </p:txBody>
      </p:sp>
      <p:sp>
        <p:nvSpPr>
          <p:cNvPr id="95257" name="Text Box 22"/>
          <p:cNvSpPr txBox="1">
            <a:spLocks noChangeArrowheads="1"/>
          </p:cNvSpPr>
          <p:nvPr/>
        </p:nvSpPr>
        <p:spPr bwMode="auto">
          <a:xfrm>
            <a:off x="674688" y="4383088"/>
            <a:ext cx="744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packet</a:t>
            </a:r>
          </a:p>
        </p:txBody>
      </p:sp>
      <p:sp>
        <p:nvSpPr>
          <p:cNvPr id="95258" name="Line 23"/>
          <p:cNvSpPr>
            <a:spLocks noChangeShapeType="1"/>
          </p:cNvSpPr>
          <p:nvPr/>
        </p:nvSpPr>
        <p:spPr bwMode="auto">
          <a:xfrm>
            <a:off x="19050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59" name="Line 24"/>
          <p:cNvSpPr>
            <a:spLocks noChangeShapeType="1"/>
          </p:cNvSpPr>
          <p:nvPr/>
        </p:nvSpPr>
        <p:spPr bwMode="auto">
          <a:xfrm>
            <a:off x="20066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0" name="Line 25"/>
          <p:cNvSpPr>
            <a:spLocks noChangeShapeType="1"/>
          </p:cNvSpPr>
          <p:nvPr/>
        </p:nvSpPr>
        <p:spPr bwMode="auto">
          <a:xfrm>
            <a:off x="17145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1" name="Line 26"/>
          <p:cNvSpPr>
            <a:spLocks noChangeShapeType="1"/>
          </p:cNvSpPr>
          <p:nvPr/>
        </p:nvSpPr>
        <p:spPr bwMode="auto">
          <a:xfrm>
            <a:off x="1816100" y="5613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2" name="Line 27"/>
          <p:cNvSpPr>
            <a:spLocks noChangeShapeType="1"/>
          </p:cNvSpPr>
          <p:nvPr/>
        </p:nvSpPr>
        <p:spPr bwMode="auto">
          <a:xfrm>
            <a:off x="2971800" y="5610225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3" name="Line 28"/>
          <p:cNvSpPr>
            <a:spLocks noChangeShapeType="1"/>
          </p:cNvSpPr>
          <p:nvPr/>
        </p:nvSpPr>
        <p:spPr bwMode="auto">
          <a:xfrm>
            <a:off x="3073400" y="5610225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4" name="Line 29"/>
          <p:cNvSpPr>
            <a:spLocks noChangeShapeType="1"/>
          </p:cNvSpPr>
          <p:nvPr/>
        </p:nvSpPr>
        <p:spPr bwMode="auto">
          <a:xfrm flipH="1">
            <a:off x="1946275" y="4792663"/>
            <a:ext cx="158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5" name="Line 30"/>
          <p:cNvSpPr>
            <a:spLocks noChangeShapeType="1"/>
          </p:cNvSpPr>
          <p:nvPr/>
        </p:nvSpPr>
        <p:spPr bwMode="auto">
          <a:xfrm flipH="1">
            <a:off x="1755775" y="4792663"/>
            <a:ext cx="158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6" name="Line 31"/>
          <p:cNvSpPr>
            <a:spLocks noChangeShapeType="1"/>
          </p:cNvSpPr>
          <p:nvPr/>
        </p:nvSpPr>
        <p:spPr bwMode="auto">
          <a:xfrm flipH="1">
            <a:off x="1857375" y="4787900"/>
            <a:ext cx="1588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7" name="Line 32"/>
          <p:cNvSpPr>
            <a:spLocks noChangeShapeType="1"/>
          </p:cNvSpPr>
          <p:nvPr/>
        </p:nvSpPr>
        <p:spPr bwMode="auto">
          <a:xfrm>
            <a:off x="3603625" y="4794250"/>
            <a:ext cx="3175" cy="341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8" name="Line 33"/>
          <p:cNvSpPr>
            <a:spLocks noChangeShapeType="1"/>
          </p:cNvSpPr>
          <p:nvPr/>
        </p:nvSpPr>
        <p:spPr bwMode="auto">
          <a:xfrm>
            <a:off x="3719513" y="4794250"/>
            <a:ext cx="3175" cy="34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69" name="Line 34"/>
          <p:cNvSpPr>
            <a:spLocks noChangeShapeType="1"/>
          </p:cNvSpPr>
          <p:nvPr/>
        </p:nvSpPr>
        <p:spPr bwMode="auto">
          <a:xfrm>
            <a:off x="1930400" y="3962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0" name="Line 35"/>
          <p:cNvSpPr>
            <a:spLocks noChangeShapeType="1"/>
          </p:cNvSpPr>
          <p:nvPr/>
        </p:nvSpPr>
        <p:spPr bwMode="auto">
          <a:xfrm>
            <a:off x="1739900" y="3962400"/>
            <a:ext cx="3175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1" name="Line 36"/>
          <p:cNvSpPr>
            <a:spLocks noChangeShapeType="1"/>
          </p:cNvSpPr>
          <p:nvPr/>
        </p:nvSpPr>
        <p:spPr bwMode="auto">
          <a:xfrm>
            <a:off x="1836738" y="3962400"/>
            <a:ext cx="7937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2" name="Line 37"/>
          <p:cNvSpPr>
            <a:spLocks noChangeShapeType="1"/>
          </p:cNvSpPr>
          <p:nvPr/>
        </p:nvSpPr>
        <p:spPr bwMode="auto">
          <a:xfrm flipH="1">
            <a:off x="3589338" y="3949700"/>
            <a:ext cx="1587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3" name="Line 38"/>
          <p:cNvSpPr>
            <a:spLocks noChangeShapeType="1"/>
          </p:cNvSpPr>
          <p:nvPr/>
        </p:nvSpPr>
        <p:spPr bwMode="auto">
          <a:xfrm flipH="1">
            <a:off x="3705225" y="3949700"/>
            <a:ext cx="1588" cy="350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4" name="Line 39"/>
          <p:cNvSpPr>
            <a:spLocks noChangeShapeType="1"/>
          </p:cNvSpPr>
          <p:nvPr/>
        </p:nvSpPr>
        <p:spPr bwMode="auto">
          <a:xfrm flipH="1">
            <a:off x="71628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5" name="Line 40"/>
          <p:cNvSpPr>
            <a:spLocks noChangeShapeType="1"/>
          </p:cNvSpPr>
          <p:nvPr/>
        </p:nvSpPr>
        <p:spPr bwMode="auto">
          <a:xfrm>
            <a:off x="70104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6" name="Line 41"/>
          <p:cNvSpPr>
            <a:spLocks noChangeShapeType="1"/>
          </p:cNvSpPr>
          <p:nvPr/>
        </p:nvSpPr>
        <p:spPr bwMode="auto">
          <a:xfrm flipH="1">
            <a:off x="70866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7" name="Line 42"/>
          <p:cNvSpPr>
            <a:spLocks noChangeShapeType="1"/>
          </p:cNvSpPr>
          <p:nvPr/>
        </p:nvSpPr>
        <p:spPr bwMode="auto">
          <a:xfrm>
            <a:off x="73914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8" name="Line 43"/>
          <p:cNvSpPr>
            <a:spLocks noChangeShapeType="1"/>
          </p:cNvSpPr>
          <p:nvPr/>
        </p:nvSpPr>
        <p:spPr bwMode="auto">
          <a:xfrm>
            <a:off x="7124700" y="56261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79" name="Line 44"/>
          <p:cNvSpPr>
            <a:spLocks noChangeShapeType="1"/>
          </p:cNvSpPr>
          <p:nvPr/>
        </p:nvSpPr>
        <p:spPr bwMode="auto">
          <a:xfrm>
            <a:off x="6934200" y="56261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0" name="Line 45"/>
          <p:cNvSpPr>
            <a:spLocks noChangeShapeType="1"/>
          </p:cNvSpPr>
          <p:nvPr/>
        </p:nvSpPr>
        <p:spPr bwMode="auto">
          <a:xfrm>
            <a:off x="7035800" y="5626100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1" name="Line 46"/>
          <p:cNvSpPr>
            <a:spLocks noChangeShapeType="1"/>
          </p:cNvSpPr>
          <p:nvPr/>
        </p:nvSpPr>
        <p:spPr bwMode="auto">
          <a:xfrm>
            <a:off x="7267575" y="5634038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2" name="Line 47"/>
          <p:cNvSpPr>
            <a:spLocks noChangeShapeType="1"/>
          </p:cNvSpPr>
          <p:nvPr/>
        </p:nvSpPr>
        <p:spPr bwMode="auto">
          <a:xfrm>
            <a:off x="7381875" y="5634038"/>
            <a:ext cx="0" cy="355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3" name="Line 48"/>
          <p:cNvSpPr>
            <a:spLocks noChangeShapeType="1"/>
          </p:cNvSpPr>
          <p:nvPr/>
        </p:nvSpPr>
        <p:spPr bwMode="auto">
          <a:xfrm>
            <a:off x="63246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4" name="Line 49"/>
          <p:cNvSpPr>
            <a:spLocks noChangeShapeType="1"/>
          </p:cNvSpPr>
          <p:nvPr/>
        </p:nvSpPr>
        <p:spPr bwMode="auto">
          <a:xfrm>
            <a:off x="61722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5" name="Line 50"/>
          <p:cNvSpPr>
            <a:spLocks noChangeShapeType="1"/>
          </p:cNvSpPr>
          <p:nvPr/>
        </p:nvSpPr>
        <p:spPr bwMode="auto">
          <a:xfrm>
            <a:off x="62484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6" name="Line 51"/>
          <p:cNvSpPr>
            <a:spLocks noChangeShapeType="1"/>
          </p:cNvSpPr>
          <p:nvPr/>
        </p:nvSpPr>
        <p:spPr bwMode="auto">
          <a:xfrm flipH="1">
            <a:off x="6553200" y="2200275"/>
            <a:ext cx="0" cy="2970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7" name="Line 52"/>
          <p:cNvSpPr>
            <a:spLocks noChangeShapeType="1"/>
          </p:cNvSpPr>
          <p:nvPr/>
        </p:nvSpPr>
        <p:spPr bwMode="auto">
          <a:xfrm flipH="1">
            <a:off x="5029200" y="2895600"/>
            <a:ext cx="0" cy="310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8" name="Line 53"/>
          <p:cNvSpPr>
            <a:spLocks noChangeShapeType="1"/>
          </p:cNvSpPr>
          <p:nvPr/>
        </p:nvSpPr>
        <p:spPr bwMode="auto">
          <a:xfrm flipH="1">
            <a:off x="5257800" y="2971800"/>
            <a:ext cx="0" cy="3038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89" name="Rectangle 54"/>
          <p:cNvSpPr>
            <a:spLocks noChangeArrowheads="1"/>
          </p:cNvSpPr>
          <p:nvPr/>
        </p:nvSpPr>
        <p:spPr bwMode="auto">
          <a:xfrm>
            <a:off x="1617663" y="2374900"/>
            <a:ext cx="4021137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1400" b="1"/>
              <a:t>Routing Layer</a:t>
            </a:r>
          </a:p>
        </p:txBody>
      </p:sp>
      <p:sp>
        <p:nvSpPr>
          <p:cNvPr id="95290" name="Rectangle 55"/>
          <p:cNvSpPr>
            <a:spLocks noChangeArrowheads="1"/>
          </p:cNvSpPr>
          <p:nvPr/>
        </p:nvSpPr>
        <p:spPr bwMode="auto">
          <a:xfrm>
            <a:off x="4495800" y="1600200"/>
            <a:ext cx="3124200" cy="609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cs-CZ" sz="1400" b="1"/>
              <a:t>sensing application</a:t>
            </a:r>
          </a:p>
        </p:txBody>
      </p:sp>
      <p:sp>
        <p:nvSpPr>
          <p:cNvPr id="95291" name="Text Box 56"/>
          <p:cNvSpPr txBox="1">
            <a:spLocks noChangeArrowheads="1"/>
          </p:cNvSpPr>
          <p:nvPr/>
        </p:nvSpPr>
        <p:spPr bwMode="auto">
          <a:xfrm>
            <a:off x="301625" y="1747838"/>
            <a:ext cx="111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application</a:t>
            </a:r>
          </a:p>
        </p:txBody>
      </p:sp>
      <p:sp>
        <p:nvSpPr>
          <p:cNvPr id="95292" name="Line 57"/>
          <p:cNvSpPr>
            <a:spLocks noChangeShapeType="1"/>
          </p:cNvSpPr>
          <p:nvPr/>
        </p:nvSpPr>
        <p:spPr bwMode="auto">
          <a:xfrm>
            <a:off x="2108200" y="298132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3" name="Line 58"/>
          <p:cNvSpPr>
            <a:spLocks noChangeShapeType="1"/>
          </p:cNvSpPr>
          <p:nvPr/>
        </p:nvSpPr>
        <p:spPr bwMode="auto">
          <a:xfrm flipH="1">
            <a:off x="2019300" y="2971800"/>
            <a:ext cx="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4" name="Line 59"/>
          <p:cNvSpPr>
            <a:spLocks noChangeShapeType="1"/>
          </p:cNvSpPr>
          <p:nvPr/>
        </p:nvSpPr>
        <p:spPr bwMode="auto">
          <a:xfrm>
            <a:off x="3559175" y="2959100"/>
            <a:ext cx="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95" name="Text Box 60"/>
          <p:cNvSpPr txBox="1">
            <a:spLocks noChangeArrowheads="1"/>
          </p:cNvSpPr>
          <p:nvPr/>
        </p:nvSpPr>
        <p:spPr bwMode="auto">
          <a:xfrm>
            <a:off x="8075613" y="5956300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600" b="1">
                <a:solidFill>
                  <a:schemeClr val="hlink"/>
                </a:solidFill>
              </a:rPr>
              <a:t>HW</a:t>
            </a:r>
            <a:endParaRPr lang="en-US" altLang="cs-CZ" sz="1400" b="1"/>
          </a:p>
        </p:txBody>
      </p:sp>
      <p:sp>
        <p:nvSpPr>
          <p:cNvPr id="95296" name="Text Box 61"/>
          <p:cNvSpPr txBox="1">
            <a:spLocks noChangeArrowheads="1"/>
          </p:cNvSpPr>
          <p:nvPr/>
        </p:nvSpPr>
        <p:spPr bwMode="auto">
          <a:xfrm>
            <a:off x="8086725" y="5283200"/>
            <a:ext cx="511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600" b="1">
                <a:solidFill>
                  <a:schemeClr val="hlink"/>
                </a:solidFill>
              </a:rPr>
              <a:t>SW</a:t>
            </a:r>
            <a:endParaRPr lang="en-US" altLang="cs-CZ" sz="1400" b="1"/>
          </a:p>
        </p:txBody>
      </p:sp>
      <p:sp>
        <p:nvSpPr>
          <p:cNvPr id="95297" name="Text Box 62"/>
          <p:cNvSpPr txBox="1">
            <a:spLocks noChangeArrowheads="1"/>
          </p:cNvSpPr>
          <p:nvPr/>
        </p:nvSpPr>
        <p:spPr bwMode="auto">
          <a:xfrm>
            <a:off x="6042025" y="6030913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ADC</a:t>
            </a:r>
          </a:p>
        </p:txBody>
      </p:sp>
      <p:sp>
        <p:nvSpPr>
          <p:cNvPr id="95298" name="Rectangle 63"/>
          <p:cNvSpPr>
            <a:spLocks noChangeArrowheads="1"/>
          </p:cNvSpPr>
          <p:nvPr/>
        </p:nvSpPr>
        <p:spPr bwMode="auto">
          <a:xfrm>
            <a:off x="5995988" y="5994400"/>
            <a:ext cx="619125" cy="4826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sp>
        <p:nvSpPr>
          <p:cNvPr id="95299" name="Line 64"/>
          <p:cNvSpPr>
            <a:spLocks noChangeShapeType="1"/>
          </p:cNvSpPr>
          <p:nvPr/>
        </p:nvSpPr>
        <p:spPr bwMode="auto">
          <a:xfrm>
            <a:off x="6257925" y="5651500"/>
            <a:ext cx="317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0" name="Line 65"/>
          <p:cNvSpPr>
            <a:spLocks noChangeShapeType="1"/>
          </p:cNvSpPr>
          <p:nvPr/>
        </p:nvSpPr>
        <p:spPr bwMode="auto">
          <a:xfrm>
            <a:off x="6064250" y="5667375"/>
            <a:ext cx="635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1" name="Line 66"/>
          <p:cNvSpPr>
            <a:spLocks noChangeShapeType="1"/>
          </p:cNvSpPr>
          <p:nvPr/>
        </p:nvSpPr>
        <p:spPr bwMode="auto">
          <a:xfrm>
            <a:off x="6172200" y="5648325"/>
            <a:ext cx="0" cy="339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2" name="Line 67"/>
          <p:cNvSpPr>
            <a:spLocks noChangeShapeType="1"/>
          </p:cNvSpPr>
          <p:nvPr/>
        </p:nvSpPr>
        <p:spPr bwMode="auto">
          <a:xfrm>
            <a:off x="6423025" y="5653088"/>
            <a:ext cx="0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3" name="Line 68"/>
          <p:cNvSpPr>
            <a:spLocks noChangeShapeType="1"/>
          </p:cNvSpPr>
          <p:nvPr/>
        </p:nvSpPr>
        <p:spPr bwMode="auto">
          <a:xfrm flipH="1">
            <a:off x="6521450" y="5653088"/>
            <a:ext cx="317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4" name="Line 69"/>
          <p:cNvSpPr>
            <a:spLocks noChangeShapeType="1"/>
          </p:cNvSpPr>
          <p:nvPr/>
        </p:nvSpPr>
        <p:spPr bwMode="auto">
          <a:xfrm>
            <a:off x="5257800" y="3429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05" name="Line 70"/>
          <p:cNvSpPr>
            <a:spLocks noChangeShapeType="1"/>
          </p:cNvSpPr>
          <p:nvPr/>
        </p:nvSpPr>
        <p:spPr bwMode="auto">
          <a:xfrm>
            <a:off x="50292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06" name="Line 71"/>
          <p:cNvSpPr>
            <a:spLocks noChangeShapeType="1"/>
          </p:cNvSpPr>
          <p:nvPr/>
        </p:nvSpPr>
        <p:spPr bwMode="auto">
          <a:xfrm flipV="1">
            <a:off x="5715000" y="22098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07" name="Line 72"/>
          <p:cNvSpPr>
            <a:spLocks noChangeShapeType="1"/>
          </p:cNvSpPr>
          <p:nvPr/>
        </p:nvSpPr>
        <p:spPr bwMode="auto">
          <a:xfrm flipH="1">
            <a:off x="5943600" y="22098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8" name="Line 73"/>
          <p:cNvSpPr>
            <a:spLocks noChangeShapeType="1"/>
          </p:cNvSpPr>
          <p:nvPr/>
        </p:nvSpPr>
        <p:spPr bwMode="auto">
          <a:xfrm flipH="1">
            <a:off x="4800600" y="2209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09" name="Line 74"/>
          <p:cNvSpPr>
            <a:spLocks noChangeShapeType="1"/>
          </p:cNvSpPr>
          <p:nvPr/>
        </p:nvSpPr>
        <p:spPr bwMode="auto">
          <a:xfrm>
            <a:off x="3711575" y="2968625"/>
            <a:ext cx="0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10" name="Line 75"/>
          <p:cNvSpPr>
            <a:spLocks noChangeShapeType="1"/>
          </p:cNvSpPr>
          <p:nvPr/>
        </p:nvSpPr>
        <p:spPr bwMode="auto">
          <a:xfrm>
            <a:off x="679450" y="5800725"/>
            <a:ext cx="7918450" cy="9525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5311" name="Text Box 76"/>
          <p:cNvSpPr txBox="1">
            <a:spLocks noChangeArrowheads="1"/>
          </p:cNvSpPr>
          <p:nvPr/>
        </p:nvSpPr>
        <p:spPr bwMode="auto">
          <a:xfrm>
            <a:off x="309563" y="3529013"/>
            <a:ext cx="1109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messaging</a:t>
            </a:r>
          </a:p>
        </p:txBody>
      </p:sp>
      <p:sp>
        <p:nvSpPr>
          <p:cNvPr id="95312" name="Text Box 77"/>
          <p:cNvSpPr txBox="1">
            <a:spLocks noChangeArrowheads="1"/>
          </p:cNvSpPr>
          <p:nvPr/>
        </p:nvSpPr>
        <p:spPr bwMode="auto">
          <a:xfrm>
            <a:off x="625475" y="2557463"/>
            <a:ext cx="793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cs-CZ" sz="1400" b="1"/>
              <a:t>routing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5219700" y="122238"/>
            <a:ext cx="2781300" cy="1295400"/>
          </a:xfrm>
        </p:spPr>
        <p:txBody>
          <a:bodyPr/>
          <a:lstStyle/>
          <a:p>
            <a:r>
              <a:rPr lang="cs-CZ" altLang="en-US" smtClean="0"/>
              <a:t>Pohybový senzor</a:t>
            </a:r>
          </a:p>
        </p:txBody>
      </p:sp>
      <p:sp>
        <p:nvSpPr>
          <p:cNvPr id="11267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F081C2-13F8-4C2B-868F-A45329CE5CD3}" type="datetime1">
              <a:rPr lang="cs-CZ" altLang="en-US" smtClean="0"/>
              <a:pPr/>
              <a:t>26. 11. 2019</a:t>
            </a:fld>
            <a:endParaRPr lang="cs-CZ" altLang="en-US" smtClean="0"/>
          </a:p>
        </p:txBody>
      </p:sp>
      <p:sp>
        <p:nvSpPr>
          <p:cNvPr id="11268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mtClean="0"/>
              <a:t>Bezdrátové senzorické sítě</a:t>
            </a:r>
          </a:p>
        </p:txBody>
      </p:sp>
      <p:sp>
        <p:nvSpPr>
          <p:cNvPr id="11269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64D9084-760E-406C-A46D-A009FAA831C6}" type="slidenum">
              <a:rPr lang="cs-CZ" altLang="en-US" smtClean="0"/>
              <a:pPr/>
              <a:t>5</a:t>
            </a:fld>
            <a:endParaRPr lang="cs-CZ" altLang="en-US" smtClean="0"/>
          </a:p>
        </p:txBody>
      </p:sp>
      <p:pic>
        <p:nvPicPr>
          <p:cNvPr id="11270" name="Picture 2" descr="http://www.cs.virginia.edu/wsn/medical/wp-content/uploads/2009/07/motion-mote-l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47625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9E0B9A-EB32-4FF5-BCB9-FE0CA8D487E3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9728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728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EFEEE5-AEFF-4CE0-BDCA-86AA343C56A0}" type="slidenum">
              <a:rPr lang="cs-CZ" altLang="cs-CZ" smtClean="0"/>
              <a:pPr/>
              <a:t>50</a:t>
            </a:fld>
            <a:endParaRPr lang="cs-CZ" altLang="cs-CZ" smtClean="0"/>
          </a:p>
        </p:txBody>
      </p:sp>
      <p:sp>
        <p:nvSpPr>
          <p:cNvPr id="97285" name="Rectangle 6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TinyOS měření spotřeby</a:t>
            </a:r>
          </a:p>
        </p:txBody>
      </p:sp>
      <p:graphicFrame>
        <p:nvGraphicFramePr>
          <p:cNvPr id="1401861" name="Group 5"/>
          <p:cNvGraphicFramePr>
            <a:graphicFrameLocks noGrp="1"/>
          </p:cNvGraphicFramePr>
          <p:nvPr>
            <p:ph idx="1"/>
          </p:nvPr>
        </p:nvGraphicFramePr>
        <p:xfrm>
          <a:off x="457200" y="1719263"/>
          <a:ext cx="8229600" cy="4411662"/>
        </p:xfrm>
        <a:graphic>
          <a:graphicData uri="http://schemas.openxmlformats.org/drawingml/2006/table">
            <a:tbl>
              <a:tblPr/>
              <a:tblGrid>
                <a:gridCol w="21415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5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Component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Rate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Startup time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Current consumption</a:t>
                      </a:r>
                      <a:endParaRPr kumimoji="0" lang="en-US" alt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Active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4.6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Idle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us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CPU Suspend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kHz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uA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 Transmit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kHz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Radio Receive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kHz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3.6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Photo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1.235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I2C Temp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0.150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Pressure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Press Temp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Humidity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0.775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Thermopile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0.170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Thermistor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2000 Hz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ms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1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0.126 mA</a:t>
                      </a:r>
                      <a:endParaRPr kumimoji="0" lang="en-US" alt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93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smtClean="0"/>
              <a:t>LPWAN – </a:t>
            </a:r>
            <a:r>
              <a:rPr lang="cs-CZ" altLang="en-US" sz="1800" smtClean="0"/>
              <a:t>Low power wide area networks</a:t>
            </a:r>
          </a:p>
          <a:p>
            <a:pPr lvl="1"/>
            <a:r>
              <a:rPr lang="cs-CZ" altLang="en-US" sz="1600" smtClean="0"/>
              <a:t>Dosah cca 10km</a:t>
            </a:r>
          </a:p>
          <a:p>
            <a:pPr lvl="1"/>
            <a:r>
              <a:rPr lang="cs-CZ" altLang="en-US" sz="1600" smtClean="0"/>
              <a:t>Sub GHz frekvence</a:t>
            </a:r>
          </a:p>
          <a:p>
            <a:pPr lvl="1"/>
            <a:r>
              <a:rPr lang="cs-CZ" altLang="en-US" sz="1600" smtClean="0"/>
              <a:t>Rychlost cca 5kb/s</a:t>
            </a:r>
          </a:p>
          <a:p>
            <a:pPr lvl="1"/>
            <a:r>
              <a:rPr lang="cs-CZ" altLang="en-US" sz="1600" smtClean="0"/>
              <a:t>Délka rámce cca 20 až 256B</a:t>
            </a:r>
          </a:p>
          <a:p>
            <a:pPr lvl="1"/>
            <a:r>
              <a:rPr lang="cs-CZ" altLang="en-US" sz="1600" smtClean="0"/>
              <a:t>Odesílání několikrát za den</a:t>
            </a:r>
          </a:p>
          <a:p>
            <a:pPr lvl="1"/>
            <a:r>
              <a:rPr lang="cs-CZ" altLang="en-US" sz="1600" smtClean="0"/>
              <a:t>Minimální spotřeba – 5 až 10 let</a:t>
            </a:r>
          </a:p>
          <a:p>
            <a:pPr lvl="1"/>
            <a:r>
              <a:rPr lang="cs-CZ" altLang="en-US" sz="1600" smtClean="0"/>
              <a:t>Topologie</a:t>
            </a:r>
          </a:p>
          <a:p>
            <a:pPr lvl="2"/>
            <a:r>
              <a:rPr lang="cs-CZ" altLang="en-US" sz="1600" smtClean="0"/>
              <a:t>Hvězda</a:t>
            </a:r>
          </a:p>
          <a:p>
            <a:pPr lvl="2"/>
            <a:r>
              <a:rPr lang="cs-CZ" altLang="en-US" sz="1600" smtClean="0"/>
              <a:t>Síť (mesh)</a:t>
            </a:r>
          </a:p>
          <a:p>
            <a:pPr lvl="1"/>
            <a:r>
              <a:rPr lang="cs-CZ" altLang="en-US" sz="1600" smtClean="0"/>
              <a:t>Citlivost přijímače -130dBm, celkově 140 – 160dB</a:t>
            </a:r>
          </a:p>
          <a:p>
            <a:r>
              <a:rPr lang="cs-CZ" altLang="en-US" sz="1800" smtClean="0"/>
              <a:t>Sigfox - úzkpásmové</a:t>
            </a:r>
          </a:p>
          <a:p>
            <a:r>
              <a:rPr lang="cs-CZ" altLang="en-US" sz="1800" smtClean="0"/>
              <a:t>LoRaWan – Chirp Spread Spectrum</a:t>
            </a:r>
          </a:p>
          <a:p>
            <a:pPr lvl="2"/>
            <a:endParaRPr lang="en-US" altLang="en-US" sz="1600" smtClean="0"/>
          </a:p>
        </p:txBody>
      </p:sp>
      <p:sp>
        <p:nvSpPr>
          <p:cNvPr id="9933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C5052B-B2C7-4103-815C-C400F57CD011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9933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993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6B7280-17AD-4B0B-BD13-4A832580B732}" type="slidenum">
              <a:rPr lang="cs-CZ" altLang="cs-CZ" smtClean="0"/>
              <a:pPr/>
              <a:t>51</a:t>
            </a:fld>
            <a:endParaRPr lang="cs-CZ" altLang="cs-CZ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00355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618523-E419-4064-BFF3-2A06F43EEA92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00356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0035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FFFA10-55D8-4252-BE85-18FC4999C4E9}" type="slidenum">
              <a:rPr lang="cs-CZ" altLang="cs-CZ" smtClean="0"/>
              <a:pPr/>
              <a:t>52</a:t>
            </a:fld>
            <a:endParaRPr lang="cs-CZ" altLang="cs-CZ" smtClean="0"/>
          </a:p>
        </p:txBody>
      </p:sp>
      <p:pic>
        <p:nvPicPr>
          <p:cNvPr id="10035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57338"/>
            <a:ext cx="7570788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mtClean="0"/>
              <a:t>Univerzální mote</a:t>
            </a:r>
          </a:p>
        </p:txBody>
      </p:sp>
      <p:sp>
        <p:nvSpPr>
          <p:cNvPr id="12291" name="Zástupný symbol pro datum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3FB672-EEDB-4BA7-AF70-13AAC63B5D89}" type="datetime1">
              <a:rPr lang="cs-CZ" altLang="en-US" smtClean="0"/>
              <a:pPr/>
              <a:t>26. 11. 2019</a:t>
            </a:fld>
            <a:endParaRPr lang="cs-CZ" altLang="en-US" smtClean="0"/>
          </a:p>
        </p:txBody>
      </p:sp>
      <p:sp>
        <p:nvSpPr>
          <p:cNvPr id="12292" name="Zástupný symbol pro zápatí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en-US" smtClean="0"/>
              <a:t>Bezdrátové senzorické sítě</a:t>
            </a:r>
          </a:p>
        </p:txBody>
      </p:sp>
      <p:sp>
        <p:nvSpPr>
          <p:cNvPr id="1229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F78D26-7A4A-421F-AFE5-B2A5B82CECF3}" type="slidenum">
              <a:rPr lang="cs-CZ" altLang="en-US" smtClean="0"/>
              <a:pPr/>
              <a:t>6</a:t>
            </a:fld>
            <a:endParaRPr lang="cs-CZ" altLang="en-US" smtClean="0"/>
          </a:p>
        </p:txBody>
      </p:sp>
      <p:pic>
        <p:nvPicPr>
          <p:cNvPr id="12294" name="Picture 4" descr="http://www.rfm.com/products/images/case/wsn802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3238"/>
            <a:ext cx="468153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4D7EA1-FBB2-42C0-9A2F-B8AD4A75AE3C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331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331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1B4F3A-ED3D-472E-9C52-0C0101F1DE0C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Tmote, Telos, Mica, </a:t>
            </a:r>
            <a:br>
              <a:rPr lang="cs-CZ" altLang="cs-CZ" smtClean="0"/>
            </a:br>
            <a:r>
              <a:rPr lang="cs-CZ" altLang="cs-CZ" smtClean="0"/>
              <a:t>Berkeley Mote</a:t>
            </a:r>
          </a:p>
        </p:txBody>
      </p:sp>
      <p:pic>
        <p:nvPicPr>
          <p:cNvPr id="13318" name="Picture 4" descr="Tm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2376488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5" descr="Te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357563"/>
            <a:ext cx="2265362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" descr="M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628775"/>
            <a:ext cx="4316413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7" descr="BerkeleyMo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315436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1268AA-0C8D-4998-B897-8DFD2DF4D105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433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434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121AE4-1C4A-4636-B90A-995BEDF30FD1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smtClean="0"/>
              <a:t>MSP</a:t>
            </a:r>
            <a:r>
              <a:rPr lang="cs-CZ" altLang="cs-CZ" smtClean="0"/>
              <a:t>- eZ430U + eZ430-RF2480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1719263"/>
            <a:ext cx="3563937" cy="44116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USB Flash programátor</a:t>
            </a:r>
          </a:p>
          <a:p>
            <a:pPr lvl="1" eaLnBrk="1" hangingPunct="1"/>
            <a:r>
              <a:rPr lang="cs-CZ" altLang="cs-CZ" smtClean="0"/>
              <a:t>MSP430F1612</a:t>
            </a:r>
          </a:p>
          <a:p>
            <a:pPr lvl="1" eaLnBrk="1" hangingPunct="1"/>
            <a:r>
              <a:rPr lang="cs-CZ" altLang="cs-CZ" smtClean="0"/>
              <a:t>USB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mtClean="0"/>
              <a:t>eZ430-RF2480</a:t>
            </a:r>
          </a:p>
          <a:p>
            <a:pPr lvl="1" eaLnBrk="1" hangingPunct="1"/>
            <a:r>
              <a:rPr lang="cs-CZ" altLang="cs-CZ" smtClean="0"/>
              <a:t>CC2480 – ZigBee</a:t>
            </a:r>
          </a:p>
          <a:p>
            <a:pPr lvl="1" eaLnBrk="1" hangingPunct="1"/>
            <a:r>
              <a:rPr lang="cs-CZ" altLang="cs-CZ" smtClean="0"/>
              <a:t>MSP430F2274</a:t>
            </a:r>
          </a:p>
          <a:p>
            <a:pPr lvl="1" eaLnBrk="1" hangingPunct="1"/>
            <a:endParaRPr lang="cs-CZ" altLang="cs-CZ" smtClean="0"/>
          </a:p>
          <a:p>
            <a:pPr lvl="1" eaLnBrk="1" hangingPunct="1"/>
            <a:endParaRPr lang="cs-CZ" altLang="cs-CZ" smtClean="0"/>
          </a:p>
        </p:txBody>
      </p:sp>
      <p:pic>
        <p:nvPicPr>
          <p:cNvPr id="14343" name="Picture 4" descr="IMG_19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4640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Line 5"/>
          <p:cNvSpPr>
            <a:spLocks noChangeShapeType="1"/>
          </p:cNvSpPr>
          <p:nvPr/>
        </p:nvSpPr>
        <p:spPr bwMode="auto">
          <a:xfrm flipV="1">
            <a:off x="2195513" y="1989138"/>
            <a:ext cx="3384550" cy="1871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3779838" y="3860800"/>
            <a:ext cx="1800225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 flipV="1">
            <a:off x="3708400" y="4797425"/>
            <a:ext cx="2232025" cy="5762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 flipV="1">
            <a:off x="1692275" y="4437063"/>
            <a:ext cx="4248150" cy="720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94C8EE-2CEB-441A-806D-D60962290684}" type="datetime1">
              <a:rPr lang="cs-CZ" altLang="cs-CZ" smtClean="0"/>
              <a:pPr/>
              <a:t>26. 11. 2019</a:t>
            </a:fld>
            <a:endParaRPr lang="cs-CZ" altLang="cs-CZ" smtClean="0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mtClean="0"/>
              <a:t>Bezdrátové senzorické sítě</a:t>
            </a:r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B396326-1D06-4D35-B27E-1B30CFBBF6AE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eZ430-RF2480 (líc)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719263"/>
            <a:ext cx="3313113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Konektor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LED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ZigBee procesor (CC2480)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Optické čidlo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Stabilizátor napětí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Tlačítko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smtClean="0"/>
              <a:t>Konektor</a:t>
            </a:r>
          </a:p>
        </p:txBody>
      </p:sp>
      <p:pic>
        <p:nvPicPr>
          <p:cNvPr id="15367" name="Picture 6" descr="IMG_19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45370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Line 8"/>
          <p:cNvSpPr>
            <a:spLocks noChangeShapeType="1"/>
          </p:cNvSpPr>
          <p:nvPr/>
        </p:nvSpPr>
        <p:spPr bwMode="auto">
          <a:xfrm flipV="1">
            <a:off x="2195513" y="1916113"/>
            <a:ext cx="3455987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4067175" y="2565400"/>
            <a:ext cx="15843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268538" y="3357563"/>
            <a:ext cx="3382962" cy="5746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3276600" y="3213100"/>
            <a:ext cx="2303463" cy="730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3563938" y="4294188"/>
            <a:ext cx="20161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700338" y="4510088"/>
            <a:ext cx="2951162" cy="7191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051050" y="4654550"/>
            <a:ext cx="3600450" cy="12223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460</TotalTime>
  <Words>2158</Words>
  <Application>Microsoft Office PowerPoint</Application>
  <PresentationFormat>Předvádění na obrazovce (4:3)</PresentationFormat>
  <Paragraphs>634</Paragraphs>
  <Slides>52</Slides>
  <Notes>42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9" baseType="lpstr">
      <vt:lpstr>SimSun</vt:lpstr>
      <vt:lpstr>Arial</vt:lpstr>
      <vt:lpstr>Comic Sans MS</vt:lpstr>
      <vt:lpstr>Gulim</vt:lpstr>
      <vt:lpstr>Times New Roman</vt:lpstr>
      <vt:lpstr>Wingdings</vt:lpstr>
      <vt:lpstr>06088808</vt:lpstr>
      <vt:lpstr>Úvod do senzorických sítí</vt:lpstr>
      <vt:lpstr>Infrastruktura</vt:lpstr>
      <vt:lpstr>Co jsou to senzorické sítě</vt:lpstr>
      <vt:lpstr>Telos</vt:lpstr>
      <vt:lpstr>Pohybový senzor</vt:lpstr>
      <vt:lpstr>Univerzální mote</vt:lpstr>
      <vt:lpstr>Tmote, Telos, Mica,  Berkeley Mote</vt:lpstr>
      <vt:lpstr>MSP- eZ430U + eZ430-RF2480</vt:lpstr>
      <vt:lpstr>eZ430-RF2480 (líc)</vt:lpstr>
      <vt:lpstr>eZ430-RF2480 (rub)</vt:lpstr>
      <vt:lpstr>Vývoj mikrosenzorů </vt:lpstr>
      <vt:lpstr>Nevýhody tradičních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Aplikace bezdrátových senzorů</vt:lpstr>
      <vt:lpstr>Požadované vlastnosti mikrosenzorů</vt:lpstr>
      <vt:lpstr>Bezdrátové senzorické sítě</vt:lpstr>
      <vt:lpstr>Bezdrátové senzorické sítě</vt:lpstr>
      <vt:lpstr>Bezdrátové senzorické sítě</vt:lpstr>
      <vt:lpstr>Architektura systému</vt:lpstr>
      <vt:lpstr>Architektura systému</vt:lpstr>
      <vt:lpstr>Architektura systému</vt:lpstr>
      <vt:lpstr>Architektura systému (úrovně)</vt:lpstr>
      <vt:lpstr>Základní požadavky pro návrh senzorických sítí</vt:lpstr>
      <vt:lpstr>Základní požadavky pro návrh senzorických sítí</vt:lpstr>
      <vt:lpstr>Základní požadavky pro návrh senzorických sítí</vt:lpstr>
      <vt:lpstr>Základní požadavky pro návrh senzorických sítí</vt:lpstr>
      <vt:lpstr>Základní požadavky pro návrh senzorických sítí</vt:lpstr>
      <vt:lpstr>Parametry mikrosenzorů</vt:lpstr>
      <vt:lpstr>Parametry mikrosenzorů</vt:lpstr>
      <vt:lpstr>Čidla</vt:lpstr>
      <vt:lpstr>Varianty monitorování</vt:lpstr>
      <vt:lpstr>Fyzická úroveň</vt:lpstr>
      <vt:lpstr>Fyzická úroveň</vt:lpstr>
      <vt:lpstr>Linková úroveň</vt:lpstr>
      <vt:lpstr>Přístup k médiu</vt:lpstr>
      <vt:lpstr>Síťová úroveň</vt:lpstr>
      <vt:lpstr>Síťová úroveň</vt:lpstr>
      <vt:lpstr>Transportní úroveň</vt:lpstr>
      <vt:lpstr>Aplikační úroveň</vt:lpstr>
      <vt:lpstr>Další problémy</vt:lpstr>
      <vt:lpstr>Další problémy</vt:lpstr>
      <vt:lpstr>TinyOS</vt:lpstr>
      <vt:lpstr>TinyOS – příklad aplikace</vt:lpstr>
      <vt:lpstr>TinyOS měření spotřeby</vt:lpstr>
      <vt:lpstr>Prezentace aplikace PowerPoint</vt:lpstr>
      <vt:lpstr>Prezentace aplikace PowerPoint</vt:lpstr>
    </vt:vector>
  </TitlesOfParts>
  <Manager/>
  <Company>ZČU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P2P sítí</dc:title>
  <dc:subject/>
  <dc:creator>kiv</dc:creator>
  <cp:keywords/>
  <dc:description/>
  <cp:lastModifiedBy>un331</cp:lastModifiedBy>
  <cp:revision>49</cp:revision>
  <dcterms:created xsi:type="dcterms:W3CDTF">2006-12-11T06:01:19Z</dcterms:created>
  <dcterms:modified xsi:type="dcterms:W3CDTF">2019-11-26T08:20:37Z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