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57" r:id="rId4"/>
    <p:sldId id="259" r:id="rId5"/>
    <p:sldId id="260" r:id="rId6"/>
    <p:sldId id="261" r:id="rId7"/>
    <p:sldId id="262" r:id="rId8"/>
    <p:sldId id="269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6C52A-4AAF-4BF8-AC65-5F4B43ECD0D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8D6AE-E17B-4407-B279-8BA749F19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378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A10F6-83E6-4085-A75B-8C570C4E7E2E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91724-053A-432A-A85A-C24851830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54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485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571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54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575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781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611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54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99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53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43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31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42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70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67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479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1724-053A-432A-A85A-C248518303A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07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32E3E6-3D9B-428F-9545-1DE70DA5F9F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Evidence pedagogické činnosti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schůze KIV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145012" cy="3801006"/>
          </a:xfrm>
          <a:prstGeom prst="rect">
            <a:avLst/>
          </a:prstGeom>
        </p:spPr>
      </p:pic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6. 2. 2014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2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a administrativa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9032931"/>
              </p:ext>
            </p:extLst>
          </p:nvPr>
        </p:nvGraphicFramePr>
        <p:xfrm>
          <a:off x="611560" y="1700808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872208"/>
                <a:gridCol w="18887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Časová náročnost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Úvazek/Evidence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Správa laboratoře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 hodin/rok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Administrativní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Tiskovina pro KIV  - DTP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Analýzy a nejrůznější dokumenty pro KIV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6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se studenty, podpora </a:t>
            </a:r>
            <a:r>
              <a:rPr lang="cs-CZ" dirty="0" err="1" smtClean="0"/>
              <a:t>ped</a:t>
            </a:r>
            <a:r>
              <a:rPr lang="cs-CZ" dirty="0" smtClean="0"/>
              <a:t>. </a:t>
            </a:r>
            <a:r>
              <a:rPr lang="cs-CZ" dirty="0"/>
              <a:t>práce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498841"/>
              </p:ext>
            </p:extLst>
          </p:nvPr>
        </p:nvGraphicFramePr>
        <p:xfrm>
          <a:off x="611560" y="1700808"/>
          <a:ext cx="81534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872208"/>
                <a:gridCol w="18887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Časová náročnost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Úvazek/Evidence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Dozor při písemkách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hodina/hod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zk</a:t>
                      </a:r>
                      <a:r>
                        <a:rPr lang="cs-CZ" baseline="0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Organizace bakalářských nebo inženýrských zkoušek (garant celého studia)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hodin/rok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Pomoc studentovi s přípravou článku na studentskou konferenci nebo soutěž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nového předmětu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až 120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Komise pro SZZ a obhajoby BP, DP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hodiny/půlden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Komise pro doktorské zkoušky, obhajoby (i mimo ZČU)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hodiny/ks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Doprovod studentů na soutěž, studentskou soutěž, studentskou konferenci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9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se studenty, podpora </a:t>
            </a:r>
            <a:r>
              <a:rPr lang="cs-CZ" dirty="0" err="1" smtClean="0"/>
              <a:t>ped</a:t>
            </a:r>
            <a:r>
              <a:rPr lang="cs-CZ" dirty="0" smtClean="0"/>
              <a:t>. </a:t>
            </a:r>
            <a:r>
              <a:rPr lang="cs-CZ" dirty="0"/>
              <a:t>práce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4678217"/>
              </p:ext>
            </p:extLst>
          </p:nvPr>
        </p:nvGraphicFramePr>
        <p:xfrm>
          <a:off x="611560" y="1700808"/>
          <a:ext cx="81534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872208"/>
                <a:gridCol w="18887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Časová náročnost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Úvazek/Evidence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Odborná práce se studenty nad rámec PRJ či </a:t>
                      </a:r>
                      <a:r>
                        <a:rPr lang="cs-CZ" dirty="0" err="1" smtClean="0"/>
                        <a:t>semestrálek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Práce asistenta nebo odborného asistenta s doktorandy "jeho" profesora-docenta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Spolupráce se </a:t>
                      </a:r>
                      <a:r>
                        <a:rPr lang="cs-CZ" dirty="0" err="1" smtClean="0"/>
                        <a:t>stř</a:t>
                      </a:r>
                      <a:r>
                        <a:rPr lang="cs-CZ" dirty="0" smtClean="0"/>
                        <a:t>. školami, s firmami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Příprava Pilsprog, ACM, DOD apod.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Organizace akcí s firmami, exkurzí pro studenty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Jiné ad hoc rozsáhlejší činnosti (ECTS, akreditace studijních programů/oborů, Věda v ulicích apod.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1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Recenze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1284881"/>
              </p:ext>
            </p:extLst>
          </p:nvPr>
        </p:nvGraphicFramePr>
        <p:xfrm>
          <a:off x="611560" y="1700808"/>
          <a:ext cx="815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872208"/>
                <a:gridCol w="18887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Časová náročnost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Úvazek/Evidence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Oponentský posudek </a:t>
                      </a:r>
                      <a:r>
                        <a:rPr lang="cs-CZ" dirty="0" err="1" smtClean="0"/>
                        <a:t>dipl</a:t>
                      </a:r>
                      <a:r>
                        <a:rPr lang="cs-CZ" dirty="0" smtClean="0"/>
                        <a:t>.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hodiny/ks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Oponentský posudek disertace, habilitační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Recenze článku pro časopis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hodiny/ks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Recenze článku pro konferenci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hodiny/ks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6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6452113"/>
              </p:ext>
            </p:extLst>
          </p:nvPr>
        </p:nvGraphicFramePr>
        <p:xfrm>
          <a:off x="611560" y="1700808"/>
          <a:ext cx="81534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872208"/>
                <a:gridCol w="18887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Časová náročnost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Úvazek/Evidence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Členství ve vědecké radě na ZČU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 hodin/rok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Členství ve vědecké radě mimo ZČU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 hodin/rok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Členství v akademickém senátu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 hodin/rok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Účast na zasedání výboru konference nebo redakční rady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Neplacené členství v nějaké komisi z pověření katedry nebo s jejím souhlasem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2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projektů, organizace konference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4548979"/>
              </p:ext>
            </p:extLst>
          </p:nvPr>
        </p:nvGraphicFramePr>
        <p:xfrm>
          <a:off x="611560" y="1700808"/>
          <a:ext cx="81534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872208"/>
                <a:gridCol w="18887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Časová náročnost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Úvazek/Evidence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projektu FRVŠ, dvoustranná spolupráce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projektu GAČR, GAAV, MŠMT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projektu EU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120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none" dirty="0" smtClean="0"/>
                        <a:t>Ú</a:t>
                      </a:r>
                      <a:endParaRPr lang="cs-CZ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Práce na projektech, kde nejsou mzdové prostředky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hodin/ks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konference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Detaily aktivity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8835097"/>
              </p:ext>
            </p:extLst>
          </p:nvPr>
        </p:nvGraphicFramePr>
        <p:xfrm>
          <a:off x="612775" y="1600200"/>
          <a:ext cx="8153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177"/>
                <a:gridCol w="462622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Detail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 vyplnit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časopisu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Firma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Název firmy, případně kontakt na ni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Konference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konference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Laboratoř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Označení laboratoře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Projekt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projektu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předmětu, případně jeho zkratka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Soutěž, událost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soutěže či události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škola, Gymnázium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školy, případně kontakt na ni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Student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Jméno studenta, případně kontakt na něj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Univerzita, vysoká škola či institut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školy či institutu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2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pedagogické činnosti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6. 2. 2014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schůze KIV: Evidence pedagogické činnosti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2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Evidence ZS 2013/2014</a:t>
            </a:r>
          </a:p>
          <a:p>
            <a:pPr lvl="1"/>
            <a:r>
              <a:rPr lang="cs-CZ" dirty="0" smtClean="0"/>
              <a:t>pilotní projekt</a:t>
            </a:r>
          </a:p>
          <a:p>
            <a:pPr lvl="1"/>
            <a:r>
              <a:rPr lang="cs-CZ" dirty="0" smtClean="0"/>
              <a:t>start: 6. únor 2014</a:t>
            </a:r>
          </a:p>
          <a:p>
            <a:pPr lvl="1"/>
            <a:r>
              <a:rPr lang="cs-CZ" dirty="0" smtClean="0"/>
              <a:t>konec: </a:t>
            </a:r>
            <a:r>
              <a:rPr lang="en-US" dirty="0" smtClean="0"/>
              <a:t>???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Připravili</a:t>
            </a:r>
            <a:r>
              <a:rPr lang="en-US" dirty="0" smtClean="0"/>
              <a:t>, </a:t>
            </a:r>
            <a:r>
              <a:rPr lang="cs-CZ" dirty="0" smtClean="0"/>
              <a:t>při problémech kontaktujte</a:t>
            </a:r>
          </a:p>
          <a:p>
            <a:pPr lvl="1"/>
            <a:r>
              <a:rPr lang="cs-CZ" dirty="0" smtClean="0"/>
              <a:t>Martin Dostal</a:t>
            </a:r>
          </a:p>
          <a:p>
            <a:pPr lvl="1"/>
            <a:r>
              <a:rPr lang="cs-CZ" dirty="0" smtClean="0"/>
              <a:t>Jana </a:t>
            </a:r>
            <a:r>
              <a:rPr lang="cs-CZ" dirty="0" err="1" smtClean="0"/>
              <a:t>Krutišová</a:t>
            </a:r>
            <a:endParaRPr lang="cs-CZ" dirty="0" smtClean="0"/>
          </a:p>
          <a:p>
            <a:pPr lvl="1"/>
            <a:r>
              <a:rPr lang="cs-CZ" dirty="0" smtClean="0"/>
              <a:t>Martin Zíma</a:t>
            </a:r>
          </a:p>
        </p:txBody>
      </p:sp>
    </p:spTree>
    <p:extLst>
      <p:ext uri="{BB962C8B-B14F-4D97-AF65-F5344CB8AC3E}">
        <p14:creationId xmlns:p14="http://schemas.microsoft.com/office/powerpoint/2010/main" val="137783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</a:t>
            </a:r>
            <a:r>
              <a:rPr lang="cs-CZ" dirty="0" smtClean="0"/>
              <a:t>hodnotí </a:t>
            </a:r>
            <a:r>
              <a:rPr lang="cs-CZ" dirty="0" smtClean="0"/>
              <a:t>každý pedagog </a:t>
            </a:r>
            <a:r>
              <a:rPr lang="en-US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Výuk</a:t>
            </a:r>
            <a:r>
              <a:rPr lang="en-US" dirty="0"/>
              <a:t>a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ýuka předmětů</a:t>
            </a:r>
            <a:r>
              <a:rPr lang="en-US" dirty="0" smtClean="0"/>
              <a:t> </a:t>
            </a:r>
            <a:endParaRPr lang="cs-CZ" dirty="0" smtClean="0"/>
          </a:p>
          <a:p>
            <a:pPr lvl="2"/>
            <a:r>
              <a:rPr lang="cs-CZ" dirty="0" smtClean="0"/>
              <a:t>rozlišujeme formu studia (prezenční, kombinovaná)</a:t>
            </a:r>
          </a:p>
          <a:p>
            <a:pPr lvl="2"/>
            <a:r>
              <a:rPr lang="cs-CZ" dirty="0" smtClean="0"/>
              <a:t>připraveno zohlednění výuky v cizím jazyce</a:t>
            </a:r>
            <a:endParaRPr lang="en-US" dirty="0" smtClean="0"/>
          </a:p>
          <a:p>
            <a:pPr lvl="2"/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edení studentů</a:t>
            </a:r>
            <a:endParaRPr lang="cs-CZ" dirty="0"/>
          </a:p>
          <a:p>
            <a:pPr lvl="2"/>
            <a:r>
              <a:rPr lang="cs-CZ" dirty="0" smtClean="0"/>
              <a:t>počet vedených prací typu BP, DIP, </a:t>
            </a:r>
            <a:r>
              <a:rPr lang="cs-CZ" dirty="0" err="1" smtClean="0"/>
              <a:t>PRJx</a:t>
            </a:r>
            <a:r>
              <a:rPr lang="cs-CZ" dirty="0" smtClean="0"/>
              <a:t>, OP</a:t>
            </a:r>
          </a:p>
          <a:p>
            <a:pPr marL="685800" lvl="2" indent="0">
              <a:buNone/>
            </a:pPr>
            <a:endParaRPr lang="cs-CZ" dirty="0" smtClean="0"/>
          </a:p>
          <a:p>
            <a:r>
              <a:rPr lang="cs-CZ" dirty="0" smtClean="0"/>
              <a:t>Aktivity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vazky</a:t>
            </a:r>
          </a:p>
          <a:p>
            <a:pPr lvl="1"/>
            <a:r>
              <a:rPr lang="cs-CZ" dirty="0"/>
              <a:t>e</a:t>
            </a:r>
            <a:r>
              <a:rPr lang="cs-CZ" dirty="0" smtClean="0"/>
              <a:t>vidence ostatních činností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schůze KIV: Evidence pedagogické činnosti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ozsah výuky</a:t>
            </a:r>
          </a:p>
          <a:p>
            <a:pPr lvl="1"/>
            <a:r>
              <a:rPr lang="cs-CZ" dirty="0" smtClean="0"/>
              <a:t>počet přednášek/cvičení/seminářů v týdnu</a:t>
            </a:r>
          </a:p>
          <a:p>
            <a:pPr lvl="1"/>
            <a:r>
              <a:rPr lang="cs-CZ" dirty="0" smtClean="0"/>
              <a:t>počet týdnů pro každý uvedený počet</a:t>
            </a:r>
          </a:p>
          <a:p>
            <a:pPr lvl="1"/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odílové koeficienty</a:t>
            </a:r>
          </a:p>
          <a:p>
            <a:pPr lvl="1"/>
            <a:r>
              <a:rPr lang="cs-CZ" dirty="0" smtClean="0"/>
              <a:t>příprava SP, </a:t>
            </a:r>
            <a:r>
              <a:rPr lang="cs-CZ" dirty="0" err="1" smtClean="0"/>
              <a:t>zp</a:t>
            </a:r>
            <a:r>
              <a:rPr lang="cs-CZ" dirty="0" smtClean="0"/>
              <a:t>. testů a zkoušení</a:t>
            </a:r>
          </a:p>
          <a:p>
            <a:pPr lvl="1"/>
            <a:r>
              <a:rPr lang="cs-CZ" dirty="0" smtClean="0"/>
              <a:t>oprava SP, </a:t>
            </a:r>
            <a:r>
              <a:rPr lang="cs-CZ" dirty="0" err="1" smtClean="0"/>
              <a:t>zp</a:t>
            </a:r>
            <a:r>
              <a:rPr lang="cs-CZ" dirty="0" smtClean="0"/>
              <a:t>. testů a </a:t>
            </a:r>
            <a:r>
              <a:rPr lang="cs-CZ" dirty="0" err="1" smtClean="0"/>
              <a:t>zk</a:t>
            </a:r>
            <a:r>
              <a:rPr lang="cs-CZ" dirty="0" smtClean="0"/>
              <a:t>. písemky</a:t>
            </a:r>
          </a:p>
          <a:p>
            <a:pPr lvl="1"/>
            <a:r>
              <a:rPr lang="cs-CZ" dirty="0" smtClean="0"/>
              <a:t>ústní zkoušení</a:t>
            </a:r>
          </a:p>
          <a:p>
            <a:pPr lvl="1"/>
            <a:r>
              <a:rPr lang="cs-CZ" dirty="0" smtClean="0"/>
              <a:t>administrativa na studenta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6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očet studentů, kterým vede pedagog</a:t>
            </a:r>
          </a:p>
          <a:p>
            <a:pPr lvl="1"/>
            <a:r>
              <a:rPr lang="cs-CZ" dirty="0" smtClean="0"/>
              <a:t>projekt (PRJ2, PRJ3, PRJ4 a PRJ5)</a:t>
            </a:r>
          </a:p>
          <a:p>
            <a:pPr lvl="1"/>
            <a:r>
              <a:rPr lang="cs-CZ" dirty="0" smtClean="0"/>
              <a:t>bakalářskou práci</a:t>
            </a:r>
          </a:p>
          <a:p>
            <a:pPr lvl="1"/>
            <a:r>
              <a:rPr lang="cs-CZ" dirty="0" smtClean="0"/>
              <a:t>diplomovou práci</a:t>
            </a:r>
          </a:p>
          <a:p>
            <a:pPr lvl="1"/>
            <a:r>
              <a:rPr lang="cs-CZ" dirty="0" smtClean="0"/>
              <a:t>oborový projekt (OPIPS, OPPG, OPSWI)</a:t>
            </a:r>
          </a:p>
          <a:p>
            <a:pPr lvl="1"/>
            <a:r>
              <a:rPr lang="cs-CZ" dirty="0" smtClean="0"/>
              <a:t>diplomovou práci, která má externího zadavatele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3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práva, administrativa</a:t>
            </a:r>
          </a:p>
          <a:p>
            <a:r>
              <a:rPr lang="cs-CZ" dirty="0" smtClean="0"/>
              <a:t>Práce se studenty, podpora pedagogické práce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/>
              <a:t>Č</a:t>
            </a:r>
            <a:r>
              <a:rPr lang="cs-CZ" dirty="0" smtClean="0"/>
              <a:t>lenství</a:t>
            </a:r>
          </a:p>
          <a:p>
            <a:r>
              <a:rPr lang="cs-CZ" dirty="0" smtClean="0"/>
              <a:t>Příprava projektů, organizace konference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0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</a:t>
            </a:r>
            <a:r>
              <a:rPr lang="cs-CZ" dirty="0" smtClean="0"/>
              <a:t>á svého zadavatele – nemusí ji řešit</a:t>
            </a:r>
          </a:p>
          <a:p>
            <a:pPr lvl="1"/>
            <a:r>
              <a:rPr lang="cs-CZ" dirty="0" smtClean="0"/>
              <a:t>stručný název (popis) aktivity</a:t>
            </a:r>
          </a:p>
          <a:p>
            <a:pPr lvl="1"/>
            <a:r>
              <a:rPr lang="cs-CZ" dirty="0" err="1" smtClean="0"/>
              <a:t>datumy</a:t>
            </a:r>
            <a:r>
              <a:rPr lang="cs-CZ" dirty="0" smtClean="0"/>
              <a:t> začátku (a konce) řešení aktivity</a:t>
            </a:r>
          </a:p>
          <a:p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á své řešitele se svým podílem na řešení</a:t>
            </a:r>
          </a:p>
          <a:p>
            <a:r>
              <a:rPr lang="cs-CZ" dirty="0"/>
              <a:t>M</a:t>
            </a:r>
            <a:r>
              <a:rPr lang="cs-CZ" dirty="0" smtClean="0"/>
              <a:t>ůže mít uvedené detaily</a:t>
            </a:r>
          </a:p>
          <a:p>
            <a:pPr lvl="1"/>
            <a:r>
              <a:rPr lang="cs-CZ" dirty="0" smtClean="0"/>
              <a:t>student, firma, projekt, časopis, …</a:t>
            </a:r>
          </a:p>
          <a:p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ětšina aktivit se může opakovat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3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Přehledové tabulky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oeficienty</a:t>
            </a:r>
          </a:p>
          <a:p>
            <a:endParaRPr lang="cs-CZ" dirty="0" smtClean="0"/>
          </a:p>
          <a:p>
            <a:r>
              <a:rPr lang="cs-CZ" dirty="0" smtClean="0"/>
              <a:t>Aktivity</a:t>
            </a:r>
          </a:p>
          <a:p>
            <a:pPr lvl="1"/>
            <a:r>
              <a:rPr lang="cs-CZ" dirty="0" smtClean="0"/>
              <a:t>Správa a administrativa</a:t>
            </a:r>
          </a:p>
          <a:p>
            <a:pPr lvl="1"/>
            <a:r>
              <a:rPr lang="cs-CZ" dirty="0" smtClean="0"/>
              <a:t>Práce se studenty, podpora </a:t>
            </a:r>
            <a:r>
              <a:rPr lang="cs-CZ" dirty="0" err="1" smtClean="0"/>
              <a:t>ped</a:t>
            </a:r>
            <a:r>
              <a:rPr lang="cs-CZ" dirty="0" smtClean="0"/>
              <a:t>. práce</a:t>
            </a:r>
          </a:p>
          <a:p>
            <a:pPr lvl="1"/>
            <a:r>
              <a:rPr lang="cs-CZ" dirty="0" smtClean="0"/>
              <a:t>Recenze</a:t>
            </a:r>
          </a:p>
          <a:p>
            <a:pPr lvl="1"/>
            <a:r>
              <a:rPr lang="cs-CZ" dirty="0" smtClean="0"/>
              <a:t>Členství</a:t>
            </a:r>
          </a:p>
          <a:p>
            <a:pPr lvl="1"/>
            <a:r>
              <a:rPr lang="cs-CZ" dirty="0" smtClean="0"/>
              <a:t>Příprava projektů organizace konference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Detaily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8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Koeficienty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84661618"/>
              </p:ext>
            </p:extLst>
          </p:nvPr>
        </p:nvGraphicFramePr>
        <p:xfrm>
          <a:off x="609600" y="2438400"/>
          <a:ext cx="3886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304"/>
                <a:gridCol w="78789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Koeficient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Hodin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samostatné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zápočtových testů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zkoušení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Oprava semestrálních prací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Oprava zápočtových testů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Oprava zkouškové písemky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Ústní zkouška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Administrativa na studenta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Zástupný symbol pro obsah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67683940"/>
              </p:ext>
            </p:extLst>
          </p:nvPr>
        </p:nvGraphicFramePr>
        <p:xfrm>
          <a:off x="4800600" y="2438400"/>
          <a:ext cx="388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768"/>
                <a:gridCol w="80243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Koeficient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Hodin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Externí DP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cs-CZ" smtClean="0"/>
              <a:t>6. 2. 2014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232E3E6-3D9B-428F-9545-1DE70DA5F9F6}" type="slidenum">
              <a:rPr lang="cs-CZ" smtClean="0"/>
              <a:t>9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schůze KIV: Evidence pedagogické činnosti</a:t>
            </a:r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Hodnocení předmětu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Vedení studentů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4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927</TotalTime>
  <Words>868</Words>
  <Application>Microsoft Office PowerPoint</Application>
  <PresentationFormat>Předvádění na obrazovce (4:3)</PresentationFormat>
  <Paragraphs>293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Evidence pedagogické činnosti</vt:lpstr>
      <vt:lpstr>Evidence pedagogické činnosti</vt:lpstr>
      <vt:lpstr>Co hodnotí každý pedagog ?</vt:lpstr>
      <vt:lpstr>Hodnocení předmětu</vt:lpstr>
      <vt:lpstr>Vedení studentů</vt:lpstr>
      <vt:lpstr>Kategorie aktivit</vt:lpstr>
      <vt:lpstr>Aktivita</vt:lpstr>
      <vt:lpstr>Přehledové tabulky</vt:lpstr>
      <vt:lpstr>Koeficienty</vt:lpstr>
      <vt:lpstr>Správa a administrativa</vt:lpstr>
      <vt:lpstr>Práce se studenty, podpora ped. práce</vt:lpstr>
      <vt:lpstr>Práce se studenty, podpora ped. práce</vt:lpstr>
      <vt:lpstr>Recenze</vt:lpstr>
      <vt:lpstr>Členství</vt:lpstr>
      <vt:lpstr>Příprava projektů, organizace konference</vt:lpstr>
      <vt:lpstr>Detaily aktivity</vt:lpstr>
    </vt:vector>
  </TitlesOfParts>
  <Company>KIV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pedagogické činnosti</dc:title>
  <dc:creator>Martin Zíma</dc:creator>
  <cp:lastModifiedBy>Martin Zíma</cp:lastModifiedBy>
  <cp:revision>35</cp:revision>
  <dcterms:created xsi:type="dcterms:W3CDTF">2014-02-03T10:09:33Z</dcterms:created>
  <dcterms:modified xsi:type="dcterms:W3CDTF">2014-02-05T10:31:16Z</dcterms:modified>
</cp:coreProperties>
</file>